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2" r:id="rId4"/>
    <p:sldId id="261" r:id="rId5"/>
    <p:sldId id="260" r:id="rId6"/>
    <p:sldId id="258" r:id="rId7"/>
    <p:sldId id="266" r:id="rId8"/>
    <p:sldId id="265" r:id="rId9"/>
    <p:sldId id="264" r:id="rId10"/>
    <p:sldId id="263" r:id="rId11"/>
    <p:sldId id="259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84" autoAdjust="0"/>
    <p:restoredTop sz="94660"/>
  </p:normalViewPr>
  <p:slideViewPr>
    <p:cSldViewPr>
      <p:cViewPr varScale="1">
        <p:scale>
          <a:sx n="86" d="100"/>
          <a:sy n="86" d="100"/>
        </p:scale>
        <p:origin x="-4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85;&#1072;&#1090;&#1072;&#1096;&#1072;\Downloads\&#1057;&#1086;&#1073;&#1086;&#1088;%20&#1042;&#1072;&#1089;&#1080;&#1083;&#1080;&#1103;%20&#1041;&#1083;&#1072;&#1078;&#1077;&#1085;&#1085;&#1086;&#1075;&#1086;%20&#1052;&#1086;&#1089;&#1082;&#1074;&#1072;%20&#1056;&#1086;&#1089;&#1089;&#1080;&#1103;%20&#8260;%20Saint%20Basil's%20Cathedral%20Moscow%20Russia.mp4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6" y="3140968"/>
            <a:ext cx="6532240" cy="189436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Урок математики в 6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классе</a:t>
            </a: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300" i="1" u="sng" dirty="0" smtClean="0">
                <a:latin typeface="Times New Roman" pitchFamily="18" charset="0"/>
                <a:cs typeface="Times New Roman" pitchFamily="18" charset="0"/>
              </a:rPr>
              <a:t>«Реставрация» Храма  Василия </a:t>
            </a:r>
            <a:r>
              <a:rPr lang="ru-RU" sz="5300" i="1" u="sng" dirty="0" smtClean="0">
                <a:latin typeface="Times New Roman" pitchFamily="18" charset="0"/>
                <a:cs typeface="Times New Roman" pitchFamily="18" charset="0"/>
              </a:rPr>
              <a:t>Блаженного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 smtClean="0"/>
              <a:t>Учитель математики:</a:t>
            </a:r>
          </a:p>
          <a:p>
            <a:pPr algn="r"/>
            <a:r>
              <a:rPr lang="ru-RU" dirty="0" smtClean="0"/>
              <a:t>Н.Н. Григорьева</a:t>
            </a:r>
          </a:p>
          <a:p>
            <a:pPr algn="r"/>
            <a:r>
              <a:rPr lang="ru-RU" dirty="0" smtClean="0"/>
              <a:t>МБОУ «СОШ №4»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7200" b="1" i="1" u="sng" dirty="0" smtClean="0">
                <a:latin typeface="Times New Roman" pitchFamily="18" charset="0"/>
                <a:cs typeface="Times New Roman" pitchFamily="18" charset="0"/>
              </a:rPr>
              <a:t>Кроссворд</a:t>
            </a:r>
            <a:endParaRPr lang="ru-RU" sz="72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9513" y="1412776"/>
          <a:ext cx="6480722" cy="2520280"/>
        </p:xfrm>
        <a:graphic>
          <a:graphicData uri="http://schemas.openxmlformats.org/drawingml/2006/table">
            <a:tbl>
              <a:tblPr/>
              <a:tblGrid>
                <a:gridCol w="449535"/>
                <a:gridCol w="444833"/>
                <a:gridCol w="90424"/>
                <a:gridCol w="440720"/>
                <a:gridCol w="445420"/>
                <a:gridCol w="446009"/>
                <a:gridCol w="531144"/>
                <a:gridCol w="445420"/>
                <a:gridCol w="440720"/>
                <a:gridCol w="90424"/>
                <a:gridCol w="444833"/>
                <a:gridCol w="444246"/>
                <a:gridCol w="1766994"/>
              </a:tblGrid>
              <a:tr h="36004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5"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у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MS Mincho"/>
                          <a:cs typeface="Times New Roman"/>
                        </a:rPr>
                        <a:t> Г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о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л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MS Mincho"/>
                          <a:cs typeface="Times New Roman"/>
                        </a:rPr>
                        <a:t>  г</a:t>
                      </a:r>
                      <a:endParaRPr lang="ru-RU" sz="120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MS Mincho"/>
                          <a:cs typeface="Times New Roman"/>
                        </a:rPr>
                        <a:t> Р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MS Mincho"/>
                          <a:cs typeface="Times New Roman"/>
                        </a:rPr>
                        <a:t>  а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MS Mincho"/>
                          <a:cs typeface="Times New Roman"/>
                        </a:rPr>
                        <a:t>  д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у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с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464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46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л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MS Mincho"/>
                          <a:cs typeface="Times New Roman"/>
                        </a:rPr>
                        <a:t> О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м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MS Mincho"/>
                          <a:cs typeface="Times New Roman"/>
                        </a:rPr>
                        <a:t>  а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MS Mincho"/>
                          <a:cs typeface="Times New Roman"/>
                        </a:rPr>
                        <a:t>  н</a:t>
                      </a:r>
                      <a:endParaRPr lang="ru-RU" sz="120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MS Mincho"/>
                          <a:cs typeface="Times New Roman"/>
                        </a:rPr>
                        <a:t>  а</a:t>
                      </a:r>
                      <a:endParaRPr lang="ru-RU" sz="120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я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ru-RU"/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53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о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т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</a:t>
                      </a:r>
                      <a:r>
                        <a:rPr lang="ru-RU" sz="1800" b="1" dirty="0" err="1">
                          <a:latin typeface="Times New Roman"/>
                          <a:ea typeface="MS Mincho"/>
                          <a:cs typeface="Times New Roman"/>
                        </a:rPr>
                        <a:t>р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е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MS Mincho"/>
                          <a:cs typeface="Times New Roman"/>
                        </a:rPr>
                        <a:t> З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о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к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MS Mincho"/>
                          <a:cs typeface="Times New Roman"/>
                        </a:rPr>
                        <a:t>  </a:t>
                      </a:r>
                      <a:endParaRPr lang="ru-RU" sz="1000" dirty="0">
                        <a:latin typeface="Times New Roman"/>
                        <a:ea typeface="MS Mincho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MS Mincho"/>
                          <a:cs typeface="Times New Roman"/>
                        </a:rPr>
                        <a:t>  </a:t>
                      </a:r>
                      <a:endParaRPr lang="ru-RU" sz="10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MS Mincho"/>
                          <a:cs typeface="Times New Roman"/>
                        </a:rPr>
                        <a:t> Н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MS Mincho"/>
                          <a:cs typeface="Times New Roman"/>
                        </a:rPr>
                        <a:t> у</a:t>
                      </a:r>
                      <a:endParaRPr lang="ru-RU" sz="18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л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Times New Roman"/>
                          <a:ea typeface="MS Mincho"/>
                          <a:cs typeface="Times New Roman"/>
                        </a:rPr>
                        <a:t>ь</a:t>
                      </a:r>
                      <a:endParaRPr lang="ru-RU" sz="18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43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MS Mincho"/>
                          <a:cs typeface="Times New Roman"/>
                        </a:rPr>
                        <a:t>  </a:t>
                      </a: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с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MS Mincho"/>
                          <a:cs typeface="Times New Roman"/>
                        </a:rPr>
                        <a:t> Ы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</a:t>
                      </a:r>
                      <a:r>
                        <a:rPr lang="ru-RU" sz="1800" b="1" dirty="0" err="1">
                          <a:latin typeface="Times New Roman"/>
                          <a:ea typeface="MS Mincho"/>
                          <a:cs typeface="Times New Roman"/>
                        </a:rPr>
                        <a:t>р</a:t>
                      </a:r>
                      <a:endParaRPr lang="ru-RU" sz="18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MS Mincho"/>
                          <a:cs typeface="Times New Roman"/>
                        </a:rPr>
                        <a:t>к</a:t>
                      </a:r>
                      <a:endParaRPr lang="ru-RU" sz="120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MS Mincho"/>
                          <a:cs typeface="Times New Roman"/>
                        </a:rPr>
                        <a:t>р</a:t>
                      </a:r>
                      <a:endParaRPr lang="ru-RU" sz="120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а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MS Mincho"/>
                          <a:cs typeface="Times New Roman"/>
                        </a:rPr>
                        <a:t> Й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endParaRPr lang="ru-RU"/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4640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5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5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5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51520" y="3995678"/>
            <a:ext cx="85689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" fontAlgn="base">
              <a:spcBef>
                <a:spcPct val="0"/>
              </a:spcBef>
              <a:spcAft>
                <a:spcPct val="0"/>
              </a:spcAft>
            </a:pPr>
            <a:r>
              <a:rPr lang="ru-RU" altLang="ja-JP" sz="2000" b="1" i="1" u="sng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Вопросы:</a:t>
            </a:r>
            <a:endParaRPr lang="ru-RU" altLang="ja-JP" sz="2000" b="1" i="1" u="sng" dirty="0" smtClean="0">
              <a:latin typeface="Arial" pitchFamily="34" charset="0"/>
              <a:cs typeface="Arial" pitchFamily="34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Два луча, выходящие из одной точки</a:t>
            </a:r>
            <a:endParaRPr lang="ru-RU" altLang="ja-JP" sz="2000" dirty="0" smtClean="0">
              <a:latin typeface="Arial" pitchFamily="34" charset="0"/>
              <a:cs typeface="Arial" pitchFamily="34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Единица измерения угла.</a:t>
            </a:r>
            <a:endParaRPr lang="ru-RU" altLang="ja-JP" sz="2000" dirty="0" smtClean="0">
              <a:latin typeface="Arial" pitchFamily="34" charset="0"/>
              <a:cs typeface="Arial" pitchFamily="34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Геометрическая фигура, состоящая из отрезков, последовательно соединенных своими концами</a:t>
            </a:r>
            <a:r>
              <a:rPr lang="ru-RU" altLang="ja-JP" sz="2000" dirty="0" smtClean="0">
                <a:solidFill>
                  <a:srgbClr val="333333"/>
                </a:solidFill>
                <a:latin typeface="Arial" pitchFamily="34" charset="0"/>
                <a:ea typeface="MS Mincho" pitchFamily="49" charset="-128"/>
                <a:cs typeface="Arial" pitchFamily="34" charset="0"/>
              </a:rPr>
              <a:t>. </a:t>
            </a:r>
            <a:endParaRPr lang="ru-RU" altLang="ja-JP" sz="2000" dirty="0" smtClean="0">
              <a:latin typeface="Arial" pitchFamily="34" charset="0"/>
              <a:cs typeface="Arial" pitchFamily="34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Часть прямой линии, ограниченная двумя точками.</a:t>
            </a: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Цифра означающая «никакой»</a:t>
            </a:r>
            <a:endParaRPr lang="ru-RU" altLang="ja-JP" sz="2000" dirty="0" smtClean="0">
              <a:latin typeface="Arial" pitchFamily="34" charset="0"/>
              <a:cs typeface="Arial" pitchFamily="34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Лисица видит…</a:t>
            </a:r>
            <a:endParaRPr lang="ru-RU" altLang="ja-JP" sz="2000" dirty="0" smtClean="0">
              <a:latin typeface="Arial" pitchFamily="34" charset="0"/>
              <a:cs typeface="Arial" pitchFamily="34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Воронежский …</a:t>
            </a:r>
            <a:endParaRPr lang="ru-RU" altLang="ja-JP" sz="2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7200" b="1" i="1" u="sng" dirty="0" smtClean="0">
                <a:latin typeface="Times New Roman" pitchFamily="18" charset="0"/>
                <a:cs typeface="Times New Roman" pitchFamily="18" charset="0"/>
              </a:rPr>
              <a:t>Глазомер</a:t>
            </a:r>
            <a:endParaRPr lang="ru-RU" sz="72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323528" y="1700808"/>
            <a:ext cx="3672408" cy="3456384"/>
            <a:chOff x="1344" y="11144"/>
            <a:chExt cx="2880" cy="3060"/>
          </a:xfrm>
        </p:grpSpPr>
        <p:sp>
          <p:nvSpPr>
            <p:cNvPr id="13315" name="AutoShape 3"/>
            <p:cNvSpPr>
              <a:spLocks noChangeArrowheads="1"/>
            </p:cNvSpPr>
            <p:nvPr/>
          </p:nvSpPr>
          <p:spPr bwMode="auto">
            <a:xfrm>
              <a:off x="1344" y="11144"/>
              <a:ext cx="2879" cy="3060"/>
            </a:xfrm>
            <a:prstGeom prst="flowChartProcess">
              <a:avLst/>
            </a:prstGeom>
            <a:solidFill>
              <a:srgbClr val="FFFFFF"/>
            </a:solidFill>
            <a:ln w="38100">
              <a:solidFill>
                <a:srgbClr val="5F497A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316" name="Line 4"/>
            <p:cNvSpPr>
              <a:spLocks noChangeShapeType="1"/>
            </p:cNvSpPr>
            <p:nvPr/>
          </p:nvSpPr>
          <p:spPr bwMode="auto">
            <a:xfrm>
              <a:off x="2778" y="11144"/>
              <a:ext cx="0" cy="3060"/>
            </a:xfrm>
            <a:prstGeom prst="line">
              <a:avLst/>
            </a:prstGeom>
            <a:noFill/>
            <a:ln w="38100">
              <a:solidFill>
                <a:srgbClr val="5F497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317" name="Line 5"/>
            <p:cNvSpPr>
              <a:spLocks noChangeShapeType="1"/>
            </p:cNvSpPr>
            <p:nvPr/>
          </p:nvSpPr>
          <p:spPr bwMode="auto">
            <a:xfrm>
              <a:off x="1344" y="12622"/>
              <a:ext cx="2880" cy="0"/>
            </a:xfrm>
            <a:prstGeom prst="line">
              <a:avLst/>
            </a:prstGeom>
            <a:noFill/>
            <a:ln w="38100">
              <a:solidFill>
                <a:srgbClr val="5F497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318" name="Line 6"/>
            <p:cNvSpPr>
              <a:spLocks noChangeShapeType="1"/>
            </p:cNvSpPr>
            <p:nvPr/>
          </p:nvSpPr>
          <p:spPr bwMode="auto">
            <a:xfrm>
              <a:off x="2778" y="11904"/>
              <a:ext cx="1440" cy="0"/>
            </a:xfrm>
            <a:prstGeom prst="line">
              <a:avLst/>
            </a:prstGeom>
            <a:noFill/>
            <a:ln w="38100">
              <a:solidFill>
                <a:srgbClr val="5F497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319" name="Line 7"/>
            <p:cNvSpPr>
              <a:spLocks noChangeShapeType="1"/>
            </p:cNvSpPr>
            <p:nvPr/>
          </p:nvSpPr>
          <p:spPr bwMode="auto">
            <a:xfrm>
              <a:off x="3498" y="11144"/>
              <a:ext cx="0" cy="1440"/>
            </a:xfrm>
            <a:prstGeom prst="line">
              <a:avLst/>
            </a:prstGeom>
            <a:noFill/>
            <a:ln w="38100">
              <a:solidFill>
                <a:srgbClr val="5F497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320" name="Line 8"/>
            <p:cNvSpPr>
              <a:spLocks noChangeShapeType="1"/>
            </p:cNvSpPr>
            <p:nvPr/>
          </p:nvSpPr>
          <p:spPr bwMode="auto">
            <a:xfrm>
              <a:off x="3861" y="11182"/>
              <a:ext cx="0" cy="720"/>
            </a:xfrm>
            <a:prstGeom prst="line">
              <a:avLst/>
            </a:prstGeom>
            <a:noFill/>
            <a:ln w="38100">
              <a:solidFill>
                <a:srgbClr val="5F497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321" name="Line 9"/>
            <p:cNvSpPr>
              <a:spLocks noChangeShapeType="1"/>
            </p:cNvSpPr>
            <p:nvPr/>
          </p:nvSpPr>
          <p:spPr bwMode="auto">
            <a:xfrm>
              <a:off x="3498" y="11491"/>
              <a:ext cx="720" cy="0"/>
            </a:xfrm>
            <a:prstGeom prst="line">
              <a:avLst/>
            </a:prstGeom>
            <a:noFill/>
            <a:ln w="38100">
              <a:solidFill>
                <a:srgbClr val="5F497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3322" name="Group 10"/>
          <p:cNvGrpSpPr>
            <a:grpSpLocks/>
          </p:cNvGrpSpPr>
          <p:nvPr/>
        </p:nvGrpSpPr>
        <p:grpSpPr bwMode="auto">
          <a:xfrm>
            <a:off x="3995936" y="3140968"/>
            <a:ext cx="4752032" cy="2664296"/>
            <a:chOff x="5841" y="11541"/>
            <a:chExt cx="4680" cy="2212"/>
          </a:xfrm>
        </p:grpSpPr>
        <p:sp>
          <p:nvSpPr>
            <p:cNvPr id="13323" name="AutoShape 11"/>
            <p:cNvSpPr>
              <a:spLocks noChangeArrowheads="1"/>
            </p:cNvSpPr>
            <p:nvPr/>
          </p:nvSpPr>
          <p:spPr bwMode="auto">
            <a:xfrm flipV="1">
              <a:off x="5841" y="11541"/>
              <a:ext cx="4680" cy="2153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41275">
              <a:solidFill>
                <a:srgbClr val="C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324" name="Line 12"/>
            <p:cNvSpPr>
              <a:spLocks noChangeShapeType="1"/>
            </p:cNvSpPr>
            <p:nvPr/>
          </p:nvSpPr>
          <p:spPr bwMode="auto">
            <a:xfrm>
              <a:off x="7101" y="11593"/>
              <a:ext cx="1080" cy="2160"/>
            </a:xfrm>
            <a:prstGeom prst="line">
              <a:avLst/>
            </a:prstGeom>
            <a:noFill/>
            <a:ln w="412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325" name="Line 13"/>
            <p:cNvSpPr>
              <a:spLocks noChangeShapeType="1"/>
            </p:cNvSpPr>
            <p:nvPr/>
          </p:nvSpPr>
          <p:spPr bwMode="auto">
            <a:xfrm flipH="1">
              <a:off x="8181" y="11593"/>
              <a:ext cx="1080" cy="2160"/>
            </a:xfrm>
            <a:prstGeom prst="line">
              <a:avLst/>
            </a:prstGeom>
            <a:noFill/>
            <a:ln w="412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326" name="Line 14"/>
            <p:cNvSpPr>
              <a:spLocks noChangeShapeType="1"/>
            </p:cNvSpPr>
            <p:nvPr/>
          </p:nvSpPr>
          <p:spPr bwMode="auto">
            <a:xfrm>
              <a:off x="6381" y="12622"/>
              <a:ext cx="1260" cy="0"/>
            </a:xfrm>
            <a:prstGeom prst="line">
              <a:avLst/>
            </a:prstGeom>
            <a:noFill/>
            <a:ln w="412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327" name="Line 15"/>
            <p:cNvSpPr>
              <a:spLocks noChangeShapeType="1"/>
            </p:cNvSpPr>
            <p:nvPr/>
          </p:nvSpPr>
          <p:spPr bwMode="auto">
            <a:xfrm flipH="1" flipV="1">
              <a:off x="6381" y="12622"/>
              <a:ext cx="540" cy="1080"/>
            </a:xfrm>
            <a:prstGeom prst="line">
              <a:avLst/>
            </a:prstGeom>
            <a:noFill/>
            <a:ln w="412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328" name="Line 16"/>
            <p:cNvSpPr>
              <a:spLocks noChangeShapeType="1"/>
            </p:cNvSpPr>
            <p:nvPr/>
          </p:nvSpPr>
          <p:spPr bwMode="auto">
            <a:xfrm flipV="1">
              <a:off x="6921" y="12622"/>
              <a:ext cx="720" cy="1080"/>
            </a:xfrm>
            <a:prstGeom prst="line">
              <a:avLst/>
            </a:prstGeom>
            <a:noFill/>
            <a:ln w="412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20" name="Прямоугольник 19"/>
          <p:cNvSpPr/>
          <p:nvPr/>
        </p:nvSpPr>
        <p:spPr>
          <a:xfrm>
            <a:off x="539552" y="5445224"/>
            <a:ext cx="25113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Ответ: 13 квадратов</a:t>
            </a:r>
            <a:endParaRPr lang="ru-RU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788024" y="6093296"/>
            <a:ext cx="29578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Ответ: </a:t>
            </a:r>
            <a:r>
              <a:rPr lang="ru-RU" b="1" dirty="0" smtClean="0"/>
              <a:t>7 треугольников </a:t>
            </a:r>
            <a:endParaRPr lang="ru-RU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6672"/>
            <a:ext cx="7924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8000" b="1" i="1" u="sng" dirty="0" smtClean="0"/>
              <a:t> </a:t>
            </a:r>
            <a:r>
              <a:rPr lang="ru-RU" sz="8000" b="1" i="1" u="sng" dirty="0" smtClean="0">
                <a:latin typeface="Times New Roman" pitchFamily="18" charset="0"/>
                <a:cs typeface="Times New Roman" pitchFamily="18" charset="0"/>
              </a:rPr>
              <a:t>Имя зодчего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0489" name="Group 9"/>
          <p:cNvGrpSpPr>
            <a:grpSpLocks/>
          </p:cNvGrpSpPr>
          <p:nvPr/>
        </p:nvGrpSpPr>
        <p:grpSpPr bwMode="auto">
          <a:xfrm>
            <a:off x="1403648" y="2060848"/>
            <a:ext cx="6120680" cy="3312368"/>
            <a:chOff x="1881" y="4364"/>
            <a:chExt cx="5760" cy="2546"/>
          </a:xfrm>
        </p:grpSpPr>
        <p:sp>
          <p:nvSpPr>
            <p:cNvPr id="20490" name="Line 10"/>
            <p:cNvSpPr>
              <a:spLocks noChangeShapeType="1"/>
            </p:cNvSpPr>
            <p:nvPr/>
          </p:nvSpPr>
          <p:spPr bwMode="auto">
            <a:xfrm flipH="1">
              <a:off x="1881" y="4364"/>
              <a:ext cx="4861" cy="2520"/>
            </a:xfrm>
            <a:prstGeom prst="line">
              <a:avLst/>
            </a:prstGeom>
            <a:noFill/>
            <a:ln w="38100">
              <a:solidFill>
                <a:srgbClr val="31849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491" name="Line 11"/>
            <p:cNvSpPr>
              <a:spLocks noChangeShapeType="1"/>
            </p:cNvSpPr>
            <p:nvPr/>
          </p:nvSpPr>
          <p:spPr bwMode="auto">
            <a:xfrm>
              <a:off x="1881" y="6910"/>
              <a:ext cx="5760" cy="0"/>
            </a:xfrm>
            <a:prstGeom prst="line">
              <a:avLst/>
            </a:prstGeom>
            <a:noFill/>
            <a:ln w="38100">
              <a:solidFill>
                <a:srgbClr val="31849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492" name="Line 12"/>
            <p:cNvSpPr>
              <a:spLocks noChangeShapeType="1"/>
            </p:cNvSpPr>
            <p:nvPr/>
          </p:nvSpPr>
          <p:spPr bwMode="auto">
            <a:xfrm>
              <a:off x="2961" y="6341"/>
              <a:ext cx="0" cy="540"/>
            </a:xfrm>
            <a:prstGeom prst="line">
              <a:avLst/>
            </a:prstGeom>
            <a:noFill/>
            <a:ln w="25400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493" name="Line 13"/>
            <p:cNvSpPr>
              <a:spLocks noChangeShapeType="1"/>
            </p:cNvSpPr>
            <p:nvPr/>
          </p:nvSpPr>
          <p:spPr bwMode="auto">
            <a:xfrm>
              <a:off x="3862" y="5830"/>
              <a:ext cx="0" cy="108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494" name="Line 14"/>
            <p:cNvSpPr>
              <a:spLocks noChangeShapeType="1"/>
            </p:cNvSpPr>
            <p:nvPr/>
          </p:nvSpPr>
          <p:spPr bwMode="auto">
            <a:xfrm>
              <a:off x="4582" y="5470"/>
              <a:ext cx="0" cy="1440"/>
            </a:xfrm>
            <a:prstGeom prst="line">
              <a:avLst/>
            </a:prstGeom>
            <a:noFill/>
            <a:ln w="25400">
              <a:solidFill>
                <a:srgbClr val="5F497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495" name="Line 15"/>
            <p:cNvSpPr>
              <a:spLocks noChangeShapeType="1"/>
            </p:cNvSpPr>
            <p:nvPr/>
          </p:nvSpPr>
          <p:spPr bwMode="auto">
            <a:xfrm>
              <a:off x="5301" y="5084"/>
              <a:ext cx="0" cy="1800"/>
            </a:xfrm>
            <a:prstGeom prst="line">
              <a:avLst/>
            </a:prstGeom>
            <a:noFill/>
            <a:ln w="25400">
              <a:solidFill>
                <a:srgbClr val="E36C0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496" name="Line 16"/>
            <p:cNvSpPr>
              <a:spLocks noChangeShapeType="1"/>
            </p:cNvSpPr>
            <p:nvPr/>
          </p:nvSpPr>
          <p:spPr bwMode="auto">
            <a:xfrm>
              <a:off x="6021" y="4724"/>
              <a:ext cx="0" cy="2160"/>
            </a:xfrm>
            <a:prstGeom prst="line">
              <a:avLst/>
            </a:prstGeom>
            <a:noFill/>
            <a:ln w="25400">
              <a:solidFill>
                <a:srgbClr val="00206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267744" y="3933056"/>
            <a:ext cx="4539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B050"/>
                </a:solidFill>
              </a:rPr>
              <a:t>Б</a:t>
            </a:r>
            <a:endParaRPr lang="ru-RU" sz="3200" dirty="0">
              <a:solidFill>
                <a:srgbClr val="00B05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75856" y="3284984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А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95936" y="2852936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7030A0"/>
                </a:solidFill>
              </a:rPr>
              <a:t>Р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788024" y="2348880"/>
            <a:ext cx="5261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C000"/>
                </a:solidFill>
              </a:rPr>
              <a:t>М</a:t>
            </a:r>
            <a:endParaRPr lang="ru-RU" sz="3200" dirty="0">
              <a:solidFill>
                <a:srgbClr val="FFC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80112" y="1916832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А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267744" y="544522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</a:rPr>
              <a:t>45</a:t>
            </a:r>
            <a:endParaRPr lang="ru-RU" sz="2400" dirty="0">
              <a:solidFill>
                <a:srgbClr val="00B05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75856" y="5445224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60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067944" y="5445224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7030A0"/>
                </a:solidFill>
              </a:rPr>
              <a:t>90</a:t>
            </a: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716016" y="5445224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120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580112" y="5445224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150</a:t>
            </a: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143000"/>
          </a:xfrm>
        </p:spPr>
        <p:txBody>
          <a:bodyPr>
            <a:noAutofit/>
          </a:bodyPr>
          <a:lstStyle/>
          <a:p>
            <a:r>
              <a:rPr lang="ru-RU" sz="7200" b="1" i="1" u="sng" dirty="0" smtClean="0">
                <a:latin typeface="Times New Roman" pitchFamily="18" charset="0"/>
                <a:cs typeface="Times New Roman" pitchFamily="18" charset="0"/>
              </a:rPr>
              <a:t>Мозаичная задача</a:t>
            </a:r>
            <a:endParaRPr lang="ru-RU" sz="72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179512" y="1484784"/>
            <a:ext cx="655272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altLang="ja-JP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Периметр фигуры 735 см.</a:t>
            </a:r>
            <a:endParaRPr lang="ru-RU" altLang="ja-JP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altLang="ja-JP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Три одинаковые стороны имеют длину 68 см.</a:t>
            </a: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lang="ru-RU" altLang="ja-JP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Н</a:t>
            </a:r>
            <a:r>
              <a:rPr kumimoji="0" lang="ru-RU" altLang="ja-JP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айти длины трех оставшихся сторон, если известно, что они равны.</a:t>
            </a:r>
            <a:endParaRPr kumimoji="0" lang="ru-RU" altLang="ja-JP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ja-JP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2535" name="Group 7"/>
          <p:cNvGrpSpPr>
            <a:grpSpLocks/>
          </p:cNvGrpSpPr>
          <p:nvPr/>
        </p:nvGrpSpPr>
        <p:grpSpPr bwMode="auto">
          <a:xfrm>
            <a:off x="4499992" y="3789040"/>
            <a:ext cx="3456384" cy="2808312"/>
            <a:chOff x="3681" y="10773"/>
            <a:chExt cx="3960" cy="3240"/>
          </a:xfrm>
        </p:grpSpPr>
        <p:sp>
          <p:nvSpPr>
            <p:cNvPr id="22536" name="AutoShape 8"/>
            <p:cNvSpPr>
              <a:spLocks noChangeArrowheads="1"/>
            </p:cNvSpPr>
            <p:nvPr/>
          </p:nvSpPr>
          <p:spPr bwMode="auto">
            <a:xfrm>
              <a:off x="3681" y="10773"/>
              <a:ext cx="3960" cy="3240"/>
            </a:xfrm>
            <a:prstGeom prst="hexagon">
              <a:avLst>
                <a:gd name="adj" fmla="val 30556"/>
                <a:gd name="vf" fmla="val 115470"/>
              </a:avLst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537" name="Line 9"/>
            <p:cNvSpPr>
              <a:spLocks noChangeShapeType="1"/>
            </p:cNvSpPr>
            <p:nvPr/>
          </p:nvSpPr>
          <p:spPr bwMode="auto">
            <a:xfrm flipH="1">
              <a:off x="4761" y="10773"/>
              <a:ext cx="1800" cy="32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538" name="Line 10"/>
            <p:cNvSpPr>
              <a:spLocks noChangeShapeType="1"/>
            </p:cNvSpPr>
            <p:nvPr/>
          </p:nvSpPr>
          <p:spPr bwMode="auto">
            <a:xfrm>
              <a:off x="4761" y="10773"/>
              <a:ext cx="1800" cy="32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539" name="Line 11"/>
            <p:cNvSpPr>
              <a:spLocks noChangeShapeType="1"/>
            </p:cNvSpPr>
            <p:nvPr/>
          </p:nvSpPr>
          <p:spPr bwMode="auto">
            <a:xfrm>
              <a:off x="3681" y="12366"/>
              <a:ext cx="396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22540" name="Rectangle 12"/>
          <p:cNvSpPr>
            <a:spLocks noChangeArrowheads="1"/>
          </p:cNvSpPr>
          <p:nvPr/>
        </p:nvSpPr>
        <p:spPr bwMode="auto">
          <a:xfrm>
            <a:off x="395536" y="6021288"/>
            <a:ext cx="19797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ja-JP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Ответ: 177см</a:t>
            </a:r>
            <a:r>
              <a:rPr kumimoji="0" lang="ru-RU" altLang="ja-JP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.</a:t>
            </a:r>
            <a:endParaRPr kumimoji="0" lang="ru-RU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0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908720"/>
            <a:ext cx="8496944" cy="1143000"/>
          </a:xfrm>
        </p:spPr>
        <p:txBody>
          <a:bodyPr>
            <a:noAutofit/>
          </a:bodyPr>
          <a:lstStyle/>
          <a:p>
            <a:pPr algn="ctr"/>
            <a:r>
              <a:rPr lang="ru-RU" sz="4800" b="1" i="1" u="sng" dirty="0" smtClean="0">
                <a:latin typeface="Times New Roman" pitchFamily="18" charset="0"/>
                <a:cs typeface="Times New Roman" pitchFamily="18" charset="0"/>
              </a:rPr>
              <a:t>Подведем итоги посещения  собора.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вам запомнилось?</a:t>
            </a:r>
          </a:p>
          <a:p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Чему научились?</a:t>
            </a:r>
          </a:p>
          <a:p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Что нового узнали?</a:t>
            </a:r>
          </a:p>
          <a:p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Что повторили?</a:t>
            </a:r>
          </a:p>
          <a:p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Что было сложным?</a:t>
            </a:r>
          </a:p>
          <a:p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650" name="AutoShape 2" descr="https://ds04.infourok.ru/uploads/ex/10c1/0003a6b8-d6e8fda0/img1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2" name="AutoShape 4" descr="https://ds04.infourok.ru/uploads/ex/10c1/0003a6b8-d6e8fda0/img1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4" name="AutoShape 6" descr="https://ds04.infourok.ru/uploads/ex/10c1/0003a6b8-d6e8fda0/img1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23528" y="2492896"/>
            <a:ext cx="849694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800" b="1" i="1" dirty="0" smtClean="0"/>
              <a:t>Спасибо за внимание!</a:t>
            </a:r>
            <a:endParaRPr lang="ru-RU" sz="5800" b="1" i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Собор Василия Блаженного Москва Россия ⁄ Saint Basil's Cathedral Moscow Russia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152400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10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7200" b="1" i="1" u="sng" dirty="0" smtClean="0">
                <a:latin typeface="Times New Roman" pitchFamily="18" charset="0"/>
                <a:cs typeface="Times New Roman" pitchFamily="18" charset="0"/>
              </a:rPr>
              <a:t>Кроссворд</a:t>
            </a:r>
            <a:endParaRPr lang="ru-RU" sz="72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9511" y="1379895"/>
          <a:ext cx="8424936" cy="2625169"/>
        </p:xfrm>
        <a:graphic>
          <a:graphicData uri="http://schemas.openxmlformats.org/drawingml/2006/table">
            <a:tbl>
              <a:tblPr/>
              <a:tblGrid>
                <a:gridCol w="584395"/>
                <a:gridCol w="578283"/>
                <a:gridCol w="117551"/>
                <a:gridCol w="572936"/>
                <a:gridCol w="579046"/>
                <a:gridCol w="579811"/>
                <a:gridCol w="690487"/>
                <a:gridCol w="579046"/>
                <a:gridCol w="572936"/>
                <a:gridCol w="117551"/>
                <a:gridCol w="578283"/>
                <a:gridCol w="577520"/>
                <a:gridCol w="2297091"/>
              </a:tblGrid>
              <a:tr h="391808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5"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MS Mincho"/>
                          <a:cs typeface="Times New Roman"/>
                        </a:rPr>
                        <a:t>1.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6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MS Mincho"/>
                          <a:cs typeface="Times New Roman"/>
                        </a:rPr>
                        <a:t>2.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i="1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4167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65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MS Mincho"/>
                          <a:cs typeface="Times New Roman"/>
                        </a:rPr>
                        <a:t>3.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i="1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ru-RU"/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52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180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MS Mincho"/>
                          <a:cs typeface="Times New Roman"/>
                        </a:rPr>
                        <a:t>4.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80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MS Mincho"/>
                          <a:cs typeface="Times New Roman"/>
                        </a:rPr>
                        <a:t>  </a:t>
                      </a: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MS Mincho"/>
                          <a:cs typeface="Times New Roman"/>
                        </a:rPr>
                        <a:t>  </a:t>
                      </a: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5.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55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MS Mincho"/>
                          <a:cs typeface="Times New Roman"/>
                        </a:rPr>
                        <a:t>  </a:t>
                      </a: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MS Mincho"/>
                          <a:cs typeface="Times New Roman"/>
                        </a:rPr>
                        <a:t>6.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641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MS Mincho"/>
                          <a:cs typeface="Times New Roman"/>
                        </a:rPr>
                        <a:t>7.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endParaRPr lang="ru-RU"/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3798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5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5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5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79512" y="3995678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ja-JP" sz="20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Вопросы:</a:t>
            </a:r>
            <a:endParaRPr lang="ru-RU" altLang="ja-JP" sz="2000" b="1" i="1" u="sng" dirty="0" smtClean="0"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altLang="ja-JP" sz="19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Два луча, выходящие из одной точки</a:t>
            </a:r>
            <a:endParaRPr lang="ru-RU" altLang="ja-JP" sz="195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altLang="ja-JP" sz="19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Единица измерения угла.</a:t>
            </a:r>
            <a:endParaRPr lang="ru-RU" altLang="ja-JP" sz="195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altLang="ja-JP" sz="19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Геометрическая фигура, состоящая из отрезков, последовательно соединенных своими концами</a:t>
            </a:r>
            <a:r>
              <a:rPr kumimoji="0" lang="ru-RU" altLang="ja-JP" sz="195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MS Mincho" pitchFamily="49" charset="-128"/>
                <a:cs typeface="Arial" pitchFamily="34" charset="0"/>
              </a:rPr>
              <a:t>. </a:t>
            </a:r>
            <a:endParaRPr lang="ru-RU" altLang="ja-JP" sz="195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altLang="ja-JP" sz="19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Часть прямой линии, ограниченная двумя точками.</a:t>
            </a: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altLang="ja-JP" sz="19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Цифра означающая «никакой»</a:t>
            </a:r>
            <a:endParaRPr lang="ru-RU" altLang="ja-JP" sz="195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altLang="ja-JP" sz="19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Лисица видит…</a:t>
            </a:r>
            <a:endParaRPr lang="ru-RU" altLang="ja-JP" sz="195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altLang="ja-JP" sz="19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Воронежский …</a:t>
            </a:r>
            <a:endParaRPr kumimoji="0" lang="ru-RU" altLang="ja-JP" sz="19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7200" b="1" i="1" u="sng" dirty="0" smtClean="0">
                <a:latin typeface="Times New Roman" pitchFamily="18" charset="0"/>
                <a:cs typeface="Times New Roman" pitchFamily="18" charset="0"/>
              </a:rPr>
              <a:t>Кроссворд</a:t>
            </a:r>
            <a:endParaRPr lang="ru-RU" sz="72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9513" y="1412776"/>
          <a:ext cx="6480722" cy="2442552"/>
        </p:xfrm>
        <a:graphic>
          <a:graphicData uri="http://schemas.openxmlformats.org/drawingml/2006/table">
            <a:tbl>
              <a:tblPr/>
              <a:tblGrid>
                <a:gridCol w="449535"/>
                <a:gridCol w="444833"/>
                <a:gridCol w="90424"/>
                <a:gridCol w="440720"/>
                <a:gridCol w="445420"/>
                <a:gridCol w="446009"/>
                <a:gridCol w="531144"/>
                <a:gridCol w="445420"/>
                <a:gridCol w="440720"/>
                <a:gridCol w="90424"/>
                <a:gridCol w="444833"/>
                <a:gridCol w="444246"/>
                <a:gridCol w="1766994"/>
              </a:tblGrid>
              <a:tr h="36004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5"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у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MS Mincho"/>
                          <a:cs typeface="Times New Roman"/>
                        </a:rPr>
                        <a:t> Г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о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л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i="1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464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46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ru-RU"/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53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i="1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43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MS Mincho"/>
                          <a:cs typeface="Times New Roman"/>
                        </a:rPr>
                        <a:t>  </a:t>
                      </a: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4640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5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5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5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51520" y="3933056"/>
            <a:ext cx="83529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" fontAlgn="base">
              <a:spcBef>
                <a:spcPct val="0"/>
              </a:spcBef>
              <a:spcAft>
                <a:spcPct val="0"/>
              </a:spcAft>
            </a:pPr>
            <a:r>
              <a:rPr lang="ru-RU" altLang="ja-JP" sz="2000" b="1" i="1" u="sng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Вопросы:</a:t>
            </a:r>
            <a:endParaRPr lang="ru-RU" altLang="ja-JP" sz="2000" b="1" i="1" u="sng" dirty="0" smtClean="0">
              <a:latin typeface="Arial" pitchFamily="34" charset="0"/>
              <a:cs typeface="Arial" pitchFamily="34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Два луча, выходящие из одной точки</a:t>
            </a:r>
            <a:endParaRPr lang="ru-RU" altLang="ja-JP" sz="2000" dirty="0" smtClean="0">
              <a:latin typeface="Arial" pitchFamily="34" charset="0"/>
              <a:cs typeface="Arial" pitchFamily="34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Единица измерения угла.</a:t>
            </a:r>
            <a:endParaRPr lang="ru-RU" altLang="ja-JP" sz="2000" dirty="0" smtClean="0">
              <a:latin typeface="Arial" pitchFamily="34" charset="0"/>
              <a:cs typeface="Arial" pitchFamily="34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Геометрическая фигура, состоящая из отрезков, последовательно соединенных своими концами</a:t>
            </a:r>
            <a:r>
              <a:rPr lang="ru-RU" altLang="ja-JP" sz="2000" dirty="0" smtClean="0">
                <a:solidFill>
                  <a:srgbClr val="333333"/>
                </a:solidFill>
                <a:latin typeface="Arial" pitchFamily="34" charset="0"/>
                <a:ea typeface="MS Mincho" pitchFamily="49" charset="-128"/>
                <a:cs typeface="Arial" pitchFamily="34" charset="0"/>
              </a:rPr>
              <a:t>. </a:t>
            </a:r>
            <a:endParaRPr lang="ru-RU" altLang="ja-JP" sz="2000" dirty="0" smtClean="0">
              <a:latin typeface="Arial" pitchFamily="34" charset="0"/>
              <a:cs typeface="Arial" pitchFamily="34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Часть прямой линии, ограниченная двумя точками.</a:t>
            </a: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Цифра означающая «никакой»</a:t>
            </a:r>
            <a:endParaRPr lang="ru-RU" altLang="ja-JP" sz="2000" dirty="0" smtClean="0">
              <a:latin typeface="Arial" pitchFamily="34" charset="0"/>
              <a:cs typeface="Arial" pitchFamily="34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Лисица видит…</a:t>
            </a:r>
            <a:endParaRPr lang="ru-RU" altLang="ja-JP" sz="2000" dirty="0" smtClean="0">
              <a:latin typeface="Arial" pitchFamily="34" charset="0"/>
              <a:cs typeface="Arial" pitchFamily="34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Воронежский …</a:t>
            </a:r>
            <a:endParaRPr lang="ru-RU" altLang="ja-JP" sz="2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7200" b="1" i="1" u="sng" dirty="0" smtClean="0">
                <a:latin typeface="Times New Roman" pitchFamily="18" charset="0"/>
                <a:cs typeface="Times New Roman" pitchFamily="18" charset="0"/>
              </a:rPr>
              <a:t>Кроссворд</a:t>
            </a:r>
            <a:endParaRPr lang="ru-RU" sz="72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9513" y="1412776"/>
          <a:ext cx="6480722" cy="2442552"/>
        </p:xfrm>
        <a:graphic>
          <a:graphicData uri="http://schemas.openxmlformats.org/drawingml/2006/table">
            <a:tbl>
              <a:tblPr/>
              <a:tblGrid>
                <a:gridCol w="449535"/>
                <a:gridCol w="444833"/>
                <a:gridCol w="90424"/>
                <a:gridCol w="440720"/>
                <a:gridCol w="445420"/>
                <a:gridCol w="446009"/>
                <a:gridCol w="531144"/>
                <a:gridCol w="445420"/>
                <a:gridCol w="440720"/>
                <a:gridCol w="90424"/>
                <a:gridCol w="444833"/>
                <a:gridCol w="444246"/>
                <a:gridCol w="1766994"/>
              </a:tblGrid>
              <a:tr h="36004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5"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у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MS Mincho"/>
                          <a:cs typeface="Times New Roman"/>
                        </a:rPr>
                        <a:t> Г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о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л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MS Mincho"/>
                          <a:cs typeface="Times New Roman"/>
                        </a:rPr>
                        <a:t>  г</a:t>
                      </a:r>
                      <a:endParaRPr lang="ru-RU" sz="120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MS Mincho"/>
                          <a:cs typeface="Times New Roman"/>
                        </a:rPr>
                        <a:t> Р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MS Mincho"/>
                          <a:cs typeface="Times New Roman"/>
                        </a:rPr>
                        <a:t>  а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MS Mincho"/>
                          <a:cs typeface="Times New Roman"/>
                        </a:rPr>
                        <a:t>  д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у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с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464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46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i="1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ru-RU"/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53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43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MS Mincho"/>
                          <a:cs typeface="Times New Roman"/>
                        </a:rPr>
                        <a:t>  </a:t>
                      </a: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4640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5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5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5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23528" y="3933056"/>
            <a:ext cx="82809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" fontAlgn="base">
              <a:spcBef>
                <a:spcPct val="0"/>
              </a:spcBef>
              <a:spcAft>
                <a:spcPct val="0"/>
              </a:spcAft>
            </a:pPr>
            <a:r>
              <a:rPr lang="ru-RU" altLang="ja-JP" sz="2000" b="1" i="1" u="sng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Вопросы:</a:t>
            </a:r>
            <a:endParaRPr lang="ru-RU" altLang="ja-JP" sz="2000" b="1" i="1" u="sng" dirty="0" smtClean="0">
              <a:latin typeface="Arial" pitchFamily="34" charset="0"/>
              <a:cs typeface="Arial" pitchFamily="34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Два луча, выходящие из одной точки</a:t>
            </a:r>
            <a:endParaRPr lang="ru-RU" altLang="ja-JP" sz="2000" dirty="0" smtClean="0">
              <a:latin typeface="Arial" pitchFamily="34" charset="0"/>
              <a:cs typeface="Arial" pitchFamily="34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Единица измерения угла.</a:t>
            </a:r>
            <a:endParaRPr lang="ru-RU" altLang="ja-JP" sz="2000" dirty="0" smtClean="0">
              <a:latin typeface="Arial" pitchFamily="34" charset="0"/>
              <a:cs typeface="Arial" pitchFamily="34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Геометрическая фигура, состоящая из отрезков, последовательно соединенных своими концами</a:t>
            </a:r>
            <a:r>
              <a:rPr lang="ru-RU" altLang="ja-JP" sz="2000" dirty="0" smtClean="0">
                <a:solidFill>
                  <a:srgbClr val="333333"/>
                </a:solidFill>
                <a:latin typeface="Arial" pitchFamily="34" charset="0"/>
                <a:ea typeface="MS Mincho" pitchFamily="49" charset="-128"/>
                <a:cs typeface="Arial" pitchFamily="34" charset="0"/>
              </a:rPr>
              <a:t>. </a:t>
            </a:r>
            <a:endParaRPr lang="ru-RU" altLang="ja-JP" sz="2000" dirty="0" smtClean="0">
              <a:latin typeface="Arial" pitchFamily="34" charset="0"/>
              <a:cs typeface="Arial" pitchFamily="34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Часть прямой линии, ограниченная двумя точками.</a:t>
            </a: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Цифра означающая «никакой»</a:t>
            </a:r>
            <a:endParaRPr lang="ru-RU" altLang="ja-JP" sz="2000" dirty="0" smtClean="0">
              <a:latin typeface="Arial" pitchFamily="34" charset="0"/>
              <a:cs typeface="Arial" pitchFamily="34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Лисица видит…</a:t>
            </a:r>
            <a:endParaRPr lang="ru-RU" altLang="ja-JP" sz="2000" dirty="0" smtClean="0">
              <a:latin typeface="Arial" pitchFamily="34" charset="0"/>
              <a:cs typeface="Arial" pitchFamily="34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Воронежский …</a:t>
            </a:r>
            <a:endParaRPr lang="ru-RU" altLang="ja-JP" sz="2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7200" b="1" i="1" u="sng" dirty="0" smtClean="0">
                <a:latin typeface="Times New Roman" pitchFamily="18" charset="0"/>
                <a:cs typeface="Times New Roman" pitchFamily="18" charset="0"/>
              </a:rPr>
              <a:t>Кроссворд</a:t>
            </a:r>
            <a:endParaRPr lang="ru-RU" sz="72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9513" y="1412776"/>
          <a:ext cx="6480722" cy="2442552"/>
        </p:xfrm>
        <a:graphic>
          <a:graphicData uri="http://schemas.openxmlformats.org/drawingml/2006/table">
            <a:tbl>
              <a:tblPr/>
              <a:tblGrid>
                <a:gridCol w="449535"/>
                <a:gridCol w="444833"/>
                <a:gridCol w="90424"/>
                <a:gridCol w="440720"/>
                <a:gridCol w="445420"/>
                <a:gridCol w="446009"/>
                <a:gridCol w="531144"/>
                <a:gridCol w="445420"/>
                <a:gridCol w="440720"/>
                <a:gridCol w="90424"/>
                <a:gridCol w="444833"/>
                <a:gridCol w="444246"/>
                <a:gridCol w="1766994"/>
              </a:tblGrid>
              <a:tr h="36004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5"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у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MS Mincho"/>
                          <a:cs typeface="Times New Roman"/>
                        </a:rPr>
                        <a:t> Г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о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л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MS Mincho"/>
                          <a:cs typeface="Times New Roman"/>
                        </a:rPr>
                        <a:t>  г</a:t>
                      </a:r>
                      <a:endParaRPr lang="ru-RU" sz="120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MS Mincho"/>
                          <a:cs typeface="Times New Roman"/>
                        </a:rPr>
                        <a:t> Р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MS Mincho"/>
                          <a:cs typeface="Times New Roman"/>
                        </a:rPr>
                        <a:t>  а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MS Mincho"/>
                          <a:cs typeface="Times New Roman"/>
                        </a:rPr>
                        <a:t>  д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у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с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464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46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л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MS Mincho"/>
                          <a:cs typeface="Times New Roman"/>
                        </a:rPr>
                        <a:t> О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MS Mincho"/>
                          <a:cs typeface="Times New Roman"/>
                        </a:rPr>
                        <a:t>  м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MS Mincho"/>
                          <a:cs typeface="Times New Roman"/>
                        </a:rPr>
                        <a:t>  а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MS Mincho"/>
                          <a:cs typeface="Times New Roman"/>
                        </a:rPr>
                        <a:t>  н</a:t>
                      </a:r>
                      <a:endParaRPr lang="ru-RU" sz="120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MS Mincho"/>
                          <a:cs typeface="Times New Roman"/>
                        </a:rPr>
                        <a:t>  а</a:t>
                      </a:r>
                      <a:endParaRPr lang="ru-RU" sz="120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я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ru-RU"/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53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i="1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43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endParaRPr lang="ru-RU"/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4640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5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5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5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51520" y="4005064"/>
            <a:ext cx="84249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" fontAlgn="base">
              <a:spcBef>
                <a:spcPct val="0"/>
              </a:spcBef>
              <a:spcAft>
                <a:spcPct val="0"/>
              </a:spcAft>
            </a:pPr>
            <a:r>
              <a:rPr lang="ru-RU" altLang="ja-JP" sz="2000" b="1" i="1" u="sng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Вопросы:</a:t>
            </a:r>
            <a:endParaRPr lang="ru-RU" altLang="ja-JP" sz="2000" b="1" i="1" u="sng" dirty="0" smtClean="0">
              <a:latin typeface="Arial" pitchFamily="34" charset="0"/>
              <a:cs typeface="Arial" pitchFamily="34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Два луча, выходящие из одной точки</a:t>
            </a:r>
            <a:endParaRPr lang="ru-RU" altLang="ja-JP" sz="2000" dirty="0" smtClean="0">
              <a:latin typeface="Arial" pitchFamily="34" charset="0"/>
              <a:cs typeface="Arial" pitchFamily="34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Единица измерения угла.</a:t>
            </a:r>
            <a:endParaRPr lang="ru-RU" altLang="ja-JP" sz="2000" dirty="0" smtClean="0">
              <a:latin typeface="Arial" pitchFamily="34" charset="0"/>
              <a:cs typeface="Arial" pitchFamily="34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Геометрическая фигура, состоящая из отрезков, последовательно соединенных своими концами</a:t>
            </a:r>
            <a:r>
              <a:rPr lang="ru-RU" altLang="ja-JP" sz="2000" dirty="0" smtClean="0">
                <a:solidFill>
                  <a:srgbClr val="333333"/>
                </a:solidFill>
                <a:latin typeface="Arial" pitchFamily="34" charset="0"/>
                <a:ea typeface="MS Mincho" pitchFamily="49" charset="-128"/>
                <a:cs typeface="Arial" pitchFamily="34" charset="0"/>
              </a:rPr>
              <a:t>. </a:t>
            </a:r>
            <a:endParaRPr lang="ru-RU" altLang="ja-JP" sz="2000" dirty="0" smtClean="0">
              <a:latin typeface="Arial" pitchFamily="34" charset="0"/>
              <a:cs typeface="Arial" pitchFamily="34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Часть прямой линии, ограниченная двумя точками.</a:t>
            </a: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Цифра означающая «никакой»</a:t>
            </a:r>
            <a:endParaRPr lang="ru-RU" altLang="ja-JP" sz="2000" dirty="0" smtClean="0">
              <a:latin typeface="Arial" pitchFamily="34" charset="0"/>
              <a:cs typeface="Arial" pitchFamily="34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Лисица видит…</a:t>
            </a:r>
            <a:endParaRPr lang="ru-RU" altLang="ja-JP" sz="2000" dirty="0" smtClean="0">
              <a:latin typeface="Arial" pitchFamily="34" charset="0"/>
              <a:cs typeface="Arial" pitchFamily="34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Воронежский …</a:t>
            </a:r>
            <a:endParaRPr lang="ru-RU" altLang="ja-JP" sz="2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7200" b="1" i="1" u="sng" dirty="0" smtClean="0">
                <a:latin typeface="Times New Roman" pitchFamily="18" charset="0"/>
                <a:cs typeface="Times New Roman" pitchFamily="18" charset="0"/>
              </a:rPr>
              <a:t>Кроссворд</a:t>
            </a:r>
            <a:endParaRPr lang="ru-RU" sz="72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9513" y="1412776"/>
          <a:ext cx="6480722" cy="2520280"/>
        </p:xfrm>
        <a:graphic>
          <a:graphicData uri="http://schemas.openxmlformats.org/drawingml/2006/table">
            <a:tbl>
              <a:tblPr/>
              <a:tblGrid>
                <a:gridCol w="449535"/>
                <a:gridCol w="444833"/>
                <a:gridCol w="90424"/>
                <a:gridCol w="440720"/>
                <a:gridCol w="445420"/>
                <a:gridCol w="446009"/>
                <a:gridCol w="531144"/>
                <a:gridCol w="445420"/>
                <a:gridCol w="440720"/>
                <a:gridCol w="90424"/>
                <a:gridCol w="444833"/>
                <a:gridCol w="444246"/>
                <a:gridCol w="1766994"/>
              </a:tblGrid>
              <a:tr h="36004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5"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у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MS Mincho"/>
                          <a:cs typeface="Times New Roman"/>
                        </a:rPr>
                        <a:t> Г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о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л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MS Mincho"/>
                          <a:cs typeface="Times New Roman"/>
                        </a:rPr>
                        <a:t>  г</a:t>
                      </a:r>
                      <a:endParaRPr lang="ru-RU" sz="120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MS Mincho"/>
                          <a:cs typeface="Times New Roman"/>
                        </a:rPr>
                        <a:t> Р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MS Mincho"/>
                          <a:cs typeface="Times New Roman"/>
                        </a:rPr>
                        <a:t>  а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MS Mincho"/>
                          <a:cs typeface="Times New Roman"/>
                        </a:rPr>
                        <a:t>  д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у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с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464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46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л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MS Mincho"/>
                          <a:cs typeface="Times New Roman"/>
                        </a:rPr>
                        <a:t> О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MS Mincho"/>
                          <a:cs typeface="Times New Roman"/>
                        </a:rPr>
                        <a:t>  м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MS Mincho"/>
                          <a:cs typeface="Times New Roman"/>
                        </a:rPr>
                        <a:t>  а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MS Mincho"/>
                          <a:cs typeface="Times New Roman"/>
                        </a:rPr>
                        <a:t>  н</a:t>
                      </a:r>
                      <a:endParaRPr lang="ru-RU" sz="120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MS Mincho"/>
                          <a:cs typeface="Times New Roman"/>
                        </a:rPr>
                        <a:t>  а</a:t>
                      </a:r>
                      <a:endParaRPr lang="ru-RU" sz="120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я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ru-RU"/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53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о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т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</a:t>
                      </a:r>
                      <a:r>
                        <a:rPr lang="ru-RU" sz="1800" b="1" dirty="0" err="1">
                          <a:latin typeface="Times New Roman"/>
                          <a:ea typeface="MS Mincho"/>
                          <a:cs typeface="Times New Roman"/>
                        </a:rPr>
                        <a:t>р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е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MS Mincho"/>
                          <a:cs typeface="Times New Roman"/>
                        </a:rPr>
                        <a:t> З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о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к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MS Mincho"/>
                          <a:cs typeface="Times New Roman"/>
                        </a:rPr>
                        <a:t>  </a:t>
                      </a:r>
                      <a:endParaRPr lang="ru-RU" sz="1000" dirty="0">
                        <a:latin typeface="Times New Roman"/>
                        <a:ea typeface="MS Mincho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MS Mincho"/>
                          <a:cs typeface="Times New Roman"/>
                        </a:rPr>
                        <a:t>  </a:t>
                      </a:r>
                      <a:endParaRPr lang="ru-RU" sz="10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43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endParaRPr lang="ru-RU"/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4640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5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5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5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79512" y="3995678"/>
            <a:ext cx="85689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" fontAlgn="base">
              <a:spcBef>
                <a:spcPct val="0"/>
              </a:spcBef>
              <a:spcAft>
                <a:spcPct val="0"/>
              </a:spcAft>
            </a:pPr>
            <a:r>
              <a:rPr lang="ru-RU" altLang="ja-JP" sz="2000" b="1" i="1" u="sng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Вопросы:</a:t>
            </a:r>
            <a:endParaRPr lang="ru-RU" altLang="ja-JP" sz="2000" b="1" i="1" u="sng" dirty="0" smtClean="0">
              <a:latin typeface="Arial" pitchFamily="34" charset="0"/>
              <a:cs typeface="Arial" pitchFamily="34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Два луча, выходящие из одной точки</a:t>
            </a:r>
            <a:endParaRPr lang="ru-RU" altLang="ja-JP" sz="2000" dirty="0" smtClean="0">
              <a:latin typeface="Arial" pitchFamily="34" charset="0"/>
              <a:cs typeface="Arial" pitchFamily="34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Единица измерения угла.</a:t>
            </a:r>
            <a:endParaRPr lang="ru-RU" altLang="ja-JP" sz="2000" dirty="0" smtClean="0">
              <a:latin typeface="Arial" pitchFamily="34" charset="0"/>
              <a:cs typeface="Arial" pitchFamily="34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Геометрическая фигура, состоящая из отрезков, последовательно соединенных своими концами</a:t>
            </a:r>
            <a:r>
              <a:rPr lang="ru-RU" altLang="ja-JP" sz="2000" dirty="0" smtClean="0">
                <a:solidFill>
                  <a:srgbClr val="333333"/>
                </a:solidFill>
                <a:latin typeface="Arial" pitchFamily="34" charset="0"/>
                <a:ea typeface="MS Mincho" pitchFamily="49" charset="-128"/>
                <a:cs typeface="Arial" pitchFamily="34" charset="0"/>
              </a:rPr>
              <a:t>. </a:t>
            </a:r>
            <a:endParaRPr lang="ru-RU" altLang="ja-JP" sz="2000" dirty="0" smtClean="0">
              <a:latin typeface="Arial" pitchFamily="34" charset="0"/>
              <a:cs typeface="Arial" pitchFamily="34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Часть прямой линии, ограниченная двумя точками.</a:t>
            </a: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Цифра означающая «никакой»</a:t>
            </a:r>
            <a:endParaRPr lang="ru-RU" altLang="ja-JP" sz="2000" dirty="0" smtClean="0">
              <a:latin typeface="Arial" pitchFamily="34" charset="0"/>
              <a:cs typeface="Arial" pitchFamily="34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Лисица видит…</a:t>
            </a:r>
            <a:endParaRPr lang="ru-RU" altLang="ja-JP" sz="2000" dirty="0" smtClean="0">
              <a:latin typeface="Arial" pitchFamily="34" charset="0"/>
              <a:cs typeface="Arial" pitchFamily="34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Воронежский …</a:t>
            </a:r>
            <a:endParaRPr lang="ru-RU" altLang="ja-JP" sz="2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7200" b="1" i="1" u="sng" dirty="0" smtClean="0">
                <a:latin typeface="Times New Roman" pitchFamily="18" charset="0"/>
                <a:cs typeface="Times New Roman" pitchFamily="18" charset="0"/>
              </a:rPr>
              <a:t>Кроссворд</a:t>
            </a:r>
            <a:endParaRPr lang="ru-RU" sz="72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9513" y="1412776"/>
          <a:ext cx="6480722" cy="2520280"/>
        </p:xfrm>
        <a:graphic>
          <a:graphicData uri="http://schemas.openxmlformats.org/drawingml/2006/table">
            <a:tbl>
              <a:tblPr/>
              <a:tblGrid>
                <a:gridCol w="449535"/>
                <a:gridCol w="444833"/>
                <a:gridCol w="90424"/>
                <a:gridCol w="440720"/>
                <a:gridCol w="445420"/>
                <a:gridCol w="446009"/>
                <a:gridCol w="531144"/>
                <a:gridCol w="445420"/>
                <a:gridCol w="440720"/>
                <a:gridCol w="90424"/>
                <a:gridCol w="444833"/>
                <a:gridCol w="444246"/>
                <a:gridCol w="1766994"/>
              </a:tblGrid>
              <a:tr h="36004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5"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у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MS Mincho"/>
                          <a:cs typeface="Times New Roman"/>
                        </a:rPr>
                        <a:t> Г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о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л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MS Mincho"/>
                          <a:cs typeface="Times New Roman"/>
                        </a:rPr>
                        <a:t>  г</a:t>
                      </a:r>
                      <a:endParaRPr lang="ru-RU" sz="120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MS Mincho"/>
                          <a:cs typeface="Times New Roman"/>
                        </a:rPr>
                        <a:t> Р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MS Mincho"/>
                          <a:cs typeface="Times New Roman"/>
                        </a:rPr>
                        <a:t>  а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MS Mincho"/>
                          <a:cs typeface="Times New Roman"/>
                        </a:rPr>
                        <a:t>  д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у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с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464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46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л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MS Mincho"/>
                          <a:cs typeface="Times New Roman"/>
                        </a:rPr>
                        <a:t> О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MS Mincho"/>
                          <a:cs typeface="Times New Roman"/>
                        </a:rPr>
                        <a:t>  м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MS Mincho"/>
                          <a:cs typeface="Times New Roman"/>
                        </a:rPr>
                        <a:t>  а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MS Mincho"/>
                          <a:cs typeface="Times New Roman"/>
                        </a:rPr>
                        <a:t>  н</a:t>
                      </a:r>
                      <a:endParaRPr lang="ru-RU" sz="120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MS Mincho"/>
                          <a:cs typeface="Times New Roman"/>
                        </a:rPr>
                        <a:t>  а</a:t>
                      </a:r>
                      <a:endParaRPr lang="ru-RU" sz="120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я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ru-RU"/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53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о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т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</a:t>
                      </a:r>
                      <a:r>
                        <a:rPr lang="ru-RU" sz="1800" b="1" dirty="0" err="1">
                          <a:latin typeface="Times New Roman"/>
                          <a:ea typeface="MS Mincho"/>
                          <a:cs typeface="Times New Roman"/>
                        </a:rPr>
                        <a:t>р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е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MS Mincho"/>
                          <a:cs typeface="Times New Roman"/>
                        </a:rPr>
                        <a:t> З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о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к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MS Mincho"/>
                          <a:cs typeface="Times New Roman"/>
                        </a:rPr>
                        <a:t>  </a:t>
                      </a:r>
                      <a:endParaRPr lang="ru-RU" sz="1000" dirty="0">
                        <a:latin typeface="Times New Roman"/>
                        <a:ea typeface="MS Mincho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MS Mincho"/>
                          <a:cs typeface="Times New Roman"/>
                        </a:rPr>
                        <a:t>  </a:t>
                      </a:r>
                      <a:endParaRPr lang="ru-RU" sz="10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MS Mincho"/>
                          <a:cs typeface="Times New Roman"/>
                        </a:rPr>
                        <a:t> Н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MS Mincho"/>
                          <a:cs typeface="Times New Roman"/>
                        </a:rPr>
                        <a:t> у</a:t>
                      </a:r>
                      <a:endParaRPr lang="ru-RU" sz="18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л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Times New Roman"/>
                          <a:ea typeface="MS Mincho"/>
                          <a:cs typeface="Times New Roman"/>
                        </a:rPr>
                        <a:t>ь</a:t>
                      </a:r>
                      <a:endParaRPr lang="ru-RU" sz="18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43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MS Mincho"/>
                          <a:cs typeface="Times New Roman"/>
                        </a:rPr>
                        <a:t>  </a:t>
                      </a: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4640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5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5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5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79512" y="3995678"/>
            <a:ext cx="85689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" fontAlgn="base">
              <a:spcBef>
                <a:spcPct val="0"/>
              </a:spcBef>
              <a:spcAft>
                <a:spcPct val="0"/>
              </a:spcAft>
            </a:pPr>
            <a:r>
              <a:rPr lang="ru-RU" altLang="ja-JP" sz="2000" b="1" i="1" u="sng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Вопросы:</a:t>
            </a:r>
            <a:endParaRPr lang="ru-RU" altLang="ja-JP" sz="2000" b="1" i="1" u="sng" dirty="0" smtClean="0">
              <a:latin typeface="Arial" pitchFamily="34" charset="0"/>
              <a:cs typeface="Arial" pitchFamily="34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Два луча, выходящие из одной точки</a:t>
            </a:r>
            <a:endParaRPr lang="ru-RU" altLang="ja-JP" sz="2000" dirty="0" smtClean="0">
              <a:latin typeface="Arial" pitchFamily="34" charset="0"/>
              <a:cs typeface="Arial" pitchFamily="34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Единица измерения угла.</a:t>
            </a:r>
            <a:endParaRPr lang="ru-RU" altLang="ja-JP" sz="2000" dirty="0" smtClean="0">
              <a:latin typeface="Arial" pitchFamily="34" charset="0"/>
              <a:cs typeface="Arial" pitchFamily="34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Геометрическая фигура, состоящая из отрезков, последовательно соединенных своими концами</a:t>
            </a:r>
            <a:r>
              <a:rPr lang="ru-RU" altLang="ja-JP" sz="2000" dirty="0" smtClean="0">
                <a:solidFill>
                  <a:srgbClr val="333333"/>
                </a:solidFill>
                <a:latin typeface="Arial" pitchFamily="34" charset="0"/>
                <a:ea typeface="MS Mincho" pitchFamily="49" charset="-128"/>
                <a:cs typeface="Arial" pitchFamily="34" charset="0"/>
              </a:rPr>
              <a:t>. </a:t>
            </a:r>
            <a:endParaRPr lang="ru-RU" altLang="ja-JP" sz="2000" dirty="0" smtClean="0">
              <a:latin typeface="Arial" pitchFamily="34" charset="0"/>
              <a:cs typeface="Arial" pitchFamily="34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Часть прямой линии, ограниченная двумя точками.</a:t>
            </a: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Цифра означающая «никакой»</a:t>
            </a:r>
            <a:endParaRPr lang="ru-RU" altLang="ja-JP" sz="2000" dirty="0" smtClean="0">
              <a:latin typeface="Arial" pitchFamily="34" charset="0"/>
              <a:cs typeface="Arial" pitchFamily="34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Лисица видит…</a:t>
            </a:r>
            <a:endParaRPr lang="ru-RU" altLang="ja-JP" sz="2000" dirty="0" smtClean="0">
              <a:latin typeface="Arial" pitchFamily="34" charset="0"/>
              <a:cs typeface="Arial" pitchFamily="34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Воронежский …</a:t>
            </a:r>
            <a:endParaRPr lang="ru-RU" altLang="ja-JP" sz="2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7200" b="1" i="1" u="sng" dirty="0" smtClean="0">
                <a:latin typeface="Times New Roman" pitchFamily="18" charset="0"/>
                <a:cs typeface="Times New Roman" pitchFamily="18" charset="0"/>
              </a:rPr>
              <a:t>Кроссворд</a:t>
            </a:r>
            <a:endParaRPr lang="ru-RU" sz="72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9513" y="1412776"/>
          <a:ext cx="6480722" cy="2520280"/>
        </p:xfrm>
        <a:graphic>
          <a:graphicData uri="http://schemas.openxmlformats.org/drawingml/2006/table">
            <a:tbl>
              <a:tblPr/>
              <a:tblGrid>
                <a:gridCol w="449535"/>
                <a:gridCol w="444833"/>
                <a:gridCol w="90424"/>
                <a:gridCol w="440720"/>
                <a:gridCol w="445420"/>
                <a:gridCol w="446009"/>
                <a:gridCol w="531144"/>
                <a:gridCol w="445420"/>
                <a:gridCol w="440720"/>
                <a:gridCol w="90424"/>
                <a:gridCol w="444833"/>
                <a:gridCol w="444246"/>
                <a:gridCol w="1766994"/>
              </a:tblGrid>
              <a:tr h="36004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5"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у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MS Mincho"/>
                          <a:cs typeface="Times New Roman"/>
                        </a:rPr>
                        <a:t> Г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о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л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MS Mincho"/>
                          <a:cs typeface="Times New Roman"/>
                        </a:rPr>
                        <a:t>  г</a:t>
                      </a:r>
                      <a:endParaRPr lang="ru-RU" sz="120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MS Mincho"/>
                          <a:cs typeface="Times New Roman"/>
                        </a:rPr>
                        <a:t> Р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MS Mincho"/>
                          <a:cs typeface="Times New Roman"/>
                        </a:rPr>
                        <a:t>  а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MS Mincho"/>
                          <a:cs typeface="Times New Roman"/>
                        </a:rPr>
                        <a:t>  д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у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с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464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46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л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MS Mincho"/>
                          <a:cs typeface="Times New Roman"/>
                        </a:rPr>
                        <a:t> О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MS Mincho"/>
                          <a:cs typeface="Times New Roman"/>
                        </a:rPr>
                        <a:t>  м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MS Mincho"/>
                          <a:cs typeface="Times New Roman"/>
                        </a:rPr>
                        <a:t>  а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MS Mincho"/>
                          <a:cs typeface="Times New Roman"/>
                        </a:rPr>
                        <a:t>  н</a:t>
                      </a:r>
                      <a:endParaRPr lang="ru-RU" sz="120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MS Mincho"/>
                          <a:cs typeface="Times New Roman"/>
                        </a:rPr>
                        <a:t>  а</a:t>
                      </a:r>
                      <a:endParaRPr lang="ru-RU" sz="120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я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ru-RU"/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53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о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т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</a:t>
                      </a:r>
                      <a:r>
                        <a:rPr lang="ru-RU" sz="1800" b="1" dirty="0" err="1">
                          <a:latin typeface="Times New Roman"/>
                          <a:ea typeface="MS Mincho"/>
                          <a:cs typeface="Times New Roman"/>
                        </a:rPr>
                        <a:t>р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е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MS Mincho"/>
                          <a:cs typeface="Times New Roman"/>
                        </a:rPr>
                        <a:t> З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о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к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MS Mincho"/>
                          <a:cs typeface="Times New Roman"/>
                        </a:rPr>
                        <a:t>  </a:t>
                      </a:r>
                      <a:endParaRPr lang="ru-RU" sz="1000" dirty="0">
                        <a:latin typeface="Times New Roman"/>
                        <a:ea typeface="MS Mincho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MS Mincho"/>
                          <a:cs typeface="Times New Roman"/>
                        </a:rPr>
                        <a:t>  </a:t>
                      </a:r>
                      <a:endParaRPr lang="ru-RU" sz="10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MS Mincho"/>
                          <a:cs typeface="Times New Roman"/>
                        </a:rPr>
                        <a:t> Н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MS Mincho"/>
                          <a:cs typeface="Times New Roman"/>
                        </a:rPr>
                        <a:t> у</a:t>
                      </a:r>
                      <a:endParaRPr lang="ru-RU" sz="18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л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Times New Roman"/>
                          <a:ea typeface="MS Mincho"/>
                          <a:cs typeface="Times New Roman"/>
                        </a:rPr>
                        <a:t>ь</a:t>
                      </a:r>
                      <a:endParaRPr lang="ru-RU" sz="18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43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MS Mincho"/>
                          <a:cs typeface="Times New Roman"/>
                        </a:rPr>
                        <a:t>  </a:t>
                      </a: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с</a:t>
                      </a: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MS Mincho"/>
                          <a:cs typeface="Times New Roman"/>
                        </a:rPr>
                        <a:t> Ы</a:t>
                      </a: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MS Mincho"/>
                          <a:cs typeface="Times New Roman"/>
                        </a:rPr>
                        <a:t>  </a:t>
                      </a:r>
                      <a:r>
                        <a:rPr lang="ru-RU" sz="1800" b="1" dirty="0" err="1">
                          <a:latin typeface="Times New Roman"/>
                          <a:ea typeface="MS Mincho"/>
                          <a:cs typeface="Times New Roman"/>
                        </a:rPr>
                        <a:t>р</a:t>
                      </a:r>
                      <a:endParaRPr lang="ru-RU" sz="18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endParaRPr lang="ru-RU"/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4640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5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50" b="1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50" b="1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9792" marR="597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23528" y="3995678"/>
            <a:ext cx="82809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" fontAlgn="base">
              <a:spcBef>
                <a:spcPct val="0"/>
              </a:spcBef>
              <a:spcAft>
                <a:spcPct val="0"/>
              </a:spcAft>
            </a:pPr>
            <a:r>
              <a:rPr lang="ru-RU" altLang="ja-JP" sz="2000" b="1" i="1" u="sng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Вопросы:</a:t>
            </a:r>
            <a:endParaRPr lang="ru-RU" altLang="ja-JP" sz="2000" b="1" i="1" u="sng" dirty="0" smtClean="0">
              <a:latin typeface="Arial" pitchFamily="34" charset="0"/>
              <a:cs typeface="Arial" pitchFamily="34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Два луча, выходящие из одной точки</a:t>
            </a:r>
            <a:endParaRPr lang="ru-RU" altLang="ja-JP" sz="2000" dirty="0" smtClean="0">
              <a:latin typeface="Arial" pitchFamily="34" charset="0"/>
              <a:cs typeface="Arial" pitchFamily="34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Единица измерения угла.</a:t>
            </a:r>
            <a:endParaRPr lang="ru-RU" altLang="ja-JP" sz="2000" dirty="0" smtClean="0">
              <a:latin typeface="Arial" pitchFamily="34" charset="0"/>
              <a:cs typeface="Arial" pitchFamily="34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Геометрическая фигура, состоящая из отрезков, последовательно соединенных своими концами</a:t>
            </a:r>
            <a:r>
              <a:rPr lang="ru-RU" altLang="ja-JP" sz="2000" dirty="0" smtClean="0">
                <a:solidFill>
                  <a:srgbClr val="333333"/>
                </a:solidFill>
                <a:latin typeface="Arial" pitchFamily="34" charset="0"/>
                <a:ea typeface="MS Mincho" pitchFamily="49" charset="-128"/>
                <a:cs typeface="Arial" pitchFamily="34" charset="0"/>
              </a:rPr>
              <a:t>. </a:t>
            </a:r>
            <a:endParaRPr lang="ru-RU" altLang="ja-JP" sz="2000" dirty="0" smtClean="0">
              <a:latin typeface="Arial" pitchFamily="34" charset="0"/>
              <a:cs typeface="Arial" pitchFamily="34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Часть прямой линии, ограниченная двумя точками.</a:t>
            </a: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Цифра означающая «никакой»</a:t>
            </a:r>
            <a:endParaRPr lang="ru-RU" altLang="ja-JP" sz="2000" dirty="0" smtClean="0">
              <a:latin typeface="Arial" pitchFamily="34" charset="0"/>
              <a:cs typeface="Arial" pitchFamily="34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Лисица видит…</a:t>
            </a:r>
            <a:endParaRPr lang="ru-RU" altLang="ja-JP" sz="2000" dirty="0" smtClean="0">
              <a:latin typeface="Arial" pitchFamily="34" charset="0"/>
              <a:cs typeface="Arial" pitchFamily="34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Воронежский …</a:t>
            </a:r>
            <a:endParaRPr lang="ru-RU" altLang="ja-JP" sz="2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48</TotalTime>
  <Words>617</Words>
  <Application>Microsoft Office PowerPoint</Application>
  <PresentationFormat>Экран (4:3)</PresentationFormat>
  <Paragraphs>350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Эркер</vt:lpstr>
      <vt:lpstr>Урок математики в 6 классе «Реставрация» Храма  Василия Блаженного </vt:lpstr>
      <vt:lpstr>Слайд 2</vt:lpstr>
      <vt:lpstr>Кроссворд</vt:lpstr>
      <vt:lpstr>Кроссворд</vt:lpstr>
      <vt:lpstr>Кроссворд</vt:lpstr>
      <vt:lpstr>Кроссворд</vt:lpstr>
      <vt:lpstr>Кроссворд</vt:lpstr>
      <vt:lpstr>Кроссворд</vt:lpstr>
      <vt:lpstr>Кроссворд</vt:lpstr>
      <vt:lpstr>Кроссворд</vt:lpstr>
      <vt:lpstr>Глазомер</vt:lpstr>
      <vt:lpstr>  Имя зодчего </vt:lpstr>
      <vt:lpstr>Мозаичная задача</vt:lpstr>
      <vt:lpstr>Подведем итоги посещения  собора. 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математики в 6 классе «Реставрация» Храма  Василия Блаженного </dc:title>
  <dc:creator>наташа</dc:creator>
  <cp:lastModifiedBy>наташа</cp:lastModifiedBy>
  <cp:revision>6</cp:revision>
  <dcterms:created xsi:type="dcterms:W3CDTF">2018-04-10T13:08:07Z</dcterms:created>
  <dcterms:modified xsi:type="dcterms:W3CDTF">2018-04-10T14:06:56Z</dcterms:modified>
</cp:coreProperties>
</file>