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2"/>
  </p:notes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86384" autoAdjust="0"/>
  </p:normalViewPr>
  <p:slideViewPr>
    <p:cSldViewPr>
      <p:cViewPr varScale="1">
        <p:scale>
          <a:sx n="100" d="100"/>
          <a:sy n="100" d="100"/>
        </p:scale>
        <p:origin x="-194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D8A42E-84B3-4C86-9199-6D6BEE03D7C8}" type="datetimeFigureOut">
              <a:rPr lang="ru-RU" smtClean="0"/>
              <a:t>12.11.2019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C5CF13-AE06-4EF4-ACB7-8FF41C83D4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429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5CF13-AE06-4EF4-ACB7-8FF41C83D43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2498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5CF13-AE06-4EF4-ACB7-8FF41C83D433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10373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5CF13-AE06-4EF4-ACB7-8FF41C83D433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23217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5CF13-AE06-4EF4-ACB7-8FF41C83D433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81647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5CF13-AE06-4EF4-ACB7-8FF41C83D433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04684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5CF13-AE06-4EF4-ACB7-8FF41C83D433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1982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5CF13-AE06-4EF4-ACB7-8FF41C83D43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09940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5CF13-AE06-4EF4-ACB7-8FF41C83D433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35128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5CF13-AE06-4EF4-ACB7-8FF41C83D43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90766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5CF13-AE06-4EF4-ACB7-8FF41C83D433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9913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5CF13-AE06-4EF4-ACB7-8FF41C83D433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65572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5CF13-AE06-4EF4-ACB7-8FF41C83D433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93073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5CF13-AE06-4EF4-ACB7-8FF41C83D433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463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5CF13-AE06-4EF4-ACB7-8FF41C83D433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75669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A2347-06FB-4DB4-ACC1-38F65A66E549}" type="datetimeFigureOut">
              <a:rPr lang="ru-RU" smtClean="0"/>
              <a:t>12.11.2019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FEC35-529E-495D-8C92-67C103671BD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A2347-06FB-4DB4-ACC1-38F65A66E549}" type="datetimeFigureOut">
              <a:rPr lang="ru-RU" smtClean="0"/>
              <a:t>12.11.2019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FEC35-529E-495D-8C92-67C103671B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A2347-06FB-4DB4-ACC1-38F65A66E549}" type="datetimeFigureOut">
              <a:rPr lang="ru-RU" smtClean="0"/>
              <a:t>12.11.2019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FEC35-529E-495D-8C92-67C103671B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A2347-06FB-4DB4-ACC1-38F65A66E549}" type="datetimeFigureOut">
              <a:rPr lang="ru-RU" smtClean="0"/>
              <a:t>12.11.2019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FEC35-529E-495D-8C92-67C103671BD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A2347-06FB-4DB4-ACC1-38F65A66E549}" type="datetimeFigureOut">
              <a:rPr lang="ru-RU" smtClean="0"/>
              <a:t>12.11.2019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FEC35-529E-495D-8C92-67C103671B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A2347-06FB-4DB4-ACC1-38F65A66E549}" type="datetimeFigureOut">
              <a:rPr lang="ru-RU" smtClean="0"/>
              <a:t>12.11.2019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FEC35-529E-495D-8C92-67C103671BD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A2347-06FB-4DB4-ACC1-38F65A66E549}" type="datetimeFigureOut">
              <a:rPr lang="ru-RU" smtClean="0"/>
              <a:t>12.11.2019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FEC35-529E-495D-8C92-67C103671BD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A2347-06FB-4DB4-ACC1-38F65A66E549}" type="datetimeFigureOut">
              <a:rPr lang="ru-RU" smtClean="0"/>
              <a:t>12.11.2019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FEC35-529E-495D-8C92-67C103671B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A2347-06FB-4DB4-ACC1-38F65A66E549}" type="datetimeFigureOut">
              <a:rPr lang="ru-RU" smtClean="0"/>
              <a:t>12.11.2019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FEC35-529E-495D-8C92-67C103671B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A2347-06FB-4DB4-ACC1-38F65A66E549}" type="datetimeFigureOut">
              <a:rPr lang="ru-RU" smtClean="0"/>
              <a:t>12.11.2019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FEC35-529E-495D-8C92-67C103671B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A2347-06FB-4DB4-ACC1-38F65A66E549}" type="datetimeFigureOut">
              <a:rPr lang="ru-RU" smtClean="0"/>
              <a:t>12.11.2019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FEC35-529E-495D-8C92-67C103671BD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7DA2347-06FB-4DB4-ACC1-38F65A66E549}" type="datetimeFigureOut">
              <a:rPr lang="ru-RU" smtClean="0"/>
              <a:t>12.11.2019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95FEC35-529E-495D-8C92-67C103671BD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7" Type="http://schemas.openxmlformats.org/officeDocument/2006/relationships/image" Target="../media/image3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42.jpg"/><Relationship Id="rId7" Type="http://schemas.openxmlformats.org/officeDocument/2006/relationships/image" Target="../media/image4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71800" y="5733256"/>
            <a:ext cx="3694910" cy="90031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95575" y="260648"/>
            <a:ext cx="7175351" cy="3528392"/>
          </a:xfrm>
        </p:spPr>
        <p:txBody>
          <a:bodyPr/>
          <a:lstStyle/>
          <a:p>
            <a:pPr marL="182880" indent="0" algn="ctr">
              <a:buNone/>
            </a:pPr>
            <a:r>
              <a:rPr lang="ru-RU" dirty="0" smtClean="0"/>
              <a:t>Развитие мелкой моторики у детей дошкольного возраста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8450" y="3861048"/>
            <a:ext cx="3766918" cy="223224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39788" y="4653136"/>
            <a:ext cx="867645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 smtClean="0"/>
          </a:p>
          <a:p>
            <a:endParaRPr lang="ru-RU" sz="1600" dirty="0"/>
          </a:p>
          <a:p>
            <a:endParaRPr lang="ru-RU" sz="1600" dirty="0" smtClean="0"/>
          </a:p>
          <a:p>
            <a:endParaRPr lang="ru-RU" sz="1600" dirty="0"/>
          </a:p>
          <a:p>
            <a:endParaRPr lang="ru-RU" sz="1600" dirty="0" smtClean="0"/>
          </a:p>
          <a:p>
            <a:r>
              <a:rPr lang="ru-RU" sz="1600" dirty="0" smtClean="0"/>
              <a:t> Автор:</a:t>
            </a:r>
          </a:p>
          <a:p>
            <a:r>
              <a:rPr lang="ru-RU" sz="1600" dirty="0" smtClean="0"/>
              <a:t> </a:t>
            </a:r>
            <a:r>
              <a:rPr lang="ru-RU" sz="1600" dirty="0"/>
              <a:t>Русских </a:t>
            </a:r>
            <a:r>
              <a:rPr lang="ru-RU" sz="1600" dirty="0" smtClean="0"/>
              <a:t>Светлана Александровна-воспитатель высшей квалификационной категории</a:t>
            </a:r>
          </a:p>
          <a:p>
            <a:r>
              <a:rPr lang="ru-RU" sz="1600" dirty="0" smtClean="0"/>
              <a:t> МБДОУ «Детский сад №211».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24068186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2656"/>
            <a:ext cx="37882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Аппликация</a:t>
            </a:r>
            <a:r>
              <a:rPr lang="ru-RU" dirty="0"/>
              <a:t>. Оригами. </a:t>
            </a:r>
            <a:r>
              <a:rPr lang="ru-RU" dirty="0" smtClean="0"/>
              <a:t>Плетение.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927025"/>
            <a:ext cx="3967596" cy="2975696"/>
          </a:xfrm>
          <a:prstGeom prst="rect">
            <a:avLst/>
          </a:prstGeom>
          <a:scene3d>
            <a:camera prst="perspectiveHeroicExtremeLeftFacing"/>
            <a:lightRig rig="threePt" dir="t"/>
          </a:scene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5" y="3884172"/>
            <a:ext cx="3960440" cy="2675937"/>
          </a:xfrm>
          <a:prstGeom prst="rect">
            <a:avLst/>
          </a:prstGeom>
          <a:scene3d>
            <a:camera prst="perspectiveAbove"/>
            <a:lightRig rig="threePt" dir="t"/>
          </a:scene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927025"/>
            <a:ext cx="4097301" cy="3224575"/>
          </a:xfrm>
          <a:prstGeom prst="rect">
            <a:avLst/>
          </a:prstGeom>
          <a:scene3d>
            <a:camera prst="perspectiveHeroicExtremeRightFacing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28631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04664"/>
            <a:ext cx="7992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Шнуровка. Застёгивание пуговиц.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59" y="908720"/>
            <a:ext cx="3182753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4293096"/>
            <a:ext cx="4743402" cy="2102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674" y="908720"/>
            <a:ext cx="3426693" cy="30207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7930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04664"/>
            <a:ext cx="83529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 smtClean="0"/>
              <a:t> </a:t>
            </a:r>
            <a:r>
              <a:rPr lang="ru-RU" dirty="0"/>
              <a:t>Игры с песком, крупами, бусинками и другими сыпучими материалами - их можно нанизывать на тонкий шнурок или леску (макароны, бусины, пересыпать ладошками или перекладывать пальчиками из одной емкости в другую, насыпать в пластиковую бутылку с узким горлышком и т. д.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700808"/>
            <a:ext cx="3586569" cy="269225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652" y="2132856"/>
            <a:ext cx="4855180" cy="36004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509120"/>
            <a:ext cx="3508907" cy="1972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010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04664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 smtClean="0"/>
              <a:t>Работа </a:t>
            </a:r>
            <a:r>
              <a:rPr lang="ru-RU" dirty="0"/>
              <a:t>с природным материалом (жёлуди, шишки, орехи, веточки, почки, листья,  яичная </a:t>
            </a:r>
            <a:r>
              <a:rPr lang="ru-RU" dirty="0" smtClean="0"/>
              <a:t>скорлупа и т.д.).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96753"/>
            <a:ext cx="4577124" cy="30466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3068960"/>
            <a:ext cx="4668011" cy="35010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509120"/>
            <a:ext cx="2663374" cy="194030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8087" y="867740"/>
            <a:ext cx="1884831" cy="2027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72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04664"/>
            <a:ext cx="7920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dirty="0"/>
              <a:t>Игры с глиной, пластилином или тестом.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3135" y="2696504"/>
            <a:ext cx="2769305" cy="184620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3135" y="952445"/>
            <a:ext cx="2810362" cy="160223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4695591"/>
            <a:ext cx="2736304" cy="136815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49" y="909619"/>
            <a:ext cx="5366138" cy="357377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78" y="4723000"/>
            <a:ext cx="3443880" cy="16225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1158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548680"/>
            <a:ext cx="32063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/>
              <a:t>Рисование,</a:t>
            </a:r>
            <a:r>
              <a:rPr lang="ru-RU" b="1" dirty="0"/>
              <a:t> </a:t>
            </a:r>
            <a:r>
              <a:rPr lang="ru-RU" dirty="0"/>
              <a:t>раскрашивание.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21648" y="3068960"/>
            <a:ext cx="34804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Мозаика, </a:t>
            </a:r>
            <a:r>
              <a:rPr lang="ru-RU" dirty="0" err="1"/>
              <a:t>пазлы</a:t>
            </a:r>
            <a:r>
              <a:rPr lang="ru-RU" dirty="0"/>
              <a:t>, </a:t>
            </a:r>
            <a:r>
              <a:rPr lang="ru-RU" dirty="0" smtClean="0"/>
              <a:t>конструктор.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733345"/>
            <a:ext cx="3363881" cy="224118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4689" y="1258598"/>
            <a:ext cx="1109182" cy="15411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9300" y="4511258"/>
            <a:ext cx="3203848" cy="18021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513" y="3586989"/>
            <a:ext cx="2896387" cy="18512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3438292"/>
            <a:ext cx="2004675" cy="25228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675442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82809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/>
              <a:t>Графические упражнения: штриховка, дорисовка картинки, графический диктант, соединение по точкам, продолжение ряда и т.д.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96753"/>
            <a:ext cx="3229058" cy="2160240"/>
          </a:xfrm>
          <a:prstGeom prst="rect">
            <a:avLst/>
          </a:prstGeom>
          <a:ln w="28575">
            <a:solidFill>
              <a:srgbClr val="0000FF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1180357"/>
            <a:ext cx="1990763" cy="3740134"/>
          </a:xfrm>
          <a:prstGeom prst="rect">
            <a:avLst/>
          </a:prstGeom>
          <a:ln w="38100">
            <a:solidFill>
              <a:srgbClr val="0000FF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5173" y="1512169"/>
            <a:ext cx="2459765" cy="1844824"/>
          </a:xfrm>
          <a:prstGeom prst="rect">
            <a:avLst/>
          </a:prstGeom>
          <a:ln w="38100" cap="sq">
            <a:solidFill>
              <a:srgbClr val="0000F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3660040"/>
            <a:ext cx="2921369" cy="2646273"/>
          </a:xfrm>
          <a:prstGeom prst="rect">
            <a:avLst/>
          </a:prstGeom>
          <a:ln w="38100">
            <a:solidFill>
              <a:srgbClr val="0000FF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Photocopy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96" y="4026955"/>
            <a:ext cx="3119798" cy="2138350"/>
          </a:xfrm>
          <a:prstGeom prst="rect">
            <a:avLst/>
          </a:prstGeom>
          <a:ln w="38100">
            <a:solidFill>
              <a:srgbClr val="0000FF"/>
            </a:solidFill>
          </a:ln>
        </p:spPr>
      </p:pic>
    </p:spTree>
    <p:extLst>
      <p:ext uri="{BB962C8B-B14F-4D97-AF65-F5344CB8AC3E}">
        <p14:creationId xmlns:p14="http://schemas.microsoft.com/office/powerpoint/2010/main" val="336561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нутый угол 3"/>
          <p:cNvSpPr/>
          <p:nvPr/>
        </p:nvSpPr>
        <p:spPr>
          <a:xfrm>
            <a:off x="611560" y="518567"/>
            <a:ext cx="8208912" cy="5766733"/>
          </a:xfrm>
          <a:prstGeom prst="foldedCorner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4400" b="1" spc="50" dirty="0" smtClean="0">
              <a:ln w="11430"/>
              <a:solidFill>
                <a:schemeClr val="bg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Развитие </a:t>
            </a:r>
          </a:p>
          <a:p>
            <a:pPr algn="ctr"/>
            <a:r>
              <a:rPr lang="ru-RU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мелкой </a:t>
            </a:r>
            <a:r>
              <a:rPr lang="ru-RU" sz="4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моторики через </a:t>
            </a:r>
            <a:endParaRPr lang="ru-RU" sz="44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ru-RU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пальчиковую </a:t>
            </a:r>
            <a:r>
              <a:rPr lang="ru-RU" sz="4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гимнастику </a:t>
            </a:r>
            <a:endParaRPr lang="ru-RU" sz="44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ru-RU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 </a:t>
            </a:r>
            <a:r>
              <a:rPr lang="ru-RU" sz="4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разных возрастных группах дошкольного возраста</a:t>
            </a:r>
            <a:r>
              <a:rPr lang="ru-RU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.</a:t>
            </a:r>
            <a:endParaRPr lang="ru-RU" sz="4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96918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74345"/>
            <a:ext cx="7992888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Что же происходит, когда ребёнок занимается пальчиковой гимнастикой?</a:t>
            </a:r>
            <a:endParaRPr lang="ru-RU" sz="2400" dirty="0">
              <a:solidFill>
                <a:schemeClr val="accent6"/>
              </a:solidFill>
            </a:endParaRPr>
          </a:p>
          <a:p>
            <a:pPr>
              <a:lnSpc>
                <a:spcPct val="150000"/>
              </a:lnSpc>
            </a:pPr>
            <a:r>
              <a:rPr lang="ru-RU" dirty="0"/>
              <a:t> </a:t>
            </a:r>
          </a:p>
          <a:p>
            <a:pPr>
              <a:lnSpc>
                <a:spcPct val="150000"/>
              </a:lnSpc>
            </a:pPr>
            <a:r>
              <a:rPr lang="ru-RU" dirty="0"/>
              <a:t>1.Движение пальцами стимулирует развитие речи</a:t>
            </a:r>
            <a:r>
              <a:rPr lang="ru-RU" dirty="0" smtClean="0"/>
              <a:t>.</a:t>
            </a:r>
            <a:endParaRPr lang="ru-RU" dirty="0"/>
          </a:p>
          <a:p>
            <a:pPr>
              <a:lnSpc>
                <a:spcPct val="150000"/>
              </a:lnSpc>
            </a:pPr>
            <a:r>
              <a:rPr lang="ru-RU" dirty="0"/>
              <a:t>2.Повышается речевая активность </a:t>
            </a:r>
            <a:r>
              <a:rPr lang="ru-RU" dirty="0" smtClean="0"/>
              <a:t>ребёнка</a:t>
            </a:r>
            <a:r>
              <a:rPr lang="ru-RU" dirty="0"/>
              <a:t>.</a:t>
            </a:r>
          </a:p>
          <a:p>
            <a:pPr>
              <a:lnSpc>
                <a:spcPct val="150000"/>
              </a:lnSpc>
            </a:pPr>
            <a:r>
              <a:rPr lang="ru-RU" dirty="0"/>
              <a:t>3.Концентрируется внимание.</a:t>
            </a:r>
          </a:p>
          <a:p>
            <a:pPr>
              <a:lnSpc>
                <a:spcPct val="150000"/>
              </a:lnSpc>
            </a:pPr>
            <a:r>
              <a:rPr lang="ru-RU" dirty="0"/>
              <a:t>4.При упражнениях, сопровождаемых короткими стихотворными строчками, речь становится более чёткой, ритмичной, яркой.</a:t>
            </a:r>
          </a:p>
          <a:p>
            <a:pPr>
              <a:lnSpc>
                <a:spcPct val="150000"/>
              </a:lnSpc>
            </a:pPr>
            <a:r>
              <a:rPr lang="ru-RU" dirty="0"/>
              <a:t>5.Развивается память.</a:t>
            </a:r>
          </a:p>
          <a:p>
            <a:pPr>
              <a:lnSpc>
                <a:spcPct val="150000"/>
              </a:lnSpc>
            </a:pPr>
            <a:r>
              <a:rPr lang="ru-RU" dirty="0"/>
              <a:t>6.Развивается воображение и фантазия. Овладев всеми упражнениями, он сможет «рассказывать руками» целые истории. </a:t>
            </a:r>
          </a:p>
          <a:p>
            <a:pPr>
              <a:lnSpc>
                <a:spcPct val="150000"/>
              </a:lnSpc>
            </a:pPr>
            <a:r>
              <a:rPr lang="ru-RU" dirty="0"/>
              <a:t>7.Хорошая подвижность и гибкость кистей рук и пальцев облегчит овладение навыком письма.</a:t>
            </a:r>
          </a:p>
          <a:p>
            <a:pPr>
              <a:lnSpc>
                <a:spcPct val="150000"/>
              </a:lnSpc>
            </a:pPr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410127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656"/>
            <a:ext cx="8460432" cy="61182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9144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539552" y="332656"/>
            <a:ext cx="8208912" cy="619268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rmAutofit fontScale="400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" indent="0" algn="ctr">
              <a:lnSpc>
                <a:spcPct val="120000"/>
              </a:lnSpc>
              <a:buNone/>
            </a:pPr>
            <a:r>
              <a:rPr lang="ru-RU" sz="9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 </a:t>
            </a:r>
            <a:r>
              <a:rPr lang="ru-RU" sz="9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такое мелкая моторика рук</a:t>
            </a:r>
            <a:r>
              <a:rPr lang="ru-RU" sz="9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</a:p>
          <a:p>
            <a:pPr marL="45720" indent="0">
              <a:lnSpc>
                <a:spcPct val="120000"/>
              </a:lnSpc>
              <a:buNone/>
            </a:pPr>
            <a:r>
              <a:rPr lang="ru-RU" sz="8600" b="1" dirty="0" smtClean="0">
                <a:ln w="10541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Моторика</a:t>
            </a:r>
            <a:r>
              <a:rPr lang="ru-RU" sz="5100" b="1" dirty="0">
                <a:ln w="10541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 (от латинского </a:t>
            </a:r>
            <a:r>
              <a:rPr lang="ru-RU" sz="5100" b="1" i="1" dirty="0" err="1">
                <a:ln w="10541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motus</a:t>
            </a:r>
            <a:r>
              <a:rPr lang="ru-RU" sz="5100" b="1" dirty="0">
                <a:ln w="10541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— движение) — двигательная активность организма или отдельных органов</a:t>
            </a:r>
            <a:r>
              <a:rPr lang="ru-RU" sz="5100" b="1" dirty="0" smtClean="0">
                <a:ln w="10541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lnSpc>
                <a:spcPct val="120000"/>
              </a:lnSpc>
            </a:pPr>
            <a:endParaRPr lang="ru-RU" sz="5100" b="1" dirty="0">
              <a:ln w="10541" cmpd="sng">
                <a:solidFill>
                  <a:schemeClr val="accent1">
                    <a:lumMod val="75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  <a:p>
            <a:pPr marL="45720" indent="0">
              <a:lnSpc>
                <a:spcPct val="120000"/>
              </a:lnSpc>
              <a:buNone/>
            </a:pPr>
            <a:r>
              <a:rPr lang="ru-RU" sz="7400" b="1" dirty="0">
                <a:ln w="10541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Крупная моторика</a:t>
            </a:r>
            <a:r>
              <a:rPr lang="ru-RU" sz="5100" b="1" dirty="0">
                <a:ln w="10541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 — это осуществление движений крупными мышцами тела. Это основа физического развития человека, основа, на </a:t>
            </a:r>
            <a:r>
              <a:rPr lang="ru-RU" sz="5100" b="1" dirty="0" smtClean="0">
                <a:ln w="10541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которую </a:t>
            </a:r>
            <a:r>
              <a:rPr lang="ru-RU" sz="5100" b="1" dirty="0">
                <a:ln w="10541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впоследствии накладываются более сложные и тонкие движения мелкой моторики</a:t>
            </a:r>
            <a:r>
              <a:rPr lang="ru-RU" sz="5100" b="1" dirty="0" smtClean="0">
                <a:ln w="10541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lnSpc>
                <a:spcPct val="120000"/>
              </a:lnSpc>
            </a:pPr>
            <a:endParaRPr lang="ru-RU" sz="5100" b="1" dirty="0">
              <a:ln w="10541" cmpd="sng">
                <a:solidFill>
                  <a:schemeClr val="accent1">
                    <a:lumMod val="75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  <a:p>
            <a:pPr marL="45720" indent="0">
              <a:lnSpc>
                <a:spcPct val="120000"/>
              </a:lnSpc>
              <a:buNone/>
            </a:pPr>
            <a:r>
              <a:rPr lang="ru-RU" sz="7400" b="1" dirty="0">
                <a:ln w="10541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Мелкая моторика </a:t>
            </a:r>
            <a:r>
              <a:rPr lang="ru-RU" sz="5100" b="1" dirty="0">
                <a:ln w="10541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– это способность выполнять мелкие и точные движения кистями и пальцами рук и ног в результате скоординированных действий важнейших систем: нервной, мышечной и костной. </a:t>
            </a:r>
          </a:p>
          <a:p>
            <a:pPr marL="45720" indent="0">
              <a:lnSpc>
                <a:spcPct val="120000"/>
              </a:lnSpc>
              <a:buNone/>
            </a:pPr>
            <a:r>
              <a:rPr lang="ru-RU" sz="4000" b="1" dirty="0">
                <a:ln w="10541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Относительно моторики кистей и пальцев рук часто применяют термин ловкость. </a:t>
            </a:r>
          </a:p>
        </p:txBody>
      </p:sp>
    </p:spTree>
    <p:extLst>
      <p:ext uri="{BB962C8B-B14F-4D97-AF65-F5344CB8AC3E}">
        <p14:creationId xmlns:p14="http://schemas.microsoft.com/office/powerpoint/2010/main" val="55448192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80628"/>
            <a:ext cx="8928992" cy="6696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832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s://ds04.infourok.ru/uploads/ex/0e52/00107589-08d4fc76/img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7920879" cy="59766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8007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548680"/>
            <a:ext cx="7704856" cy="5570756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  <a:outerShdw blurRad="63500" dist="50800" dir="5400000" sx="98000" sy="98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Значение мелкой моторики очень велико. </a:t>
            </a:r>
            <a:endParaRPr lang="ru-RU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Ребенок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имеющий высокий уровень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развития</a:t>
            </a: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мелкой моторики, умеет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</a:t>
            </a:r>
          </a:p>
          <a:p>
            <a:pPr algn="ctr"/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2400" dirty="0" smtClean="0"/>
              <a:t>-логически </a:t>
            </a:r>
            <a:r>
              <a:rPr lang="ru-RU" sz="2400" dirty="0"/>
              <a:t>рассуждать; </a:t>
            </a:r>
          </a:p>
          <a:p>
            <a:r>
              <a:rPr lang="ru-RU" sz="2400" dirty="0" smtClean="0"/>
              <a:t>-у </a:t>
            </a:r>
            <a:r>
              <a:rPr lang="ru-RU" sz="2400" dirty="0"/>
              <a:t>него хорошая зрительная и двигательная память;</a:t>
            </a:r>
          </a:p>
          <a:p>
            <a:r>
              <a:rPr lang="ru-RU" sz="2400" dirty="0"/>
              <a:t>-мышление, </a:t>
            </a:r>
          </a:p>
          <a:p>
            <a:r>
              <a:rPr lang="ru-RU" sz="2400" dirty="0"/>
              <a:t>-внимание, </a:t>
            </a:r>
          </a:p>
          <a:p>
            <a:r>
              <a:rPr lang="ru-RU" sz="2400" dirty="0"/>
              <a:t>-координация, </a:t>
            </a:r>
          </a:p>
          <a:p>
            <a:r>
              <a:rPr lang="ru-RU" sz="2400" dirty="0"/>
              <a:t>-воображение,  </a:t>
            </a:r>
          </a:p>
          <a:p>
            <a:r>
              <a:rPr lang="ru-RU" sz="2400" dirty="0"/>
              <a:t>-наблюдательность. </a:t>
            </a:r>
          </a:p>
          <a:p>
            <a:r>
              <a:rPr lang="ru-RU" sz="2400" dirty="0"/>
              <a:t>-Связная речь, так же  напрямую связана с полноценным развитием речи.</a:t>
            </a:r>
          </a:p>
        </p:txBody>
      </p:sp>
    </p:spTree>
    <p:extLst>
      <p:ext uri="{BB962C8B-B14F-4D97-AF65-F5344CB8AC3E}">
        <p14:creationId xmlns:p14="http://schemas.microsoft.com/office/powerpoint/2010/main" val="90145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76673"/>
            <a:ext cx="8280920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cap="all" dirty="0" smtClean="0">
                <a:ln w="9000" cmpd="sng">
                  <a:solidFill>
                    <a:srgbClr val="5DCEA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5DCEAF">
                        <a:shade val="20000"/>
                        <a:satMod val="245000"/>
                      </a:srgbClr>
                    </a:gs>
                    <a:gs pos="43000">
                      <a:srgbClr val="5DCEAF">
                        <a:satMod val="255000"/>
                      </a:srgbClr>
                    </a:gs>
                    <a:gs pos="48000">
                      <a:srgbClr val="5DCEAF">
                        <a:shade val="85000"/>
                        <a:satMod val="255000"/>
                      </a:srgbClr>
                    </a:gs>
                    <a:gs pos="100000">
                      <a:srgbClr val="5DCEA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Средства </a:t>
            </a:r>
            <a:r>
              <a:rPr lang="ru-RU" sz="2400" b="1" cap="all" dirty="0">
                <a:ln w="9000" cmpd="sng">
                  <a:solidFill>
                    <a:srgbClr val="5DCEA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5DCEAF">
                        <a:shade val="20000"/>
                        <a:satMod val="245000"/>
                      </a:srgbClr>
                    </a:gs>
                    <a:gs pos="43000">
                      <a:srgbClr val="5DCEAF">
                        <a:satMod val="255000"/>
                      </a:srgbClr>
                    </a:gs>
                    <a:gs pos="48000">
                      <a:srgbClr val="5DCEAF">
                        <a:shade val="85000"/>
                        <a:satMod val="255000"/>
                      </a:srgbClr>
                    </a:gs>
                    <a:gs pos="100000">
                      <a:srgbClr val="5DCEA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для развития мелкой моторики</a:t>
            </a:r>
          </a:p>
          <a:p>
            <a:endParaRPr lang="ru-RU" sz="1100" b="1" dirty="0" smtClean="0"/>
          </a:p>
          <a:p>
            <a:r>
              <a:rPr lang="ru-RU" sz="2000" dirty="0" smtClean="0"/>
              <a:t>Массаж </a:t>
            </a:r>
            <a:r>
              <a:rPr lang="ru-RU" sz="2000" dirty="0"/>
              <a:t>и самомассаж рук</a:t>
            </a:r>
            <a:r>
              <a:rPr lang="ru-RU" sz="2000" dirty="0" smtClean="0"/>
              <a:t>.</a:t>
            </a:r>
          </a:p>
          <a:p>
            <a:endParaRPr lang="ru-RU" sz="2000" dirty="0"/>
          </a:p>
          <a:p>
            <a:endParaRPr lang="ru-RU" sz="2000" b="1" dirty="0"/>
          </a:p>
        </p:txBody>
      </p:sp>
      <p:sp>
        <p:nvSpPr>
          <p:cNvPr id="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595" y="4255091"/>
            <a:ext cx="3203253" cy="219824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491" y="1628800"/>
            <a:ext cx="3177357" cy="223224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2583" y="4255091"/>
            <a:ext cx="3130985" cy="208732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020" y="1628800"/>
            <a:ext cx="3121152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481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3" y="620688"/>
            <a:ext cx="820891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Самообслуживание</a:t>
            </a:r>
            <a:endParaRPr lang="ru-RU" dirty="0"/>
          </a:p>
          <a:p>
            <a:r>
              <a:rPr lang="ru-RU" dirty="0"/>
              <a:t>-Одевание и раздевание, включает застегивание и расстегивание пуговиц, молний, шнурков.</a:t>
            </a:r>
          </a:p>
          <a:p>
            <a:r>
              <a:rPr lang="ru-RU" dirty="0"/>
              <a:t>-гигиены тела (мыть руки и лицо, вытирать их полотенцем, пользоваться носовым платком и салфеткой</a:t>
            </a:r>
            <a:r>
              <a:rPr lang="ru-RU" dirty="0" smtClean="0"/>
              <a:t>).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0827" y="2309021"/>
            <a:ext cx="3905589" cy="23921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74" y="2309021"/>
            <a:ext cx="3709977" cy="24161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1" y="4293096"/>
            <a:ext cx="2701991" cy="2019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644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2656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dirty="0"/>
              <a:t>Водные процедуры, переливание воды (мытье посуды, стирка кукольного белья (объяснить и показать предварительно все процессы: смачивание, намыливание, перетирание, полоскание, </a:t>
            </a:r>
            <a:r>
              <a:rPr lang="ru-RU" dirty="0" smtClean="0"/>
              <a:t>отжимание).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5996" y="1412776"/>
            <a:ext cx="3892971" cy="25927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958" y="1412775"/>
            <a:ext cx="3643010" cy="273630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3941512"/>
            <a:ext cx="3591488" cy="2395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5139432"/>
            <a:ext cx="2051720" cy="1154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797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04664"/>
            <a:ext cx="7776864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dirty="0"/>
              <a:t>Пальчиковые игры - это </a:t>
            </a:r>
            <a:r>
              <a:rPr lang="ru-RU" sz="2800" dirty="0"/>
              <a:t>уникальное</a:t>
            </a:r>
            <a:r>
              <a:rPr lang="ru-RU" dirty="0"/>
              <a:t> средство для </a:t>
            </a:r>
            <a:r>
              <a:rPr lang="ru-RU" b="1" dirty="0"/>
              <a:t>развития мелкой моторики</a:t>
            </a:r>
            <a:r>
              <a:rPr lang="ru-RU" dirty="0"/>
              <a:t> и речи </a:t>
            </a:r>
            <a:r>
              <a:rPr lang="ru-RU" dirty="0" smtClean="0"/>
              <a:t>ребенка.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861048"/>
            <a:ext cx="3456384" cy="23892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59" y="1251568"/>
            <a:ext cx="3592535" cy="229585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927" y="3861048"/>
            <a:ext cx="3580703" cy="262178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509" y="1223561"/>
            <a:ext cx="3384376" cy="225343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872103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548680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 smtClean="0"/>
              <a:t>Мять</a:t>
            </a:r>
            <a:r>
              <a:rPr lang="ru-RU" dirty="0"/>
              <a:t>, рвать, уплотнять, раскатывать и делать разные манипуляции с бумагой.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556792"/>
            <a:ext cx="5616624" cy="44644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18715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370</TotalTime>
  <Words>329</Words>
  <Application>Microsoft Office PowerPoint</Application>
  <PresentationFormat>Экран (4:3)</PresentationFormat>
  <Paragraphs>75</Paragraphs>
  <Slides>20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Воздушный поток</vt:lpstr>
      <vt:lpstr>Развитие мелкой моторики у детей дошкольного возраста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мелкой моторики у детей дошкольного возраста</dc:title>
  <dc:creator>Андрей Русских</dc:creator>
  <cp:lastModifiedBy>Андрей Русских</cp:lastModifiedBy>
  <cp:revision>35</cp:revision>
  <dcterms:created xsi:type="dcterms:W3CDTF">2019-11-09T14:05:50Z</dcterms:created>
  <dcterms:modified xsi:type="dcterms:W3CDTF">2019-11-12T13:28:56Z</dcterms:modified>
</cp:coreProperties>
</file>