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7" r:id="rId20"/>
    <p:sldId id="275" r:id="rId21"/>
    <p:sldId id="276" r:id="rId22"/>
    <p:sldId id="273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716A0-E0DF-42B7-A704-5B5F398B07E0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4F8DB-DE6A-4FE4-A704-3D5296651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90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24F8DB-DE6A-4FE4-A704-3D529665169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6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07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9379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7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5429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815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585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38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165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9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1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1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21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2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64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65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99563-A273-4DAF-976D-963D92FDA586}" type="datetimeFigureOut">
              <a:rPr lang="ru-RU" smtClean="0"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4F6727C-2D2E-4858-BF79-364601B07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3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и проектная  деятельность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младших школьников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390" y="4777379"/>
            <a:ext cx="4718222" cy="112628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Подготовила: </a:t>
            </a:r>
            <a:r>
              <a:rPr lang="ru-RU" dirty="0"/>
              <a:t>Петрова </a:t>
            </a:r>
            <a:r>
              <a:rPr lang="ru-RU" dirty="0" smtClean="0"/>
              <a:t>Т.Ф.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учитель </a:t>
            </a:r>
            <a:r>
              <a:rPr lang="ru-RU" dirty="0"/>
              <a:t>начальных </a:t>
            </a:r>
            <a:r>
              <a:rPr lang="ru-RU" dirty="0" smtClean="0"/>
              <a:t>классов</a:t>
            </a:r>
            <a:endParaRPr lang="ru-RU" dirty="0"/>
          </a:p>
          <a:p>
            <a:r>
              <a:rPr lang="ru-RU" dirty="0" smtClean="0"/>
              <a:t>МАОУ </a:t>
            </a:r>
            <a:r>
              <a:rPr lang="ru-RU" dirty="0"/>
              <a:t>«</a:t>
            </a:r>
            <a:r>
              <a:rPr lang="ru-RU" dirty="0" err="1"/>
              <a:t>Платошинская</a:t>
            </a:r>
            <a:r>
              <a:rPr lang="ru-RU" dirty="0"/>
              <a:t> средняя школа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57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6655" y="0"/>
            <a:ext cx="8911687" cy="105761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над проектом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762944" y="1019059"/>
            <a:ext cx="2048891" cy="1344057"/>
          </a:xfrm>
          <a:prstGeom prst="down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Поиск информации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5475383" y="980498"/>
            <a:ext cx="1949986" cy="1344057"/>
          </a:xfrm>
          <a:prstGeom prst="downArrowCallou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Отчет групп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9265186" y="980498"/>
            <a:ext cx="1762698" cy="1344057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Составление карточки-отчета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88125" y="2456761"/>
            <a:ext cx="3062689" cy="39109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Понаблюдать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Прочитать в книге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Найти в Интернете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Провести исследование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Спросить у взрослых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8590" y="2456760"/>
            <a:ext cx="3339823" cy="391098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Расскажите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какое задание выполняла группа.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Что вы предприняли для выполнения задания.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Представьте результат своей работы.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Оцените работу своей группы.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426189" y="2456760"/>
            <a:ext cx="3328809" cy="39109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Фамилия, имя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Тема проекта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Почему я начал работу над проектом?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Какой продукт я хочу получить?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Какой продукт я получил в результате работы над проектом?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Что нового я узнал, чему научился?</a:t>
            </a:r>
            <a:br>
              <a:rPr lang="ru-RU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Мои впечатления от работы над проектом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64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901" y="117335"/>
            <a:ext cx="9609711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задач, 1 класс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693960"/>
              </p:ext>
            </p:extLst>
          </p:nvPr>
        </p:nvGraphicFramePr>
        <p:xfrm>
          <a:off x="1090670" y="1398225"/>
          <a:ext cx="10413942" cy="4300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6971"/>
                <a:gridCol w="5206971"/>
              </a:tblGrid>
              <a:tr h="6615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 деятельности ученика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9847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Кошка в нашем доме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составить 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фоторассказ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(или сочинить вымышленную историю, сказку) о своей кошке или другом домашнем питомце, оформить его на страницах рабочей тетради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539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Природа в городе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задание: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составить подборку  фотографий или выполнить рисунок на тему «Природа в городе» оформить их на страницах рабочей тетради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381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901" y="117335"/>
            <a:ext cx="9609711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задач, 2 класс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270504"/>
              </p:ext>
            </p:extLst>
          </p:nvPr>
        </p:nvGraphicFramePr>
        <p:xfrm>
          <a:off x="1894902" y="1299990"/>
          <a:ext cx="9507556" cy="5177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9185"/>
                <a:gridCol w="6338371"/>
              </a:tblGrid>
              <a:tr h="12147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 деятельности ученика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7037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Сутки и неделя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составить  фото рассказ о своей жизни за неделю</a:t>
                      </a:r>
                    </a:p>
                  </a:txBody>
                  <a:tcPr marL="68580" marR="68580" marT="0" marB="0"/>
                </a:tc>
              </a:tr>
              <a:tr h="9312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Экологический календарь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составить  фото рассказ об одном из экологических дней, отмеченных в школе</a:t>
                      </a:r>
                    </a:p>
                  </a:txBody>
                  <a:tcPr marL="68580" marR="68580" marT="0" marB="0"/>
                </a:tc>
              </a:tr>
              <a:tr h="9312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Экологический календарь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составить  фото рассказ об одном из экологических дней, отмеченных в школе</a:t>
                      </a:r>
                    </a:p>
                  </a:txBody>
                  <a:tcPr marL="68580" marR="68580" marT="0" marB="0"/>
                </a:tc>
              </a:tr>
              <a:tr h="1396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Охрана природы зимой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(выполняется с участием взрослых): организовать в классе выставку предметов зимней одежды народов своего края; составить фото рассказ о зимней прогулке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4347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901" y="117335"/>
            <a:ext cx="9609711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задач, 3 класс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5402933"/>
              </p:ext>
            </p:extLst>
          </p:nvPr>
        </p:nvGraphicFramePr>
        <p:xfrm>
          <a:off x="1784733" y="1211854"/>
          <a:ext cx="9981281" cy="4972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7093"/>
                <a:gridCol w="6654188"/>
              </a:tblGrid>
              <a:tr h="120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 деятельности ученика</a:t>
                      </a:r>
                      <a:endParaRPr lang="ru-RU" sz="2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1006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Транспорт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 (проект)</a:t>
                      </a: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разработать предложения об использовании общественного транспорта в просветительских целях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32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Мир растений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 (проект)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готовить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фоторассказ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мире растений (в том числе родного края), выражать своё отношение к нему. Кратко характеризовать растения родного края на основе наблюдений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32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Мир животных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Проектное задание (проект)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готовить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фоторассказ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 мире животных  (в том числе родного края), выражать своё отношение к нему. Кратко характеризовать животных  родного края на основе наблюдений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9106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901" y="117335"/>
            <a:ext cx="9609711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задач, 4 класс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2076811"/>
              </p:ext>
            </p:extLst>
          </p:nvPr>
        </p:nvGraphicFramePr>
        <p:xfrm>
          <a:off x="1784733" y="1211854"/>
          <a:ext cx="9981281" cy="5069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7093"/>
                <a:gridCol w="6654188"/>
              </a:tblGrid>
              <a:tr h="11677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Характеристика деятельности ученика</a:t>
                      </a:r>
                      <a:endParaRPr lang="ru-RU" sz="2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006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Мы – граждане единого Отечества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Продолжение воображаемых путешествий в регионы РФ. Оформление «Альбома путешествий» и выставки  «Гербы, флаги и столицы субъектов Российской Федерации». Организация конкурса видеопрезентаций «Красота природы моего Отечества»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32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родным просторам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конференции на тему «Как решить экологические проблемы края» Составление «Альбома путешествий»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32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Путешествие по реке времени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</a:t>
                      </a:r>
                      <a:r>
                        <a:rPr lang="ru-RU" sz="1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поисково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исследовательской работы по истории и культуре своего края. Рек, озёр в его окрестностях, народные исторические предания об основателях и первых жителях. Составление Календаря памятных дат нашего Отечества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0457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цветные человечки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992" y="1236195"/>
            <a:ext cx="3800340" cy="562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0554" y="139368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последний этап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проектной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деятельности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7748" y="1420258"/>
            <a:ext cx="5603053" cy="5233930"/>
          </a:xfrm>
        </p:spPr>
        <p:txBody>
          <a:bodyPr>
            <a:normAutofit/>
          </a:bodyPr>
          <a:lstStyle/>
          <a:p>
            <a:r>
              <a:rPr lang="ru-RU" sz="2400" dirty="0"/>
              <a:t>а</a:t>
            </a:r>
            <a:r>
              <a:rPr lang="ru-RU" sz="2400" dirty="0" smtClean="0"/>
              <a:t>нализ деятельности </a:t>
            </a:r>
            <a:r>
              <a:rPr lang="ru-RU" sz="2400" dirty="0"/>
              <a:t>детей, 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выявление недостатков, положительных сторон</a:t>
            </a:r>
          </a:p>
          <a:p>
            <a:endParaRPr lang="ru-RU" sz="2400" dirty="0" smtClean="0"/>
          </a:p>
          <a:p>
            <a:r>
              <a:rPr lang="ru-RU" sz="2400" dirty="0" smtClean="0"/>
              <a:t>подведение итогов</a:t>
            </a:r>
          </a:p>
          <a:p>
            <a:endParaRPr lang="ru-RU" sz="2400" dirty="0" smtClean="0"/>
          </a:p>
          <a:p>
            <a:r>
              <a:rPr lang="ru-RU" sz="2400" dirty="0" smtClean="0"/>
              <a:t>награждение победителей </a:t>
            </a:r>
          </a:p>
          <a:p>
            <a:endParaRPr lang="ru-RU" sz="2400" dirty="0" smtClean="0"/>
          </a:p>
          <a:p>
            <a:r>
              <a:rPr lang="ru-RU" sz="2400" dirty="0" smtClean="0"/>
              <a:t>проведение анкетирования обучающихся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249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481" y="121186"/>
            <a:ext cx="10572520" cy="17838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«Разведка осенних примет»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2 класс,  тема: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«Как разные животные готовятся к зиме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481" y="1454227"/>
            <a:ext cx="9885131" cy="93643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1" dirty="0" smtClean="0"/>
              <a:t>Задача</a:t>
            </a:r>
            <a:r>
              <a:rPr lang="ru-RU" sz="2400" dirty="0" smtClean="0"/>
              <a:t> - расширить </a:t>
            </a:r>
            <a:r>
              <a:rPr lang="ru-RU" sz="2400" dirty="0"/>
              <a:t>представления детей о признаках осени и изменениях в живой и неживой природе, дети получили письмо от Зайцев.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91219" y="3902192"/>
            <a:ext cx="2592636" cy="36933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1219" y="2592428"/>
            <a:ext cx="1558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Этапы</a:t>
            </a:r>
            <a:endParaRPr lang="ru-RU" sz="32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8970" y="3486693"/>
            <a:ext cx="33270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I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этап </a:t>
            </a:r>
          </a:p>
          <a:p>
            <a:pPr indent="450215" algn="ctr">
              <a:spcAft>
                <a:spcPts val="0"/>
              </a:spcAft>
            </a:pPr>
            <a:endParaRPr lang="ru-RU" sz="2000" b="1" dirty="0">
              <a:ea typeface="Calibri" panose="020F050202020403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effectLst/>
                <a:ea typeface="Calibri" panose="020F0502020204030204" pitchFamily="34" charset="0"/>
              </a:rPr>
              <a:t>«Копилка народной мудрости» </a:t>
            </a:r>
            <a:r>
              <a:rPr lang="ru-RU" sz="2000" dirty="0" smtClean="0">
                <a:effectLst/>
                <a:ea typeface="Calibri" panose="020F0502020204030204" pitchFamily="34" charset="0"/>
              </a:rPr>
              <a:t>(сбор информации о приметах осени, пословиц, поговорок и стихов).</a:t>
            </a:r>
            <a:endParaRPr lang="ru-RU" sz="1200" dirty="0">
              <a:effectLst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05741" y="3486693"/>
            <a:ext cx="39697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II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этап </a:t>
            </a:r>
          </a:p>
          <a:p>
            <a:pPr indent="450215" algn="just">
              <a:spcAft>
                <a:spcPts val="0"/>
              </a:spcAft>
            </a:pPr>
            <a:endParaRPr lang="ru-RU" sz="2000" dirty="0" smtClean="0">
              <a:ea typeface="Calibri" panose="020F050202020403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000" b="1" dirty="0" smtClean="0">
                <a:ea typeface="Calibri" panose="020F0502020204030204" pitchFamily="34" charset="0"/>
              </a:rPr>
              <a:t>«Разведка </a:t>
            </a:r>
            <a:r>
              <a:rPr lang="ru-RU" sz="2000" b="1" dirty="0">
                <a:ea typeface="Calibri" panose="020F0502020204030204" pitchFamily="34" charset="0"/>
              </a:rPr>
              <a:t>местности» </a:t>
            </a:r>
            <a:r>
              <a:rPr lang="ru-RU" sz="2000" dirty="0">
                <a:ea typeface="Calibri" panose="020F0502020204030204" pitchFamily="34" charset="0"/>
              </a:rPr>
              <a:t>(изменения в живой и неживой природе). </a:t>
            </a:r>
          </a:p>
        </p:txBody>
      </p:sp>
      <p:pic>
        <p:nvPicPr>
          <p:cNvPr id="10242" name="Picture 2" descr="Картинки по запросу осень листья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273" y="4086858"/>
            <a:ext cx="8836257" cy="33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цветы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790" y="3760879"/>
            <a:ext cx="5228210" cy="307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361" y="183436"/>
            <a:ext cx="1064963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Проект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«Цветы для мамы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(2 класс, тема: «Весеннее </a:t>
            </a:r>
            <a:r>
              <a:rPr lang="ru-RU" sz="3100" dirty="0">
                <a:solidFill>
                  <a:schemeClr val="accent1">
                    <a:lumMod val="50000"/>
                  </a:schemeClr>
                </a:solidFill>
              </a:rPr>
              <a:t>пробуждение растений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»)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69195" y="1464326"/>
            <a:ext cx="95993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000" b="1" dirty="0">
                <a:ea typeface="Calibri" panose="020F0502020204030204" pitchFamily="34" charset="0"/>
              </a:rPr>
              <a:t>Ц</a:t>
            </a:r>
            <a:r>
              <a:rPr lang="ru-RU" sz="2000" b="1" dirty="0" smtClean="0">
                <a:effectLst/>
                <a:ea typeface="Calibri" panose="020F0502020204030204" pitchFamily="34" charset="0"/>
              </a:rPr>
              <a:t>ель</a:t>
            </a:r>
            <a:r>
              <a:rPr lang="ru-RU" sz="2000" dirty="0" smtClean="0">
                <a:effectLst/>
                <a:ea typeface="Calibri" panose="020F0502020204030204" pitchFamily="34" charset="0"/>
              </a:rPr>
              <a:t> – вырастить самостоятельно в подарок цветы к Международному женскому дню, предварительно выявив условия, необходимые для цветения. </a:t>
            </a:r>
            <a:endParaRPr lang="ru-RU" sz="1200" dirty="0">
              <a:effectLst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9239" y="3483880"/>
            <a:ext cx="89264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a typeface="Calibri" panose="020F0502020204030204" pitchFamily="34" charset="0"/>
              </a:rPr>
              <a:t>П</a:t>
            </a:r>
            <a:r>
              <a:rPr lang="ru-RU" sz="2400" dirty="0" smtClean="0">
                <a:effectLst/>
                <a:ea typeface="Calibri" panose="020F0502020204030204" pitchFamily="34" charset="0"/>
              </a:rPr>
              <a:t>одготовительный этап - формирование интереса к теме, путем посещения цветочного магазина.</a:t>
            </a:r>
            <a:r>
              <a:rPr lang="ru-RU" sz="2400" dirty="0" smtClean="0">
                <a:ea typeface="Calibri" panose="020F0502020204030204" pitchFamily="34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ea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a typeface="Calibri" panose="020F0502020204030204" pitchFamily="34" charset="0"/>
              </a:rPr>
              <a:t>В</a:t>
            </a:r>
            <a:r>
              <a:rPr lang="ru-RU" sz="2400" dirty="0" smtClean="0">
                <a:effectLst/>
                <a:ea typeface="Calibri" panose="020F0502020204030204" pitchFamily="34" charset="0"/>
              </a:rPr>
              <a:t>ыделение гипотезы будущего исследования.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effectLst/>
              <a:ea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a typeface="Calibri" panose="020F0502020204030204" pitchFamily="34" charset="0"/>
              </a:rPr>
              <a:t>И</a:t>
            </a:r>
            <a:r>
              <a:rPr lang="ru-RU" sz="2400" dirty="0" smtClean="0">
                <a:effectLst/>
                <a:ea typeface="Calibri" panose="020F0502020204030204" pitchFamily="34" charset="0"/>
              </a:rPr>
              <a:t>зучение объекта исследования.</a:t>
            </a:r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4443" y="392738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32443" y="2612602"/>
            <a:ext cx="1555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Этапы</a:t>
            </a:r>
            <a:endParaRPr lang="ru-RU" sz="32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36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393" y="20850"/>
            <a:ext cx="1898516" cy="178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481" y="121186"/>
            <a:ext cx="10572520" cy="178381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роект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«Что такое Масленица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(тема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Старинные весенние праздники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91219" y="3902192"/>
            <a:ext cx="2592636" cy="36933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6677" y="1704327"/>
            <a:ext cx="2864387" cy="5134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1 </a:t>
            </a:r>
            <a:r>
              <a:rPr lang="ru-RU" sz="1600" b="1" dirty="0" smtClean="0"/>
              <a:t>группа</a:t>
            </a:r>
          </a:p>
          <a:p>
            <a:endParaRPr lang="ru-RU" sz="1600" b="1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Что </a:t>
            </a:r>
            <a:r>
              <a:rPr lang="ru-RU" sz="1600" dirty="0"/>
              <a:t>такое Масленица?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Как понимаете значение пословицы </a:t>
            </a:r>
            <a:r>
              <a:rPr lang="ru-RU" sz="1600" i="1" dirty="0"/>
              <a:t>«Не всё коту Масленица…»</a:t>
            </a:r>
            <a:r>
              <a:rPr lang="ru-RU" sz="1600" dirty="0"/>
              <a:t>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Какие ещё пословицы, поговорки и приметы о Масленице вы знаете? </a:t>
            </a:r>
          </a:p>
          <a:p>
            <a:r>
              <a:rPr lang="ru-RU" sz="1600" dirty="0"/>
              <a:t>Выполнить следующие творческие задания: </a:t>
            </a:r>
          </a:p>
          <a:p>
            <a:r>
              <a:rPr lang="ru-RU" sz="1600" i="1" dirty="0"/>
              <a:t>*Собрать коллекцию песен и частушек о Масленице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91219" y="1723606"/>
            <a:ext cx="2864387" cy="51343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2 </a:t>
            </a:r>
            <a:r>
              <a:rPr lang="ru-RU" sz="1600" b="1" dirty="0" smtClean="0"/>
              <a:t>группа</a:t>
            </a:r>
            <a:endParaRPr lang="ru-RU" sz="1600" dirty="0"/>
          </a:p>
          <a:p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Правда </a:t>
            </a:r>
            <a:r>
              <a:rPr lang="ru-RU" sz="1600" dirty="0"/>
              <a:t>ли, что Масленица в старину была встречей весны?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Какие старинные традиции и обряды были на Масленицу?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Что означал обряд </a:t>
            </a:r>
            <a:r>
              <a:rPr lang="ru-RU" sz="1600" i="1" dirty="0"/>
              <a:t>сжигания Чучела?</a:t>
            </a:r>
            <a:r>
              <a:rPr lang="ru-RU" sz="1600" dirty="0"/>
              <a:t> </a:t>
            </a:r>
          </a:p>
          <a:p>
            <a:r>
              <a:rPr lang="ru-RU" sz="1600" dirty="0"/>
              <a:t>Результаты, которых оформите в виде презентации.</a:t>
            </a:r>
          </a:p>
          <a:p>
            <a:r>
              <a:rPr lang="ru-RU" sz="1600" dirty="0"/>
              <a:t>А также, выполните творческое задание: </a:t>
            </a:r>
            <a:r>
              <a:rPr lang="ru-RU" sz="1600" i="1" dirty="0"/>
              <a:t>изготовьте Чучело Масленицы</a:t>
            </a: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65761" y="1704327"/>
            <a:ext cx="2864387" cy="5134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3 </a:t>
            </a:r>
            <a:r>
              <a:rPr lang="ru-RU" sz="1600" b="1" dirty="0" smtClean="0"/>
              <a:t>группа</a:t>
            </a:r>
          </a:p>
          <a:p>
            <a:endParaRPr lang="ru-RU" sz="1600" b="1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Что </a:t>
            </a:r>
            <a:r>
              <a:rPr lang="ru-RU" sz="1600" dirty="0"/>
              <a:t>символизирует </a:t>
            </a:r>
            <a:r>
              <a:rPr lang="ru-RU" sz="1600" i="1" dirty="0"/>
              <a:t>блин?</a:t>
            </a:r>
            <a:r>
              <a:rPr lang="ru-RU" sz="1600" dirty="0"/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Какие секреты старинных рецептов блинов были у хозяек? </a:t>
            </a:r>
          </a:p>
          <a:p>
            <a:r>
              <a:rPr lang="ru-RU" sz="1600" dirty="0"/>
              <a:t>Создать информационный буклет.</a:t>
            </a:r>
          </a:p>
          <a:p>
            <a:r>
              <a:rPr lang="ru-RU" sz="1600" dirty="0"/>
              <a:t>Выполнить творческое задание: </a:t>
            </a:r>
            <a:r>
              <a:rPr lang="ru-RU" sz="1600" i="1" dirty="0"/>
              <a:t>провести</a:t>
            </a:r>
            <a:r>
              <a:rPr lang="ru-RU" sz="1600" dirty="0"/>
              <a:t> </a:t>
            </a:r>
            <a:r>
              <a:rPr lang="ru-RU" sz="1600" i="1" dirty="0"/>
              <a:t>конкурс на лучший рецепт блинов</a:t>
            </a:r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50458" y="1704327"/>
            <a:ext cx="2864387" cy="51343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4 </a:t>
            </a:r>
            <a:r>
              <a:rPr lang="ru-RU" sz="1600" b="1" dirty="0" smtClean="0"/>
              <a:t>группа</a:t>
            </a:r>
          </a:p>
          <a:p>
            <a:endParaRPr lang="ru-RU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Какие </a:t>
            </a:r>
            <a:r>
              <a:rPr lang="ru-RU" sz="1600" dirty="0"/>
              <a:t>развлечения были на Масленице?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Почему Масленицу любят праздновать и в наши дни?</a:t>
            </a:r>
          </a:p>
          <a:p>
            <a:pPr lvl="0"/>
            <a:r>
              <a:rPr lang="ru-RU" sz="1600" dirty="0"/>
              <a:t>В</a:t>
            </a:r>
            <a:r>
              <a:rPr lang="ru-RU" sz="1600" dirty="0" smtClean="0"/>
              <a:t>ыполнить </a:t>
            </a:r>
            <a:r>
              <a:rPr lang="ru-RU" sz="1600" dirty="0"/>
              <a:t>ряд творческих заданий: </a:t>
            </a:r>
          </a:p>
          <a:p>
            <a:pPr lvl="0"/>
            <a:r>
              <a:rPr lang="ru-RU" sz="1600" i="1" dirty="0"/>
              <a:t> Организовать выставку рисунков;</a:t>
            </a:r>
            <a:endParaRPr lang="ru-RU" sz="1600" dirty="0"/>
          </a:p>
          <a:p>
            <a:pPr lvl="0"/>
            <a:r>
              <a:rPr lang="ru-RU" sz="1600" i="1" dirty="0"/>
              <a:t>* уличные игры и состязания на Масленицу</a:t>
            </a:r>
            <a:endParaRPr lang="ru-RU" sz="1600" dirty="0"/>
          </a:p>
          <a:p>
            <a:r>
              <a:rPr lang="ru-RU" sz="1600" i="1" dirty="0"/>
              <a:t>*сделать фоторепортаж с праздника Масленицы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78144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мир растений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656" y="3147681"/>
            <a:ext cx="4502344" cy="38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481" y="121186"/>
            <a:ext cx="10572520" cy="17838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Проект «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Ф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оторассказ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 мире растений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»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(тема: «Мир растений», 3 класс)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4737" y="1454227"/>
            <a:ext cx="10763480" cy="12779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1" dirty="0" smtClean="0"/>
              <a:t>Задача</a:t>
            </a:r>
            <a:r>
              <a:rPr lang="ru-RU" sz="2400" dirty="0" smtClean="0"/>
              <a:t> - </a:t>
            </a:r>
            <a:r>
              <a:rPr lang="ru-RU" sz="2400" dirty="0"/>
              <a:t>расширение знаний учащихся о многообразии овощей, изучение условий выращивания огурцов в тепличных условиях, формирование навыков наблюдения и экспериментирования в процессе </a:t>
            </a:r>
            <a:r>
              <a:rPr lang="ru-RU" sz="2400" dirty="0" err="1"/>
              <a:t>поисково</a:t>
            </a:r>
            <a:r>
              <a:rPr lang="ru-RU" sz="2400" dirty="0"/>
              <a:t> – познавательной деятельности.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91219" y="3902192"/>
            <a:ext cx="2592636" cy="36933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37257" y="2855294"/>
            <a:ext cx="1558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Этапы</a:t>
            </a:r>
            <a:endParaRPr lang="ru-RU" sz="32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8969" y="3486693"/>
            <a:ext cx="92982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1 </a:t>
            </a:r>
            <a:r>
              <a:rPr lang="ru-RU" sz="2400" b="1" dirty="0"/>
              <a:t>этап</a:t>
            </a:r>
            <a:r>
              <a:rPr lang="ru-RU" sz="2400" dirty="0"/>
              <a:t> - «Погружение» в проблему.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2 </a:t>
            </a:r>
            <a:r>
              <a:rPr lang="ru-RU" sz="2400" b="1" dirty="0"/>
              <a:t>этап</a:t>
            </a:r>
            <a:r>
              <a:rPr lang="ru-RU" sz="2400" dirty="0"/>
              <a:t> - Поисково-теоретический.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3 </a:t>
            </a:r>
            <a:r>
              <a:rPr lang="ru-RU" sz="2400" b="1" dirty="0"/>
              <a:t>этап</a:t>
            </a:r>
            <a:r>
              <a:rPr lang="ru-RU" sz="2400" dirty="0"/>
              <a:t> - Осуществление деятельности. 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4 </a:t>
            </a:r>
            <a:r>
              <a:rPr lang="ru-RU" sz="2400" b="1" dirty="0"/>
              <a:t>этап </a:t>
            </a:r>
            <a:r>
              <a:rPr lang="ru-RU" sz="2400" dirty="0"/>
              <a:t>-</a:t>
            </a:r>
            <a:r>
              <a:rPr lang="ru-RU" sz="2400" b="1" dirty="0"/>
              <a:t> </a:t>
            </a:r>
            <a:r>
              <a:rPr lang="ru-RU" sz="2400" dirty="0"/>
              <a:t>Обобщающий</a:t>
            </a:r>
            <a:r>
              <a:rPr lang="ru-RU" sz="2400" dirty="0" smtClean="0"/>
              <a:t>.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/>
              <a:t>5 этап</a:t>
            </a:r>
            <a:r>
              <a:rPr lang="ru-RU" sz="2400" dirty="0"/>
              <a:t> - Презентация</a:t>
            </a:r>
            <a:r>
              <a:rPr lang="ru-RU" sz="2400" b="1" dirty="0"/>
              <a:t>.</a:t>
            </a:r>
            <a:endParaRPr lang="ru-RU" sz="2400" dirty="0"/>
          </a:p>
          <a:p>
            <a:r>
              <a:rPr lang="ru-RU" sz="2000" b="1" dirty="0"/>
              <a:t>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227275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>
            <a:endCxn id="13" idx="7"/>
          </p:cNvCxnSpPr>
          <p:nvPr/>
        </p:nvCxnSpPr>
        <p:spPr>
          <a:xfrm flipH="1">
            <a:off x="3958226" y="4110790"/>
            <a:ext cx="571022" cy="818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-562706" y="3868222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06747" y="2324559"/>
            <a:ext cx="3855903" cy="191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среда</a:t>
            </a:r>
          </a:p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121317" y="0"/>
            <a:ext cx="3139807" cy="21152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эмоционально-ценностное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развитие</a:t>
            </a:r>
          </a:p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807983" y="319488"/>
            <a:ext cx="2666082" cy="189490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социально-личностное развитие</a:t>
            </a:r>
          </a:p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344057" y="4641843"/>
            <a:ext cx="3062689" cy="19610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познавательное развитие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8416884" y="4377438"/>
            <a:ext cx="3448281" cy="19610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сохранение индивидуальности</a:t>
            </a:r>
          </a:p>
        </p:txBody>
      </p:sp>
      <p:cxnSp>
        <p:nvCxnSpPr>
          <p:cNvPr id="16" name="Прямая со стрелкой 15"/>
          <p:cNvCxnSpPr>
            <a:endCxn id="14" idx="1"/>
          </p:cNvCxnSpPr>
          <p:nvPr/>
        </p:nvCxnSpPr>
        <p:spPr>
          <a:xfrm>
            <a:off x="8148760" y="4110790"/>
            <a:ext cx="773113" cy="553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8148760" y="1641513"/>
            <a:ext cx="773113" cy="795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0" idx="5"/>
          </p:cNvCxnSpPr>
          <p:nvPr/>
        </p:nvCxnSpPr>
        <p:spPr>
          <a:xfrm flipH="1" flipV="1">
            <a:off x="3801310" y="1805469"/>
            <a:ext cx="727939" cy="645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77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ки по запросу здоровое питание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995430" y="3449657"/>
            <a:ext cx="5602077" cy="121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481" y="121186"/>
            <a:ext cx="10572520" cy="178381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«Здоровое питание»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6346" y="1013093"/>
            <a:ext cx="10763480" cy="12779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1" dirty="0" smtClean="0"/>
              <a:t>Цель</a:t>
            </a:r>
            <a:r>
              <a:rPr lang="ru-RU" sz="2400" dirty="0" smtClean="0"/>
              <a:t> - </a:t>
            </a:r>
            <a:r>
              <a:rPr lang="ru-RU" sz="2400" dirty="0"/>
              <a:t>составить примерное меню здорового питания на три дня, оформить стенд для школьной столовой «Здоровое питание школьника», оформить информационный стенд в классе, провести беседу «Здоровое питание» в начальной школе.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91219" y="3902192"/>
            <a:ext cx="2592636" cy="36933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1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43208" y="2332096"/>
            <a:ext cx="2853369" cy="437717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effectLst/>
              </a:rPr>
              <a:t>Описание проекта</a:t>
            </a:r>
          </a:p>
          <a:p>
            <a:r>
              <a:rPr lang="ru-RU" sz="1600" b="1" dirty="0" smtClean="0">
                <a:effectLst/>
              </a:rPr>
              <a:t> </a:t>
            </a:r>
            <a:endParaRPr lang="ru-RU" sz="1600" dirty="0" smtClean="0"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определение «лишних» продуктов питания в каждой группе.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беседа о вреде продуктов фаст-фуд.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беседа о группах полезных продуктов, режиме приема пищи.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постановка цели.</a:t>
            </a:r>
            <a:endParaRPr lang="ru-RU" sz="1600" dirty="0">
              <a:effectLst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93393" y="2332096"/>
            <a:ext cx="3026887" cy="440760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effectLst/>
              </a:rPr>
              <a:t>Организация работы над проектом</a:t>
            </a:r>
          </a:p>
          <a:p>
            <a:endParaRPr lang="ru-RU" sz="1600" dirty="0" smtClean="0"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Разбиение класса на группы.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Распределение ролей в группе.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Определение руководителя группы.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Выделение отдельной группы, которой предлагается поработать над определением  параметров таблицы оценочного листа.</a:t>
            </a:r>
            <a:endParaRPr lang="ru-RU" sz="1600" dirty="0">
              <a:effectLst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600499" y="2332096"/>
            <a:ext cx="3022295" cy="43771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effectLst/>
              </a:rPr>
              <a:t>Работа над проектом</a:t>
            </a:r>
          </a:p>
          <a:p>
            <a:endParaRPr lang="ru-RU" sz="1600" b="1" dirty="0"/>
          </a:p>
          <a:p>
            <a:endParaRPr lang="ru-RU" sz="1600" dirty="0" smtClean="0">
              <a:effectLst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Выполнение этапов работы.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Презентация.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- Устное сообщение.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- Демонстрация продуктов проекта.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Ответы на вопросы.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effectLst/>
              </a:rPr>
              <a:t>Самоанализ.</a:t>
            </a:r>
            <a:endParaRPr lang="ru-RU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599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презент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841" y="1351402"/>
            <a:ext cx="4631159" cy="403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5301" y="161402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защиты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проектных работ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8973" y="1351402"/>
            <a:ext cx="9730897" cy="4917196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Почему избрана эта тема.</a:t>
            </a:r>
          </a:p>
          <a:p>
            <a:pPr lvl="0"/>
            <a:r>
              <a:rPr lang="ru-RU" sz="2400" dirty="0"/>
              <a:t>Какую цель преследовали.</a:t>
            </a:r>
          </a:p>
          <a:p>
            <a:pPr lvl="0"/>
            <a:r>
              <a:rPr lang="ru-RU" sz="2400" dirty="0"/>
              <a:t>Какие ставились задачи.</a:t>
            </a:r>
          </a:p>
          <a:p>
            <a:pPr lvl="0"/>
            <a:r>
              <a:rPr lang="ru-RU" sz="2400" dirty="0"/>
              <a:t>Какие гипотезы проверялись.</a:t>
            </a:r>
          </a:p>
          <a:p>
            <a:pPr lvl="0"/>
            <a:r>
              <a:rPr lang="ru-RU" sz="2400" dirty="0"/>
              <a:t>Какие использовались методы и средства.</a:t>
            </a:r>
          </a:p>
          <a:p>
            <a:pPr lvl="0"/>
            <a:r>
              <a:rPr lang="ru-RU" sz="2400" dirty="0"/>
              <a:t>Каким был план.</a:t>
            </a:r>
          </a:p>
          <a:p>
            <a:pPr lvl="0"/>
            <a:r>
              <a:rPr lang="ru-RU" sz="2400" dirty="0"/>
              <a:t>Какие результаты получены.   </a:t>
            </a:r>
          </a:p>
          <a:p>
            <a:pPr lvl="0"/>
            <a:r>
              <a:rPr lang="ru-RU" sz="2400" dirty="0"/>
              <a:t>Какие выводы сделаны по итогам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1044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08863" y="2313541"/>
            <a:ext cx="2699132" cy="2236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Роль родителей в проектной деятельности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1641513" y="1839814"/>
            <a:ext cx="2280492" cy="153134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деление  </a:t>
            </a:r>
            <a:r>
              <a:rPr lang="ru-RU" sz="2000" b="1" dirty="0"/>
              <a:t>знаниями, умениями, опытом</a:t>
            </a:r>
          </a:p>
        </p:txBody>
      </p:sp>
      <p:sp>
        <p:nvSpPr>
          <p:cNvPr id="8" name="Овал 7"/>
          <p:cNvSpPr/>
          <p:nvPr/>
        </p:nvSpPr>
        <p:spPr>
          <a:xfrm>
            <a:off x="8527055" y="1200836"/>
            <a:ext cx="2622015" cy="166354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</a:t>
            </a:r>
            <a:r>
              <a:rPr lang="ru-RU" sz="2000" b="1" dirty="0" smtClean="0"/>
              <a:t>оздание условий </a:t>
            </a:r>
            <a:r>
              <a:rPr lang="ru-RU" sz="2000" b="1" dirty="0"/>
              <a:t>для успеха </a:t>
            </a:r>
            <a:r>
              <a:rPr lang="ru-RU" sz="2000" b="1" dirty="0" smtClean="0"/>
              <a:t>ребенка</a:t>
            </a:r>
            <a:endParaRPr lang="ru-RU" sz="2000" b="1" dirty="0"/>
          </a:p>
        </p:txBody>
      </p:sp>
      <p:sp>
        <p:nvSpPr>
          <p:cNvPr id="9" name="Овал 8"/>
          <p:cNvSpPr/>
          <p:nvPr/>
        </p:nvSpPr>
        <p:spPr>
          <a:xfrm>
            <a:off x="4808862" y="71610"/>
            <a:ext cx="2947011" cy="141015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поддержание </a:t>
            </a:r>
            <a:r>
              <a:rPr lang="ru-RU" sz="2000" b="1" dirty="0"/>
              <a:t>мотивации </a:t>
            </a:r>
          </a:p>
        </p:txBody>
      </p:sp>
      <p:sp>
        <p:nvSpPr>
          <p:cNvPr id="10" name="Овал 9"/>
          <p:cNvSpPr/>
          <p:nvPr/>
        </p:nvSpPr>
        <p:spPr>
          <a:xfrm>
            <a:off x="2170323" y="5244029"/>
            <a:ext cx="2390660" cy="128897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повышение активности ребенка</a:t>
            </a:r>
            <a:endParaRPr lang="ru-RU" sz="2000" b="1" dirty="0"/>
          </a:p>
        </p:txBody>
      </p:sp>
      <p:sp>
        <p:nvSpPr>
          <p:cNvPr id="11" name="Овал 10"/>
          <p:cNvSpPr/>
          <p:nvPr/>
        </p:nvSpPr>
        <p:spPr>
          <a:xfrm>
            <a:off x="7755874" y="4505899"/>
            <a:ext cx="3646584" cy="186185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развитие </a:t>
            </a:r>
            <a:r>
              <a:rPr lang="ru-RU" sz="2000" b="1" dirty="0"/>
              <a:t>самостоятельной познавательной деятельности</a:t>
            </a:r>
          </a:p>
        </p:txBody>
      </p:sp>
      <p:cxnSp>
        <p:nvCxnSpPr>
          <p:cNvPr id="13" name="Прямая соединительная линия 12"/>
          <p:cNvCxnSpPr>
            <a:stCxn id="9" idx="4"/>
          </p:cNvCxnSpPr>
          <p:nvPr/>
        </p:nvCxnSpPr>
        <p:spPr>
          <a:xfrm>
            <a:off x="6282368" y="1481767"/>
            <a:ext cx="30297" cy="97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922005" y="2776251"/>
            <a:ext cx="886857" cy="165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10" idx="7"/>
          </p:cNvCxnSpPr>
          <p:nvPr/>
        </p:nvCxnSpPr>
        <p:spPr>
          <a:xfrm flipH="1">
            <a:off x="4210879" y="4395730"/>
            <a:ext cx="757728" cy="1037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8" idx="2"/>
          </p:cNvCxnSpPr>
          <p:nvPr/>
        </p:nvCxnSpPr>
        <p:spPr>
          <a:xfrm flipV="1">
            <a:off x="7381301" y="2032610"/>
            <a:ext cx="1145754" cy="523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381301" y="4296578"/>
            <a:ext cx="724678" cy="594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1514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316" y="2926314"/>
            <a:ext cx="3931684" cy="393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698" y="635305"/>
            <a:ext cx="9463489" cy="5776511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Проектная деятельность </a:t>
            </a:r>
            <a:r>
              <a:rPr lang="ru-RU" sz="2800" dirty="0" smtClean="0"/>
              <a:t>предлагает выход за границы учебника во внеурочную деятельность. </a:t>
            </a:r>
          </a:p>
          <a:p>
            <a:endParaRPr lang="ru-RU" sz="2800" dirty="0"/>
          </a:p>
          <a:p>
            <a:r>
              <a:rPr lang="ru-RU" sz="2800" dirty="0" smtClean="0"/>
              <a:t>Работа </a:t>
            </a:r>
            <a:r>
              <a:rPr lang="ru-RU" sz="2800" dirty="0"/>
              <a:t>над проектами </a:t>
            </a:r>
            <a:r>
              <a:rPr lang="ru-RU" sz="2800" b="1" dirty="0" smtClean="0"/>
              <a:t>способствует</a:t>
            </a:r>
            <a:r>
              <a:rPr lang="ru-RU" sz="2800" dirty="0" smtClean="0"/>
              <a:t>:</a:t>
            </a:r>
          </a:p>
          <a:p>
            <a:pPr marL="0" indent="0">
              <a:buNone/>
            </a:pPr>
            <a:r>
              <a:rPr lang="ru-RU" sz="2800" dirty="0" smtClean="0"/>
              <a:t>- </a:t>
            </a:r>
            <a:r>
              <a:rPr lang="ru-RU" sz="2800" dirty="0"/>
              <a:t>умению планировать и организовывать свою деятельность, </a:t>
            </a: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расширяет </a:t>
            </a:r>
            <a:r>
              <a:rPr lang="ru-RU" sz="2800" dirty="0"/>
              <a:t>кругозор учеников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по </a:t>
            </a:r>
            <a:r>
              <a:rPr lang="ru-RU" sz="2800" dirty="0"/>
              <a:t>темам, близким к учебным,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- развивает </a:t>
            </a:r>
            <a:r>
              <a:rPr lang="ru-RU" sz="2800" dirty="0"/>
              <a:t>творческие способности.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408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552" y="2867006"/>
            <a:ext cx="374177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Современное общество требует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99237" y="4962573"/>
            <a:ext cx="53820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азвитие чувства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личной ответственности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99237" y="1113578"/>
            <a:ext cx="4016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личности ребенка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99237" y="2421659"/>
            <a:ext cx="5034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развитие творческих способностей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99237" y="3507450"/>
            <a:ext cx="47981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азвитие самостоятельности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мышления </a:t>
            </a:r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4131326" y="986447"/>
            <a:ext cx="467911" cy="5042007"/>
          </a:xfrm>
          <a:prstGeom prst="leftBrace">
            <a:avLst>
              <a:gd name="adj1" fmla="val 8333"/>
              <a:gd name="adj2" fmla="val 502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9610258" y="986446"/>
            <a:ext cx="371024" cy="50420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194153" y="539827"/>
            <a:ext cx="1490793" cy="5666873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проектная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деятельность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83760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окружающий ми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165" y="4418382"/>
            <a:ext cx="3748636" cy="231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4116" y="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проектной деятельности на уроках окружающего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мира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0019" y="3315403"/>
            <a:ext cx="10260231" cy="284302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Раскрытие многосторонней ценности природы:</a:t>
            </a:r>
          </a:p>
          <a:p>
            <a:pPr marL="0" indent="0">
              <a:buNone/>
            </a:pPr>
            <a:r>
              <a:rPr lang="ru-RU" i="1" dirty="0" smtClean="0"/>
              <a:t>- для </a:t>
            </a:r>
            <a:r>
              <a:rPr lang="ru-RU" i="1" dirty="0"/>
              <a:t>человека,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- для </a:t>
            </a:r>
            <a:r>
              <a:rPr lang="ru-RU" i="1" dirty="0"/>
              <a:t>здорового образа жизни </a:t>
            </a:r>
            <a:r>
              <a:rPr lang="ru-RU" i="1" dirty="0" smtClean="0"/>
              <a:t>людей.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i="1" dirty="0" smtClean="0"/>
              <a:t>Акцент на следующих ценностях </a:t>
            </a:r>
            <a:r>
              <a:rPr lang="ru-RU" i="1" dirty="0"/>
              <a:t>окружающей </a:t>
            </a:r>
            <a:r>
              <a:rPr lang="ru-RU" i="1" dirty="0" smtClean="0"/>
              <a:t>природы</a:t>
            </a:r>
            <a:r>
              <a:rPr lang="ru-RU" i="1" dirty="0"/>
              <a:t>:</a:t>
            </a:r>
          </a:p>
          <a:p>
            <a:pPr marL="0" indent="0" algn="just">
              <a:buNone/>
            </a:pPr>
            <a:r>
              <a:rPr lang="ru-RU" i="1" dirty="0" smtClean="0"/>
              <a:t>- эстетической, </a:t>
            </a:r>
          </a:p>
          <a:p>
            <a:pPr marL="0" indent="0" algn="just">
              <a:buNone/>
            </a:pPr>
            <a:r>
              <a:rPr lang="ru-RU" i="1" dirty="0" smtClean="0"/>
              <a:t>- познавательной, </a:t>
            </a:r>
          </a:p>
          <a:p>
            <a:pPr marL="0" indent="0" algn="just">
              <a:buNone/>
            </a:pPr>
            <a:r>
              <a:rPr lang="ru-RU" i="1" dirty="0" smtClean="0"/>
              <a:t>- исследовательской, </a:t>
            </a:r>
          </a:p>
          <a:p>
            <a:pPr marL="0" indent="0" algn="just">
              <a:buNone/>
            </a:pPr>
            <a:r>
              <a:rPr lang="ru-RU" i="1" dirty="0" smtClean="0"/>
              <a:t>- нравственной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4754" y="1644245"/>
            <a:ext cx="7108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Программа «Окружающий мир» 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248522" y="2275461"/>
            <a:ext cx="407624" cy="586551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8778606" y="2321902"/>
            <a:ext cx="407624" cy="586551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79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600" y="0"/>
            <a:ext cx="8911687" cy="113858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проектной деятельности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8295" y="694063"/>
            <a:ext cx="9992298" cy="60482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УМК:  </a:t>
            </a:r>
            <a:r>
              <a:rPr lang="ru-RU" dirty="0"/>
              <a:t>«Школа  России» </a:t>
            </a:r>
            <a:r>
              <a:rPr lang="ru-RU" dirty="0" smtClean="0"/>
              <a:t>А</a:t>
            </a:r>
            <a:r>
              <a:rPr lang="ru-RU" dirty="0"/>
              <a:t>. </a:t>
            </a:r>
            <a:r>
              <a:rPr lang="ru-RU" dirty="0" smtClean="0"/>
              <a:t>Плешакова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/>
              <a:t>Ц</a:t>
            </a:r>
            <a:r>
              <a:rPr lang="ru-RU" b="1" dirty="0" smtClean="0"/>
              <a:t>ель</a:t>
            </a:r>
            <a:r>
              <a:rPr lang="ru-RU" b="1" dirty="0"/>
              <a:t>:</a:t>
            </a:r>
            <a:r>
              <a:rPr lang="ru-RU" dirty="0"/>
              <a:t> создать условия для самовыражения, самореализации каждого ученика  и для развития самостоятельной деятельности. 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Задачи:</a:t>
            </a:r>
            <a:endParaRPr lang="ru-RU" dirty="0"/>
          </a:p>
          <a:p>
            <a:pPr lvl="0" algn="just"/>
            <a:r>
              <a:rPr lang="ru-RU" dirty="0"/>
              <a:t>Развитие инициативности и активности обучающихся.</a:t>
            </a:r>
          </a:p>
          <a:p>
            <a:pPr lvl="0" algn="just"/>
            <a:r>
              <a:rPr lang="ru-RU" dirty="0"/>
              <a:t>Выявление наиболее одаренных учащихся, склонных к исследовательской деятельности и развитие их  творческих способностей. </a:t>
            </a:r>
          </a:p>
          <a:p>
            <a:pPr lvl="0" algn="just"/>
            <a:r>
              <a:rPr lang="ru-RU" dirty="0"/>
              <a:t>Развитие навыков проектно-исследовательской работы, умения самостоятельно и творчески мыслить, использовать полученные знания на практике.</a:t>
            </a:r>
          </a:p>
          <a:p>
            <a:pPr lvl="0" algn="just"/>
            <a:r>
              <a:rPr lang="ru-RU" dirty="0"/>
              <a:t>Развитие у обучающихся самостоятельной познавательной деятельности.</a:t>
            </a:r>
          </a:p>
          <a:p>
            <a:pPr lvl="0" algn="just"/>
            <a:r>
              <a:rPr lang="ru-RU" dirty="0"/>
              <a:t>Поддержание тесного контакта с родителями, </a:t>
            </a:r>
            <a:endParaRPr lang="ru-RU" dirty="0" smtClean="0"/>
          </a:p>
          <a:p>
            <a:pPr marL="0" lvl="0" indent="0" algn="just">
              <a:buNone/>
            </a:pPr>
            <a:r>
              <a:rPr lang="ru-RU" dirty="0" smtClean="0"/>
              <a:t>взаимодействие с </a:t>
            </a:r>
            <a:r>
              <a:rPr lang="ru-RU" dirty="0"/>
              <a:t>ними в плане организации </a:t>
            </a:r>
            <a:endParaRPr lang="ru-RU" dirty="0" smtClean="0"/>
          </a:p>
          <a:p>
            <a:pPr marL="0" lvl="0" indent="0" algn="just">
              <a:buNone/>
            </a:pPr>
            <a:r>
              <a:rPr lang="ru-RU" dirty="0" smtClean="0"/>
              <a:t>совместной деятельности </a:t>
            </a:r>
            <a:r>
              <a:rPr lang="ru-RU" dirty="0"/>
              <a:t>и расширения кругозора </a:t>
            </a:r>
            <a:endParaRPr lang="ru-RU" dirty="0" smtClean="0"/>
          </a:p>
          <a:p>
            <a:pPr marL="0" lvl="0" indent="0" algn="just">
              <a:buNone/>
            </a:pPr>
            <a:r>
              <a:rPr lang="ru-RU" dirty="0" smtClean="0"/>
              <a:t>учащихся в </a:t>
            </a:r>
            <a:r>
              <a:rPr lang="ru-RU" dirty="0"/>
              <a:t>области научных достижений.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6091" y="5230191"/>
            <a:ext cx="1219203" cy="159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: «Школа России» А. Плешаков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0431" y="5064046"/>
            <a:ext cx="1228342" cy="161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: «Школа России» А. Плешаков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460" y="5355852"/>
            <a:ext cx="1126611" cy="150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: «Школа России» А. Плешаков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440" y="5064046"/>
            <a:ext cx="1099045" cy="14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97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521" y="-38558"/>
            <a:ext cx="8170554" cy="78219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200064" y="955258"/>
            <a:ext cx="341523" cy="344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7862086" y="955258"/>
            <a:ext cx="259699" cy="397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132712" y="1352842"/>
            <a:ext cx="4552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личные продвижения детей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7736" y="1398748"/>
            <a:ext cx="4992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</a:rPr>
              <a:t>опыт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</a:rPr>
              <a:t>проектной деятельности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17736" y="227509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effectLst/>
                <a:ea typeface="Calibri" panose="020F0502020204030204" pitchFamily="34" charset="0"/>
              </a:rPr>
              <a:t>создание,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ea typeface="Calibri" panose="020F0502020204030204" pitchFamily="34" charset="0"/>
              </a:rPr>
              <a:t>п</a:t>
            </a:r>
            <a:r>
              <a:rPr lang="ru-RU" dirty="0" smtClean="0">
                <a:effectLst/>
                <a:ea typeface="Calibri" panose="020F0502020204030204" pitchFamily="34" charset="0"/>
              </a:rPr>
              <a:t>редставление,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effectLst/>
                <a:ea typeface="Calibri" panose="020F0502020204030204" pitchFamily="34" charset="0"/>
              </a:rPr>
              <a:t>защита собственного результата и продукта </a:t>
            </a:r>
            <a:endParaRPr lang="ru-RU" sz="1100" dirty="0">
              <a:effectLst/>
              <a:ea typeface="Calibri" panose="020F0502020204030204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8747394" y="1859338"/>
            <a:ext cx="2" cy="3698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Выноска со стрелкой вниз 23"/>
          <p:cNvSpPr/>
          <p:nvPr/>
        </p:nvSpPr>
        <p:spPr>
          <a:xfrm>
            <a:off x="4370825" y="3375139"/>
            <a:ext cx="2878274" cy="1406181"/>
          </a:xfrm>
          <a:prstGeom prst="down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effectLst/>
                <a:ea typeface="Calibri" panose="020F0502020204030204" pitchFamily="34" charset="0"/>
              </a:rPr>
              <a:t>Формирование способностей</a:t>
            </a:r>
          </a:p>
          <a:p>
            <a:pPr algn="ctr"/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76260" y="4860692"/>
            <a:ext cx="9441455" cy="16522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3" rtlCol="0" anchor="ctr"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Рефлексировать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Целеполагать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Планировать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Проявлять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инициативу </a:t>
            </a: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Вступать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коммуникацию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803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цветные человечки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455" y="3529435"/>
            <a:ext cx="5644014" cy="333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6318" y="95300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Отличительные черты проектной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8811080" y="990600"/>
            <a:ext cx="3227942" cy="1311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Время выполнения </a:t>
            </a:r>
            <a:r>
              <a:rPr lang="ru-RU" dirty="0"/>
              <a:t>действий в школе и вне школы</a:t>
            </a:r>
          </a:p>
        </p:txBody>
      </p:sp>
      <p:sp>
        <p:nvSpPr>
          <p:cNvPr id="9" name="Овал 8"/>
          <p:cNvSpPr/>
          <p:nvPr/>
        </p:nvSpPr>
        <p:spPr>
          <a:xfrm>
            <a:off x="7406908" y="1916475"/>
            <a:ext cx="2544897" cy="12118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Привлечение взрослых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134462" y="2603559"/>
            <a:ext cx="1874895" cy="1367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этапов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914901" y="2528113"/>
            <a:ext cx="2544895" cy="13661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Продолжи-</a:t>
            </a:r>
            <a:r>
              <a:rPr lang="ru-RU" dirty="0" err="1" smtClean="0"/>
              <a:t>тельность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57072" y="1745697"/>
            <a:ext cx="2113212" cy="1482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детей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403102" y="842100"/>
            <a:ext cx="2100262" cy="14494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езультат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14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6" grpId="0" animBg="1"/>
      <p:bldP spid="5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688" y="440674"/>
            <a:ext cx="8911687" cy="97958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работы над проектом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7441" y="1663547"/>
            <a:ext cx="9257171" cy="424767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Знакомство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содержанием основных тем раздела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Формирование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проблемы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Определение темы проектов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Управление процессом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Урок презентация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99105" y="5379051"/>
            <a:ext cx="9207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</a:rPr>
              <a:t>Необходимо приучать детей к творческой деятельности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Минус 4"/>
          <p:cNvSpPr/>
          <p:nvPr/>
        </p:nvSpPr>
        <p:spPr>
          <a:xfrm rot="5400000">
            <a:off x="2060154" y="4867316"/>
            <a:ext cx="914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2361740" y="5911222"/>
            <a:ext cx="311227" cy="3206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72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Картинки по запросу цветные человечки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615" y="888642"/>
            <a:ext cx="2306766" cy="591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8015" y="54795"/>
            <a:ext cx="8911687" cy="8631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6160" y="1571740"/>
            <a:ext cx="4417695" cy="377762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u="sng" dirty="0"/>
              <a:t>В</a:t>
            </a:r>
            <a:r>
              <a:rPr lang="ru-RU" sz="2000" b="1" u="sng" dirty="0" smtClean="0"/>
              <a:t>арианты </a:t>
            </a:r>
            <a:r>
              <a:rPr lang="ru-RU" sz="2000" b="1" u="sng" dirty="0"/>
              <a:t>формирования </a:t>
            </a:r>
            <a:r>
              <a:rPr lang="ru-RU" sz="2000" b="1" u="sng" dirty="0" smtClean="0"/>
              <a:t>групп: </a:t>
            </a:r>
          </a:p>
          <a:p>
            <a:pPr>
              <a:buFontTx/>
              <a:buChar char="-"/>
            </a:pPr>
            <a:r>
              <a:rPr lang="ru-RU" dirty="0" smtClean="0"/>
              <a:t>группа </a:t>
            </a:r>
            <a:r>
              <a:rPr lang="ru-RU" dirty="0"/>
              <a:t>по </a:t>
            </a:r>
            <a:r>
              <a:rPr lang="ru-RU" dirty="0" smtClean="0"/>
              <a:t>желанию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«</a:t>
            </a:r>
            <a:r>
              <a:rPr lang="ru-RU" dirty="0"/>
              <a:t>случайная» </a:t>
            </a:r>
            <a:r>
              <a:rPr lang="ru-RU" dirty="0" smtClean="0"/>
              <a:t>группа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группа</a:t>
            </a:r>
            <a:r>
              <a:rPr lang="ru-RU" dirty="0"/>
              <a:t>, сформированная </a:t>
            </a:r>
            <a:r>
              <a:rPr lang="ru-RU" dirty="0" smtClean="0"/>
              <a:t>лидером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>
              <a:buFontTx/>
              <a:buChar char="-"/>
            </a:pPr>
            <a:r>
              <a:rPr lang="ru-RU" dirty="0" smtClean="0"/>
              <a:t>группа</a:t>
            </a:r>
            <a:r>
              <a:rPr lang="ru-RU" dirty="0"/>
              <a:t>, сформированная </a:t>
            </a:r>
            <a:r>
              <a:rPr lang="ru-RU" dirty="0" smtClean="0"/>
              <a:t>учителем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44858" y="1571740"/>
            <a:ext cx="4527931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Bef>
                <a:spcPts val="1000"/>
              </a:spcBef>
              <a:buClr>
                <a:schemeClr val="accent1"/>
              </a:buClr>
            </a:pPr>
            <a:r>
              <a:rPr lang="ru-RU" sz="2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Распределение ролей:</a:t>
            </a:r>
            <a:endParaRPr lang="ru-RU" sz="2000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рганизатор</a:t>
            </a:r>
          </a:p>
          <a:p>
            <a:pPr lvl="0" defTabSz="457200">
              <a:spcBef>
                <a:spcPts val="1000"/>
              </a:spcBef>
              <a:buClr>
                <a:schemeClr val="accent1"/>
              </a:buClr>
              <a:tabLst>
                <a:tab pos="231775" algn="l"/>
              </a:tabLst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докладчик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секретарь</a:t>
            </a: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критик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chemeClr val="accent1"/>
              </a:buClr>
              <a:buFontTx/>
              <a:buChar char="-"/>
              <a:tabLst>
                <a:tab pos="231775" algn="l"/>
              </a:tabLst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контролер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 rot="5400000">
            <a:off x="3194890" y="1002535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 rot="5400000">
            <a:off x="8982474" y="1002535"/>
            <a:ext cx="484632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387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205</TotalTime>
  <Words>1324</Words>
  <Application>Microsoft Office PowerPoint</Application>
  <PresentationFormat>Произвольный</PresentationFormat>
  <Paragraphs>265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Легкий дым</vt:lpstr>
      <vt:lpstr>Исследовательская и проектная  деятельность  младших школьников  </vt:lpstr>
      <vt:lpstr>Презентация PowerPoint</vt:lpstr>
      <vt:lpstr>Современное общество требует</vt:lpstr>
      <vt:lpstr>Организация проектной деятельности на уроках окружающего мира</vt:lpstr>
      <vt:lpstr>Организация проектной деятельности</vt:lpstr>
      <vt:lpstr>Результаты проекта</vt:lpstr>
      <vt:lpstr>Отличительные черты проектной деятельности  </vt:lpstr>
      <vt:lpstr>Этапы работы над проектом</vt:lpstr>
      <vt:lpstr>Работа в группах </vt:lpstr>
      <vt:lpstr>Работа над проектом</vt:lpstr>
      <vt:lpstr>Примеры проектных задач, 1 класс</vt:lpstr>
      <vt:lpstr>Примеры проектных задач, 2 класс</vt:lpstr>
      <vt:lpstr>Примеры проектных задач, 3 класс</vt:lpstr>
      <vt:lpstr>Примеры проектных задач, 4 класс</vt:lpstr>
      <vt:lpstr>Рефлексия –  последний этап проектной деятельности</vt:lpstr>
      <vt:lpstr>Проект «Разведка осенних примет»  (2 класс,  тема: «Как разные животные готовятся к зиме»)</vt:lpstr>
      <vt:lpstr>Проект «Цветы для мамы»  (2 класс, тема: «Весеннее пробуждение растений»)</vt:lpstr>
      <vt:lpstr>Проект «Что такое Масленица» (тема: «Старинные весенние праздники»)</vt:lpstr>
      <vt:lpstr>Проект «Фоторассказ о мире растений»  (тема: «Мир растений», 3 класс)</vt:lpstr>
      <vt:lpstr>Проект «Здоровое питание»  </vt:lpstr>
      <vt:lpstr>План защиты проектных работ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проектной деятельности  на уроках окружающего мира в начальной школе </dc:title>
  <dc:creator>DЕLL</dc:creator>
  <cp:lastModifiedBy>Толя</cp:lastModifiedBy>
  <cp:revision>24</cp:revision>
  <dcterms:created xsi:type="dcterms:W3CDTF">2016-12-01T16:35:52Z</dcterms:created>
  <dcterms:modified xsi:type="dcterms:W3CDTF">2020-11-04T15:38:32Z</dcterms:modified>
</cp:coreProperties>
</file>