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10" r:id="rId3"/>
    <p:sldId id="257" r:id="rId4"/>
    <p:sldId id="311" r:id="rId5"/>
    <p:sldId id="261" r:id="rId6"/>
    <p:sldId id="262" r:id="rId7"/>
    <p:sldId id="258" r:id="rId8"/>
    <p:sldId id="264" r:id="rId9"/>
    <p:sldId id="259" r:id="rId10"/>
    <p:sldId id="260" r:id="rId11"/>
    <p:sldId id="290" r:id="rId12"/>
    <p:sldId id="280" r:id="rId13"/>
    <p:sldId id="275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93" r:id="rId22"/>
    <p:sldId id="263" r:id="rId23"/>
    <p:sldId id="265" r:id="rId24"/>
    <p:sldId id="273" r:id="rId25"/>
    <p:sldId id="281" r:id="rId26"/>
    <p:sldId id="299" r:id="rId27"/>
    <p:sldId id="307" r:id="rId28"/>
    <p:sldId id="292" r:id="rId29"/>
    <p:sldId id="298" r:id="rId30"/>
    <p:sldId id="305" r:id="rId31"/>
    <p:sldId id="289" r:id="rId32"/>
    <p:sldId id="294" r:id="rId33"/>
    <p:sldId id="295" r:id="rId34"/>
    <p:sldId id="274" r:id="rId35"/>
    <p:sldId id="278" r:id="rId36"/>
    <p:sldId id="279" r:id="rId37"/>
    <p:sldId id="309" r:id="rId38"/>
    <p:sldId id="302" r:id="rId39"/>
    <p:sldId id="304" r:id="rId40"/>
    <p:sldId id="303" r:id="rId41"/>
    <p:sldId id="269" r:id="rId42"/>
    <p:sldId id="270" r:id="rId43"/>
    <p:sldId id="271" r:id="rId44"/>
    <p:sldId id="312" r:id="rId45"/>
    <p:sldId id="300" r:id="rId46"/>
    <p:sldId id="296" r:id="rId47"/>
    <p:sldId id="308" r:id="rId48"/>
    <p:sldId id="272" r:id="rId49"/>
    <p:sldId id="266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2" autoAdjust="0"/>
    <p:restoredTop sz="53641" autoAdjust="0"/>
  </p:normalViewPr>
  <p:slideViewPr>
    <p:cSldViewPr>
      <p:cViewPr varScale="1">
        <p:scale>
          <a:sx n="72" d="100"/>
          <a:sy n="72" d="100"/>
        </p:scale>
        <p:origin x="-5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7106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40;&#1076;&#1084;&#1080;&#1085;&#1080;&#1089;&#1090;&#1088;&#1072;&#1090;&#1086;&#1088;\&#1056;&#1072;&#1073;&#1086;&#1095;&#1080;&#1081;%20&#1089;&#1090;&#1086;&#1083;\&#1050;&#1085;&#1080;&#1075;&#1072;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40;&#1076;&#1084;&#1080;&#1085;&#1080;&#1089;&#1090;&#1088;&#1072;&#1090;&#1086;&#1088;\&#1056;&#1072;&#1073;&#1086;&#1095;&#1080;&#1081;%20&#1089;&#1090;&#1086;&#1083;\&#1050;&#1085;&#1080;&#1075;&#1072;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strRef>
              <c:f>Лист1!$B$1:$E$1</c:f>
              <c:strCache>
                <c:ptCount val="4"/>
                <c:pt idx="0">
                  <c:v>1.видели ли вы когда-нибудь снегирей?</c:v>
                </c:pt>
                <c:pt idx="1">
                  <c:v>2.В этом году видели ли вы снегирей?</c:v>
                </c:pt>
                <c:pt idx="2">
                  <c:v>3. Подкармливаете ли вы зимой птиц?</c:v>
                </c:pt>
                <c:pt idx="3">
                  <c:v>4. Есть ли кормушки для птиц в вашем дворе?</c:v>
                </c:pt>
              </c:strCache>
            </c:strRef>
          </c:cat>
          <c:val>
            <c:numRef>
              <c:f>Лист1!$B$2:$E$2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12</c:v>
                </c:pt>
                <c:pt idx="3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cat>
            <c:strRef>
              <c:f>Лист1!$B$1:$E$1</c:f>
              <c:strCache>
                <c:ptCount val="4"/>
                <c:pt idx="0">
                  <c:v>1.видели ли вы когда-нибудь снегирей?</c:v>
                </c:pt>
                <c:pt idx="1">
                  <c:v>2.В этом году видели ли вы снегирей?</c:v>
                </c:pt>
                <c:pt idx="2">
                  <c:v>3. Подкармливаете ли вы зимой птиц?</c:v>
                </c:pt>
                <c:pt idx="3">
                  <c:v>4. Есть ли кормушки для птиц в вашем дворе?</c:v>
                </c:pt>
              </c:strCache>
            </c:strRef>
          </c:cat>
          <c:val>
            <c:numRef>
              <c:f>Лист1!$B$3:$E$3</c:f>
              <c:numCache>
                <c:formatCode>General</c:formatCode>
                <c:ptCount val="4"/>
                <c:pt idx="0">
                  <c:v>25</c:v>
                </c:pt>
                <c:pt idx="1">
                  <c:v>28</c:v>
                </c:pt>
                <c:pt idx="2">
                  <c:v>18</c:v>
                </c:pt>
                <c:pt idx="3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27638400"/>
        <c:axId val="27734400"/>
        <c:axId val="0"/>
      </c:bar3DChart>
      <c:catAx>
        <c:axId val="27638400"/>
        <c:scaling>
          <c:orientation val="minMax"/>
        </c:scaling>
        <c:delete val="0"/>
        <c:axPos val="b"/>
        <c:majorTickMark val="out"/>
        <c:minorTickMark val="none"/>
        <c:tickLblPos val="nextTo"/>
        <c:crossAx val="27734400"/>
        <c:crosses val="autoZero"/>
        <c:auto val="1"/>
        <c:lblAlgn val="ctr"/>
        <c:lblOffset val="100"/>
        <c:noMultiLvlLbl val="0"/>
      </c:catAx>
      <c:valAx>
        <c:axId val="277344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76384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strRef>
              <c:f>Лист1!$B$1:$E$1</c:f>
              <c:strCache>
                <c:ptCount val="4"/>
                <c:pt idx="0">
                  <c:v>1.видели ли вы когда-нибудь снегирей?</c:v>
                </c:pt>
                <c:pt idx="1">
                  <c:v>2.В этом году видели ли вы снегирей?</c:v>
                </c:pt>
                <c:pt idx="2">
                  <c:v>3. Подкармливаете ли вы зимой птиц?</c:v>
                </c:pt>
                <c:pt idx="3">
                  <c:v>4. Есть ли кормушки для птиц в вашем дворе?</c:v>
                </c:pt>
              </c:strCache>
            </c:strRef>
          </c:cat>
          <c:val>
            <c:numRef>
              <c:f>Лист1!$B$2:$E$2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22</c:v>
                </c:pt>
                <c:pt idx="3">
                  <c:v>18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cat>
            <c:strRef>
              <c:f>Лист1!$B$1:$E$1</c:f>
              <c:strCache>
                <c:ptCount val="4"/>
                <c:pt idx="0">
                  <c:v>1.видели ли вы когда-нибудь снегирей?</c:v>
                </c:pt>
                <c:pt idx="1">
                  <c:v>2.В этом году видели ли вы снегирей?</c:v>
                </c:pt>
                <c:pt idx="2">
                  <c:v>3. Подкармливаете ли вы зимой птиц?</c:v>
                </c:pt>
                <c:pt idx="3">
                  <c:v>4. Есть ли кормушки для птиц в вашем дворе?</c:v>
                </c:pt>
              </c:strCache>
            </c:strRef>
          </c:cat>
          <c:val>
            <c:numRef>
              <c:f>Лист1!$B$3:$E$3</c:f>
              <c:numCache>
                <c:formatCode>General</c:formatCode>
                <c:ptCount val="4"/>
                <c:pt idx="0">
                  <c:v>42</c:v>
                </c:pt>
                <c:pt idx="1">
                  <c:v>45</c:v>
                </c:pt>
                <c:pt idx="2">
                  <c:v>28</c:v>
                </c:pt>
                <c:pt idx="3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27763840"/>
        <c:axId val="27765376"/>
        <c:axId val="0"/>
      </c:bar3DChart>
      <c:catAx>
        <c:axId val="27763840"/>
        <c:scaling>
          <c:orientation val="minMax"/>
        </c:scaling>
        <c:delete val="0"/>
        <c:axPos val="b"/>
        <c:majorTickMark val="out"/>
        <c:minorTickMark val="none"/>
        <c:tickLblPos val="nextTo"/>
        <c:crossAx val="27765376"/>
        <c:crosses val="autoZero"/>
        <c:auto val="1"/>
        <c:lblAlgn val="ctr"/>
        <c:lblOffset val="100"/>
        <c:noMultiLvlLbl val="0"/>
      </c:catAx>
      <c:valAx>
        <c:axId val="27765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77638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1F611-E8C5-42E8-96B2-EC7C43E4316E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1555E-E8F8-47F7-B3B6-36CEE5262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1F611-E8C5-42E8-96B2-EC7C43E4316E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1555E-E8F8-47F7-B3B6-36CEE5262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1F611-E8C5-42E8-96B2-EC7C43E4316E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1555E-E8F8-47F7-B3B6-36CEE5262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1F611-E8C5-42E8-96B2-EC7C43E4316E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1555E-E8F8-47F7-B3B6-36CEE5262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1F611-E8C5-42E8-96B2-EC7C43E4316E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1555E-E8F8-47F7-B3B6-36CEE5262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1F611-E8C5-42E8-96B2-EC7C43E4316E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1555E-E8F8-47F7-B3B6-36CEE5262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1F611-E8C5-42E8-96B2-EC7C43E4316E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1555E-E8F8-47F7-B3B6-36CEE5262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1F611-E8C5-42E8-96B2-EC7C43E4316E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1555E-E8F8-47F7-B3B6-36CEE5262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1F611-E8C5-42E8-96B2-EC7C43E4316E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1555E-E8F8-47F7-B3B6-36CEE5262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1F611-E8C5-42E8-96B2-EC7C43E4316E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1555E-E8F8-47F7-B3B6-36CEE5262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1F611-E8C5-42E8-96B2-EC7C43E4316E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1555E-E8F8-47F7-B3B6-36CEE5262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6C1F611-E8C5-42E8-96B2-EC7C43E4316E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D51555E-E8F8-47F7-B3B6-36CEE5262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2.xml"/><Relationship Id="rId18" Type="http://schemas.openxmlformats.org/officeDocument/2006/relationships/slide" Target="slide34.xml"/><Relationship Id="rId3" Type="http://schemas.openxmlformats.org/officeDocument/2006/relationships/slide" Target="slide4.xml"/><Relationship Id="rId21" Type="http://schemas.openxmlformats.org/officeDocument/2006/relationships/slide" Target="slide47.xml"/><Relationship Id="rId7" Type="http://schemas.openxmlformats.org/officeDocument/2006/relationships/slide" Target="slide9.xml"/><Relationship Id="rId12" Type="http://schemas.openxmlformats.org/officeDocument/2006/relationships/slide" Target="slide21.xml"/><Relationship Id="rId17" Type="http://schemas.openxmlformats.org/officeDocument/2006/relationships/slide" Target="slide27.xml"/><Relationship Id="rId2" Type="http://schemas.openxmlformats.org/officeDocument/2006/relationships/slide" Target="slide3.xml"/><Relationship Id="rId16" Type="http://schemas.openxmlformats.org/officeDocument/2006/relationships/slide" Target="slide25.xml"/><Relationship Id="rId20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5.xml"/><Relationship Id="rId5" Type="http://schemas.openxmlformats.org/officeDocument/2006/relationships/slide" Target="slide6.xml"/><Relationship Id="rId15" Type="http://schemas.openxmlformats.org/officeDocument/2006/relationships/slide" Target="slide24.xml"/><Relationship Id="rId10" Type="http://schemas.openxmlformats.org/officeDocument/2006/relationships/slide" Target="slide14.xml"/><Relationship Id="rId19" Type="http://schemas.openxmlformats.org/officeDocument/2006/relationships/slide" Target="slide35.xml"/><Relationship Id="rId4" Type="http://schemas.openxmlformats.org/officeDocument/2006/relationships/slide" Target="slide5.xml"/><Relationship Id="rId9" Type="http://schemas.openxmlformats.org/officeDocument/2006/relationships/slide" Target="slide12.xml"/><Relationship Id="rId14" Type="http://schemas.openxmlformats.org/officeDocument/2006/relationships/slide" Target="slide23.xml"/><Relationship Id="rId22" Type="http://schemas.openxmlformats.org/officeDocument/2006/relationships/slide" Target="slide4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2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slide" Target="slide2.xm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slide" Target="slide2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6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7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7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2.xml"/><Relationship Id="rId4" Type="http://schemas.openxmlformats.org/officeDocument/2006/relationships/image" Target="../media/image7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slide" Target="slide2.xm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0154" y="1556792"/>
            <a:ext cx="8820472" cy="47574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«Символ русской зимы»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548680"/>
            <a:ext cx="93245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проект по экологическому воспитанию 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Тип проекта: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иформационно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- творческий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Картинки по запросу фото пары снегир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32540"/>
            <a:ext cx="4176464" cy="295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Надежда\Desktop\фото ЦДТ 2014-2015 год-2\DSCN44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388" y="2032540"/>
            <a:ext cx="2217280" cy="295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4988914"/>
            <a:ext cx="65882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Разработчик</a:t>
            </a:r>
            <a:r>
              <a:rPr lang="ru-RU" sz="2000" dirty="0"/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Ромащенко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Надежда Александровна,</a:t>
            </a:r>
            <a:endParaRPr lang="ru-RU" sz="2000" dirty="0" smtClean="0"/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педагог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дополнительного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образования</a:t>
            </a: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МКУДО «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Руднянский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ЦДТ»</a:t>
            </a:r>
          </a:p>
        </p:txBody>
      </p:sp>
    </p:spTree>
    <p:extLst>
      <p:ext uri="{BB962C8B-B14F-4D97-AF65-F5344CB8AC3E}">
        <p14:creationId xmlns:p14="http://schemas.microsoft.com/office/powerpoint/2010/main" val="406304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002234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Снегирь питается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семенами, почками и ягодами. Кормясь ягодами, выедает из них семена, а мякоть плодов выбрасывает. Птенцов снегири выкармливают в основном также растительными кормами. Насекомые не являются основной пищей в рационе</a:t>
            </a:r>
            <a:r>
              <a:rPr lang="ru-RU" sz="2400" dirty="0"/>
              <a:t>. 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Рисунок 3" descr="http://img1.liveinternet.ru/images/attach/c/6/92/620/92620707_large_1292962334_fotoprikolnet_fotografiisnegirey1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92" y="2281408"/>
            <a:ext cx="4248472" cy="3423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1292962411_foto-prikol.net_fotografii-snegirey-6 (640x480, 48Kb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34" y="2281408"/>
            <a:ext cx="4266356" cy="337984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2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92962402_foto-prikol.net_fotografii-snegirey-8 (600x474, 114Kb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13" y="3212976"/>
            <a:ext cx="3624871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otvet.imgsmail.ru/download/eb5a5e9a96aa292ca642d619358ce241_i-438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838" y="3212976"/>
            <a:ext cx="3809594" cy="2988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Внешний вид снегиря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1"/>
            <a:ext cx="3480855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img1.liveinternet.ru/images/attach/c/6/92/620/92620713_large_1292962353_fotoprikolnet_fotografiisnegirey14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241" y="139911"/>
            <a:ext cx="3892191" cy="278503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Стрелка вправо 5">
            <a:hlinkClick r:id="rId6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44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60649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Пара вьет гнездо в апреле-мае. Почти всегда оно располагается на ветвях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дерева,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чаще на высоте 2-5 м. Гнездо снегирей имеет форму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чаши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из тонких веточек, корней и шерсти, оно всегда очень искусно замаскировано. </a:t>
            </a:r>
          </a:p>
        </p:txBody>
      </p:sp>
      <p:pic>
        <p:nvPicPr>
          <p:cNvPr id="4" name="Рисунок 3" descr="Обыкновенный снегирь, или жуланчик (устар.) — Pyrrhula pyrrhula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39"/>
          <a:stretch/>
        </p:blipFill>
        <p:spPr bwMode="auto">
          <a:xfrm>
            <a:off x="2095817" y="2334086"/>
            <a:ext cx="4952365" cy="383121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3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Картинки по запросу фото гнезда снегир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Картинки по запросу фото гнезда снегирей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Картинки по запросу фото гнезда снегирей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4" name="Picture 14" descr="Картинки по запросу фото гнезда снегир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626" y="2183839"/>
            <a:ext cx="2400300" cy="1905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Картинки по запросу фото гнезда снегир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573016"/>
            <a:ext cx="3428318" cy="256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Картинки по запросу фото гнезда снегире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336" y="3485924"/>
            <a:ext cx="3528392" cy="265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312738"/>
            <a:ext cx="91439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Самка откладывает 4-6 голубоватых с красноватыми крапинками яиц и насиживает их 13-15 дней. Самец в это время приносит ей корм и изредка сменяет на гнезде. Вылупившиеся птенцы проводят в гнезде около 2 недель. А потом птенцы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вылетают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из гнезд.</a:t>
            </a:r>
          </a:p>
          <a:p>
            <a:pPr fontAlgn="base"/>
            <a:endParaRPr lang="ru-RU" sz="2400" dirty="0"/>
          </a:p>
        </p:txBody>
      </p:sp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892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Выдающуюся черту составляет в нем любовь к своим собратьям: если убивают одного из снегирей, то остальные долгое время издают жалобные крики и с трудом решаются оставить то место, где погиб их товарищ.</a:t>
            </a:r>
          </a:p>
        </p:txBody>
      </p:sp>
      <p:pic>
        <p:nvPicPr>
          <p:cNvPr id="3" name="Рисунок 2" descr="http://ia116.mycdn.me/image?t=0&amp;bid=553873866155&amp;id=553873866155&amp;plc=WEB&amp;tkn=G_BoyQ935MhR2JTzz3R0E6GAZ-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963" y="2193513"/>
            <a:ext cx="5009034" cy="397179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080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036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Все виды снегирей — исключительно лесные птицы. Населяют они густые и глухие леса, обширных открытых пространств избегают, в гнездовой период держатся вдали от человеческого жилья.</a:t>
            </a:r>
          </a:p>
        </p:txBody>
      </p:sp>
      <p:pic>
        <p:nvPicPr>
          <p:cNvPr id="3" name="Рисунок 2" descr="http://www.animalsglobe.ru/wp-content/uploads/2012/11/snegir-7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4176465" cy="36724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0" y="5716134"/>
            <a:ext cx="6009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Самец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обыкновенного снегиря </a:t>
            </a:r>
            <a:endParaRPr lang="ru-RU" sz="2000" dirty="0"/>
          </a:p>
        </p:txBody>
      </p:sp>
      <p:pic>
        <p:nvPicPr>
          <p:cNvPr id="5" name="Рисунок 4" descr="http://www.animalsglobe.ru/wp-content/uploads/2012/11/snegir-6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8840"/>
            <a:ext cx="4320480" cy="36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788024" y="5716134"/>
            <a:ext cx="4104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Самка обыкновенного снегиря </a:t>
            </a:r>
          </a:p>
        </p:txBody>
      </p:sp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00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nimalsglobe.ru/wp-content/uploads/2012/11/snegir-4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340768"/>
            <a:ext cx="6229945" cy="377715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267744" y="5460326"/>
            <a:ext cx="3170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Бурый снегирь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772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nimalsglobe.ru/wp-content/uploads/2012/11/snegir-2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836712"/>
            <a:ext cx="5477510" cy="411035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763689" y="5460326"/>
            <a:ext cx="4101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Красноголовый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снегирь 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232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5460326"/>
            <a:ext cx="6948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Оранжевогрудый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снегирь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http://www.animalsglobe.ru/wp-content/uploads/2012/11/snegir-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442" y="645160"/>
            <a:ext cx="7243965" cy="451203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315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nimalsglobe.ru/wp-content/uploads/2012/11/snegir-3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836712"/>
            <a:ext cx="6120680" cy="43204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403648" y="5460326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              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Азорский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снегирь 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610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16633"/>
            <a:ext cx="714427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Содержание</a:t>
            </a:r>
          </a:p>
          <a:p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2" action="ppaction://hlinksldjump"/>
              </a:rPr>
              <a:t>Проблема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3" action="ppaction://hlinksldjump"/>
              </a:rPr>
              <a:t>Гипотеза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4" action="ppaction://hlinksldjump"/>
              </a:rPr>
              <a:t>Задачи проекта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5" action="ppaction://hlinksldjump"/>
              </a:rPr>
              <a:t>Ожидаемый результат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6" action="ppaction://hlinksldjump"/>
              </a:rPr>
              <a:t>План реализации проекта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7" action="ppaction://hlinksldjump"/>
              </a:rPr>
              <a:t>Описание внешнего вида птицы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8" action="ppaction://hlinksldjump"/>
              </a:rPr>
              <a:t>Чем питается снегирь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9" action="ppaction://hlinksldjump"/>
              </a:rPr>
              <a:t>Размножение снегирей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0" action="ppaction://hlinksldjump"/>
              </a:rPr>
              <a:t>Отличие по внешнему виду самца и самки 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1" action="ppaction://hlinksldjump"/>
              </a:rPr>
              <a:t>Виды снегирей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2" action="ppaction://hlinksldjump"/>
              </a:rPr>
              <a:t>Продолжительность жизни снегирей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3" action="ppaction://hlinksldjump"/>
              </a:rPr>
              <a:t>Основное заблуждение жителей лесной зоны  о снегирях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4" action="ppaction://hlinksldjump"/>
              </a:rPr>
              <a:t>Легенды о снегирях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5" action="ppaction://hlinksldjump"/>
              </a:rPr>
              <a:t>Приметы о снегирях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6" action="ppaction://hlinksldjump"/>
              </a:rPr>
              <a:t>Жизнь снегирей в неволе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7" action="ppaction://hlinksldjump"/>
              </a:rPr>
              <a:t>Пение снегиря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8" action="ppaction://hlinksldjump"/>
              </a:rPr>
              <a:t>Почему надо охранять этих птиц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9" action="ppaction://hlinksldjump"/>
              </a:rPr>
              <a:t>Что может сделать каждый в защиту снегирей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20" action="ppaction://hlinksldjump"/>
              </a:rPr>
              <a:t>Технология изготовления композиции «Снегири»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21" action="ppaction://hlinksldjump"/>
              </a:rPr>
              <a:t>Поэтическая страничка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22" action="ppaction://hlinksldjump"/>
              </a:rPr>
              <a:t>Используемая литература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115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nimalsglobe.ru/wp-content/uploads/2012/11/snegir-5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82808"/>
            <a:ext cx="6379870" cy="41198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483768" y="5460326"/>
            <a:ext cx="55446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Уссурийский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снегирь </a:t>
            </a:r>
            <a:endParaRPr lang="ru-RU" sz="24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542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1"/>
            <a:ext cx="91439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Живут снегири в неволе 10-12 лет, в природе продолжительность их жизни короче. Врагами снегирей являются те же хищники, которые охотятся на всех воробьиных птиц: мелкие совы, ястребы-перепелятники, куницы, дикие лесные коты</a:t>
            </a:r>
            <a:r>
              <a:rPr lang="ru-RU" sz="2000" b="1" dirty="0"/>
              <a:t>. </a:t>
            </a:r>
          </a:p>
        </p:txBody>
      </p:sp>
      <p:sp>
        <p:nvSpPr>
          <p:cNvPr id="3" name="AutoShape 2" descr="Картинки по запросу фото маленькой сов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Картинки по запросу фото маленькой сов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Картинки по запросу фото маленькой совы"/>
          <p:cNvSpPr>
            <a:spLocks noChangeAspect="1" noChangeArrowheads="1"/>
          </p:cNvSpPr>
          <p:nvPr/>
        </p:nvSpPr>
        <p:spPr bwMode="auto">
          <a:xfrm>
            <a:off x="2987824" y="10147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gellada.ru/i/2009/04/little-owl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32" y="3948251"/>
            <a:ext cx="3023163" cy="217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0" descr="Картинки по запросу ястребы-перепелятники зимой фото"/>
          <p:cNvSpPr>
            <a:spLocks noChangeAspect="1" noChangeArrowheads="1"/>
          </p:cNvSpPr>
          <p:nvPr/>
        </p:nvSpPr>
        <p:spPr bwMode="auto">
          <a:xfrm>
            <a:off x="612775" y="273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data:image/jpeg;base64,/9j/4AAQSkZJRgABAQAAAQABAAD/2wCEAAkGBxQTEhQUExQWFRUXGBsaGBcYGRwdGBscGhcXGBgcGhocHyggHBolHRgcITEhJSkrLi4uFx8zODMtNygtLisBCgoKDg0OGxAQGywkICQsLCw4NCwsLCwsLCwsLCwsLCwsLCwsLCwsLCwsLCwsLCwsLCwsLCwsLCwsLCwsLCwsLP/AABEIALsBDgMBIgACEQEDEQH/xAAcAAACAgMBAQAAAAAAAAAAAAAEBQMGAQIHAAj/xAA9EAACAQMCBAMGAwcEAgIDAAABAhEAAyESMQQFQVEiYXEGEzKBkaFCsfAHFCNSwdHhYnKC8TNTkrIVZKL/xAAZAQADAQEBAAAAAAAAAAAAAAAAAQIDBAX/xAAkEQACAgMBAQACAgMBAAAAAAAAAQIRAxIhMUEiUXGBBBNhFP/aAAwDAQACEQMRAD8AE5NxU6rF3+DdPwpcwT/tJw3yqYezt8sJwAauvF8js3rZt3kFxek7r5q26nzFVVn43geIWxbU8ZZZSyBmUXQqkBgGMAkSMZkdq5//ADxNHLZDjg+AZQR1OKUc55ayIDMEuqrvuzbYpzy32nsXSUYXLN0Rqt3UKsJ+0YOZ6GpebcQpvcLaXQzPcL7gkIqMSwHnIE0PBjBSkhc/s88/FiKnsciKjTPzqzjhz2pRx/PuGtNoNwXLn/qtA3bh/wCCSR84q/8AVBfCVKTEt/k44a3cuFy31OThQB5sQPnR3AcmRbdu2xJYAT69dsVpy/lHGcXeS9xSDh7Vp9VqwYZmMeFmIbBB6Eb1b14CTmKuMO3QpPlCmzwCLsKnHDDtTQcCB51stgVdECwWPKsfuc/hpyLYqZCBRQCpOXN2qReWtTdW8q81ygBUeXGtk5Z3NNFcnpXik0wFycAtS/uaRtRbLXgtAESWhEAVMlmBWYrYGgDFvG9ea4YoHiuecNbMPetg9tQJ+gzUVv2j4Vtr6fMx+dABxYnBryiMUs4r2n4O2fFftyOinUfos0rvftB4VTCi458lA/8AsQftQOiz27MVuFrm3Nf2sqkrbseLuz4HaQo+0iq9d/aNxl3a4EHZFUfmCfvQB2w+dYrjFv2v45TjiCT/AKlUj6EflTbhPb3ixGsWnHbSQfkQY+xoA6hNSoveqxyD204e9CuDZfoGMqfRv7xVrVqBHgtZCV6vBu9IZ5rc1sor016aQFSmvHcHSMbUQSBWPeT0pgLeccqscUmm9aBgHS0DWhPVG3U/2qscu/Z+LV03F43iAYhWXQHA6gsQRk9gKvLVo7Umk/RptFcu+yHDuIv3OJ4jv72+8H/ihUfam/JeV8Pw0jh7S25+LTOYmNz5n60aFFa6Kfgm2/Qlb1SI43JoIGtxpp2IK98O9bJxAoR7c7YrIWiwDRfWsreE0EWrIEdaLAYLc+lb6qXK9ZHERQAwBjrWzXIoBb9Tl5oAKB2rJMVGmaR+2ntAvBcM1wkaz4bYP80TJ/0qASfSOtAwT219tk4JdKabnEHZCcKP5njYdhua5Px3tZxXEmb19tP8ieFfkP7yfOqnzXm7XWZ3JLMSxJ3M9/P/AKoAcaxPhx50rGXWxxwJnWQO2/6NT3b4ABGzCZP5frtVQ4O405YHy/ztTv3rFRIwBjtinYiW9xcfWg7vMNIxvQ127n/caha1LAdKHIKBr15ssZgmm3Lr9tgC3haPlhTGPMgfWag4yxqSOsf0/wAUNdUG4z6j0IDDAgRpHcT9hWX+3vC9K9LPwzhjjYAnfHpTJBgaTgRI+Rqscu4klpUQvXyjfHyqycBw5VipIfVGl1Jgzkb+vWm8glE8xgeX9/612D2G443eFTUZZCUJ64gifkRXLeF5VrnXoJN1fdEMSxT3ZL61mAA2BgbH1rpPsPZ0W7o7sPy/X1qcWZZE6HODiWvVWoeo622rajMySajJNZNysFo3oARAjvWty4ACSYA61pYcET3oXmfCLdQ2zMMCCQdgRU3zg0v2GLcDCQZHesAUr5PxqrFm4NNxAAOzgCNS/wBR0pp77tRYGyjyrQudREQOhrzcRtWwujvQBsbRivCxFY/eOxFRG8xO+fKgCdRFZd4oZ7kKS5gDJJofh+LS4JRwahzSdNjphwNeFyhXYjetGumNvpVWAW1w1hT3oVLuNiamg+lCEEAVlSe9DW7vi0zRQtjvTAkDnvXBP2ke1B4ziCFM2rcpb88+Jv8AkQPkq10r9pPOP3XhWRW8d+UWOgj+IfoY9WFcIuNQxgrZOakSvOK1U0gGfBGD3qx8Ar3VOlfDHX+nc0m5Jywv4nJVZj17/KrhcuLbJRICJgdzAissmXVUjTHj26ykXUYNB3H9qI4UeHO9OeN4ZWfVtPT86WXlAJjapllUolxxuLMs0rnatbFotgOB2GjNCmfnRPBW9Jkz6VnF0VJWQW7zcPcBYFs4kEDJmc4mcj0q+cAWuFSsQw1fxJAOAIB9D96qnExcUo34usbAdvOn63z7oacAYXHTpFW8iozUHZbuUqpedGk+oz9Mx51fvZm1/CLfzMT9IH9K5VyRyTEnGSeggV0jkVwWdaySrNqE9CQAQPLA+9Rhn+dyNMsfxpFjNaMZrQXxgTuKkCV3HIaRW2itwlYNAFM+dbWWBO8fOoIAPStQqCcRPaosol42wjjSSdQyrLup6EH+nWouXcaW1JcEXFEnsy9GXy8uhrWwqg/FGetU/wDaXzg2X4drDk3ELagNtLASpPnFS5UNRsvtq4GEj/NZLxSbknO7fFWVu2mgkQy9VYbgjv50VZ4oGSxwOtGwqDNdahs4oLieL04XJrNnixMnykdal5AoKvMGBVsg9DUPDWEQyigHyrN/i1PUbxnFa6lGxg0XFsfTLL49UtPacfSpf3ioUvwPFE9xWnEcXpEhC5HRaq0ILW/H9q3IJyGjEUqXiHaDo042Jz9qjm4fCWIzOBMjtR/QB44eGnWT3o9bQMQ2qouB4MjGmetD+0/PF4LhzcIGtvDbXu8E/QASf800qA5P+1LmfveNZAfDZUII2nDP85On/jVIc5onjr5ZixMliST3JOT60CxpgSW8svQat+lWXlyW1WSAzCInOSYx/ikHCWyZYbDeN6bXjpCMRAaCD+dZzLgMLvFQVGMYxUTcVJLT1BNA3CWZtO65+VZDQurdX38iN/71z6/To2Gd66WlsRP9N/SoOKtQPX8/7Gh14hj/AMseRO1eBJOlpHlsflNFBYO0j9bVPZfAk5mp7uBpIyPKD8x1qO1Yx0ntkf0ihoV2GcMIb9Y71YeE4gaYnP8AYYqvcM2mWcTOB1/KnnA3QwMDbcRAj1ms5JlKiycrt+EQvxEGMZjJ+VWW/d0xn0+Q/wCqrHLLgiZMYjyA7eZNWO2F1QYkgDyUAEsf/t8hUxWxUnRaOBYOARmCYPqTt5UyVjS32dtxaBjc+Gd4jE+tNPfA7fevTjeqs4ZenmGK0We1SgfSs6RTsRSClR6KjHETsftUyaiJEGpGRlO4rnntPcX96uKxyQDEeQiuhG70IBNJed8mt3dTKIumIJ2qZwtFQlTOc8GLtq57yydImSNgf8103kfOLV9ZUww+JG3HfHUedV5fZu4PiK9cDI8q1t8iIfUWg91wR6GaUYtDk0y8+8B6CtUsoZxE0r4dmwC3ln85o1Gzk9auiCa7wlth4gD61t+6IsaRQ5fO9ZJPeadIRNcTBGx6EUZw9jYwY2M0BqPStkvuDE7UwHg4UHcYBqb9yXcAT1pKOYxvPn61Lw/OdpB/vRYDu2wFcv8A24cZC8PaA+LUxMfywI9CWk/7V7Vd+I487r0yJ6GqR+0Dkb8bctXNaoqI4YsCYJIKwBnOZPkKGCONXTUFwxVr4n2dRN7mrvAgT5Tmkt3lokmZArJzSLUGyHgLhg+Yg0zlntFZyh26x1/XlQ7cNpQONuo+db37uk60ypEbbY2NZt300SrhKLp8N1dwII/MGt7l4LkDwPmOzDcVE1vRBB1I3Y/0qJlCtBhlI36/90CCLd5AWUybbDOPhJ86Ke8FULdAuL+Fwckevel1sFDK+JT23+Yr1qAZVwvYMD8+hFABy8QGIXUGQfCH3z0kZxUwUrGGgnuI3HQ0JbugmDpY9lmT8hFD3Xz8IQbfPz61FDssd6+oQjxZGyDUwj+ZvhieiipOSSxYLuepkx3MbfM7VX7VzMFgQekv/T8qb8qu50hdQHQSBjcsJkj1IFTJWXFlustpEKdZnf8ADEHdjiOuOmSc1bfZPk73P4lydHWd28u+n16Y6kLU+DYBBr8Tkz3EjMAbaV+Jo3Okda6tyNCti2Dg6ZM75znzznzrTFCLd0TknJKg9bfYQKkArQvXg4rrOYmUzWFj0qLV2rYCaQzj/Ec0tXZNni7Ya0C5t5AdRkAk+KYEGJ9KrKftQtox02rgQ9yMZziciKovNeMOoLER1P5zSa6xkzWStlvh2Wz+0Lh7igpCXM6veHfOI2H3rXhv2h2Rd93cXTtD7qZmZHy+9cZpx7M8Cl66Vc4CloiZiMfShprtjTTVUd+XmCXLciH1QVKRBmtHdFAZlHiOkTjoTnzxXKOWc0HA3SLVyV1D+GxMR/pY7fOum8FzWxftiASCZIbof6GhMTVDJ4MMM4rUNkT0qXhwLYlSXUAmNz+t62v8OLsMCywe8fWrRJqlosRUwgGIqREC4E1sY33pgeNsd6jdNqkbrWjUARNpgiM1Eydf19K84JrLfegDJcgUp5zzAMpHUA47fryo5wYiqv7UXlSBPjOYxgbTtP8A0aT8BFS5xxGQo6nNKkt6wwByBt3qfjhMntQ6EPGkhXH3rmrp0XzgLavbqxIH9aktsyTjWh3itrqS0Oue4/pW1q2oJh2Xz6fSmJkYt286WIH8vavJagbhkB7d8bbip79uB4iGB7CCKHsqJOkhZx4gc/KmSbPZjKFfrEV6T/PPf4o+YzipmUrHgtt/wP5STQvGcUSNOBmSFxH+frSCwg8cwETjugC/c7/KK04VuiuwnoRP9aEtkjZsfL7g7UTbuhsMoztt+YNABy2nXEY82Ax6KZ+9O+WOttSNWJz0ycQgPUD8R2ApA9sDcKIHUknPbNPOTW1uSqDJ3uOPLZI2qX/wpUXvk3DAKoOkuzKIk40mQoMyVUDUxzJxXSrSgKPQVzP2cRFuWlWWZ41f6E1CR5EjB9K6G93Pl+vtW2DxkZQ0gfattMxNBW7uQQcEbVIt/wCdbmIbgVg3RQp4jrH3rBvk9KAPkG0Ve4pcnST9+nymtea2ouMAMCNvMTRvNeCYE+Egjf8AxWOBu3iyqkscwI1GdJHrtWCl9NmhZfYDwrBUbGIJ61mzdZDKsVMRK75xVo4Xka2kL3bRuP0tyFIkEiQTOPSk3OODKspKlAwESseoPYihTTdD1pWCtxJPxQx7nenPsfxl0cTat22y7BYYnT6HsPPpSNOFc5AkZ2IO0E4361Iti4i64ZJMIcg4nUV/XWnwJNUd55Hxy3G1Kw1rKskgkY+4xg0eisCAB38IGd/vVH/ZZy8XeEZ2Gm4t1gl38XiXSY7qOx6+lXDlvNHt3Rb4pdLqDFxJKOO/dTMSD3pXXplf6GdpGgfatnZgY/pWE42WD27bMp3iBqH9G/OBPcb3ONBzAE7TP02EGtFJCI/eHrXnJiZzWwuH/Sf16VuM7VQALEmAJBPlgVtpPU0UwIgGcmAfqf6VsyLpJYxAM/1oAR865inDWnu3SdKj5k9AO5JrifG89uXbzXXOWO3QDoo8hTH2/wDaYcVe02j/AAbeE/1Hq5/IeXrVVFs9Qah9GP7PHT13rexw2pwJifrSfgm8SzT7g+GLMCDkGsZLqNYPjJ7Za2dLeIHY9a2u2DcOoWzg5IEef1qw8pQaXVwCwJ+hoNeZNbLWgCwnwny86YCy9ZgRkDyZfoO3+aCvWCIIcEd5z5wY/Kmj2yrSyOpOZGRnvA/KiuH5Pd4pwtudJ/GZjzkmD8h1pathdFae4xECTPqJ9ZyfnQD2iCa7W3srZVFS3/6zBPxFlOSe0m59qo3MfY26pOr4onw5xOCe1U4OJKaZTrTenz/yKJ4QLOfDnBjFENyl1mQ0Dt+fpUVmA0EAiamyqG3BcAxPiC43IWTB6ntVo5Xy9LTLc1vcIMaYCxOPhMT8qB5fZ/h/GyQDkbE+YAzTP2bveL3l1gTA0g9IOCPMxU2iqLtyqyLQXSmgsxZ9+5wOpyZpxb40kxmklritQLHcgfJRJ/zRGqO81vi8Mp+ju04qa3G9IBdOoZievSmnDTESCO4rUzGSutS6u1JrXM7ZuvZBXWgUsCRPiBIHfYT86PjO4oA43d5teCaLkcT4YDXFthRiPCf/ACGPUelBh0a3oNq5ZH/67oFY9SyQCf8A5UzbhrToFBBAG6jKxnBHSKq/FAoxVbq6CfDhtZxJj+4PauBSVHU1RjmPscl3U1rigWiQt5Tb+WoSuPMjeouD9mrtoAi5rXSQyIZPvBMrAxoBjxbH50y4rmCWEU3PGZIhguoAjc7nO+mTv0qun2mIuIyaraoZUAAKf9y7VUZSkqXhDr0P4fgzaY61typHiUgB+h8HwyJIkaeveiX5Wzq7arh8WC6liuB4cnbBGOwNCcw58L9y5dW2Leoz4R4QcSdPQT18zUvK+OdkcayGJg/bp2k/nVqF+kydDvhOLYW0tIHAtQVdd2MsxMdiCRHkJ2oi7zmCDeJteLLAEwd5jrnvSCxeJGoAl9XxLAJEEt2M56fegeY+0CE6Wt+9QbyYYZ6EDeI+dYzxy250fw6Fy3mN4nUL4ZCNKlGBWMZ0qRG2564jIpizOmktcyT49QVgf9URjzyO9c39mOPtJcLWTbfVANu/hgJ/C2VY/MVbeI59a4fQb7PbDEhRloAidXfp6gVcV2ukNIsf7yyfBcBHUaZ+0/lU/D851IGcaB1OrAJiAQACD5RVIve1TNqWxbEBgAzfymJgd9/lFC8Vxvv7BDswZGAfTADqSShYEbqwiRG4rZJ/BUXDmHtdw4LIzAEbb4YZBI3Akdapnt/7Ze/H7vwwItsB7xwMt10jqF799tt0/G8mZybgW40kSyKfqeme9D8SNS6LUgAmf5jB/F1GOkVX8hX6E/LOBl2NxZRBkTEnoKI/fw2GAx5flXrd5kQo4IzJnrQV2wT4xsP1/b6iqbAmHCrgrODvR/CXm120tqXuMQABuf1/SgeDcg526zVy9j+K4Lhi1xmdrreEED4V7AHzGSfKs+N9HdEtvhWN0pJVtnHfOfrR1/kY/fAoMAqpj/iJND8b7UWQWa3bdn6sV0qIxpO5kR0BHnUXKPaBL/FL791trpYlvhgATEtuTt0opD2HvtJynQltw8fxAhHfVsAQJGcUQ/tXYsFbMgYywHwkenz3que0HNbb3Yt/CjAqxLMTBkkkkncEfI1X/wBofL9F97inDO0rmQZ/Igg/Wls92kU1+CZdOM9ugzqtgCZPiPmPFpEbSAZP07WPkXEu9trmlCX8OWPwrIE4Mkks3owriPJWbUu56/arjyPmro/hxHxEgkeUgdMU96fSKLpetAEhuGVtQiLTgt3aVYLnxCcmqL7UcuVeIQorKrpsylSGUwQZGTGkyO9XmxzuxbYBA7sQxdoAJJIJ+IidthtjvS3ml0cQ9olCP4hBncSjAARIAmOokgms8uSGrovGntQL7OXnbTJWFGVjJz5034fkyuzMFCLq+LvOTHkJoW1wgEKlrXHxfI5mmnHG8LIZTattIW2Nxp/FPc4AqIvlvwuT/Qx90QAi7YknrtgfL7Uxu2iYIIz6foVz65zXjbSAIo4hiZkqV0nO2nLLnqAQdycVJw3P+OtqPeWlP851aNHWPECG6QPlW8csTFxZeUXqennvUXMObW+FstdcwADAGCT0UUs5V7RWnUQwJJzIEr81xE9aon7UuMe5eS1kIi6hjBLbneDtH1q3kTXAUXfSqcdzR71665chr25mM/hHp+GPOr57J/tQWzYW1xK3ndJAuABtSzjVqcHUNuu1ctKef96nuywDDrv/ALvxfXf51mm4+Gjii/czvWUBUl1Vp8UgqZyVJjvO8b4jakvE8x1hUUaUQanCmWLD4W0nzjHUZmguL5PxIJa4Si7s6yV7AagcnrU/B8nIXVbuGDuVMnrtBnJ8h86xWNLrKbti4y7QVO0loJM79fWsjlBZ1UhgCRJ0nA6mPTNE80Fs+FlYxmZzv571EnCAgXdP8NTplgImPhC7nHU1qnwlr4CnlrpcKlgyzkrPiHTB2nsds0Wl17dxHtCXLaypxkCQZxAwfrW3FoV1adaAEggnHUQFM7nGKN/dn03L3guCCukFQylsEsPi06QxkY8J64qdnaYmlQMnMbl3iVa6qqWIUFYXBP8AL54pvd4Zbre7dVAGABpUExDEduufzqo8XzE4KLt+MgwP9oO3qan5BxF17uoBmjJIC4HeDAkdOtapyr9GbD+Z8jS2CMiDAZmAQiMlY+Lt33xXuB44osB/eL/62E2//wCgT/8AHSa246xfuXCXtsqfDqODOYMzljnH/dQ8Xy1iQLRJUQJBk6jk+EDfyqf5G0NuAdGUtnhpOZlrbGYBBPiH3p4oQWGICtq0yQRpY77joTBnzHpVAHDmT4nOmQZwsjfB6b1arN9jwgGpRPbqI7fP51aQhhwfPbVvRb1OlyQsgEqwmBJGQflFLeacOrHxEiWjXEHJn54mkrXwqzMEdetSWUb3dxyT8aid/wALn8h60NjQN767bfSlwlSYGvY5gagZHzqy8u5dw1y0UZ/d3mcHSLbOilowCIADC3IWejRIqq2Xa2C2ROVOqSPM5kbiscFfItXxqOr+G4ziVcocbbXDWZoibj+Ce0zFl0wSpj4ZBGwnqpVuuGBoYJKGMEGYHWj+X83V/wCHxLypIAYySon7jpnaZ6QSuc8qUhCrYXBKAEHswg4B2MTtQnXoqFvA8z92DAksIOSDvsd5/wCu1De/JJIAUnI0jHyzNFJwqKT4gxO/l5ARj1mieB5LeeWFsaOkskE9DlgY2qZc6wXeIC4S2ZEmJOM7+YHbfPnVi/aNw7DiS4ytxFuDONoOO/hn51Hy/lp1JrGkrl/rMCN56VafaJrPEWrcBdSIXEtDaRGoR1jeMHFc2TKozi/TaGPaLRz/AJY2k4GSpjPYT/Q0bZuRDQAW7iZxsuN5j6edQjjbZUqttFAY6miGhgQYJzsYg4+gorkrK5a3ZM/6H+LOJH4SD1A6RWvZLqojWn6G8HxRY5VmznxAkKcNjfrsI9abDjC/EWIKIi3FC2lxBkScfFP82flVb4q2bUpcUK2r+YREHKxMycfXtRXLePDPaDKNa3EIcSJAIJETt9ImsJxaTLhWyLFb4yGvaCQFJVgs4yZ9JjfY4rdubEC2CNW4LEz0OkQDiN/lQPMeNZb1wJCLquAnU2sktn4px22HQRSe3xSawBMoJc6pA6QOw9Sd96afOENU6H1rjiz/AA6QFyrKTMTqII6Z/EO3rWeUc71DSyAqWwQBA6gA7DYRv0pTZ5g1kFSBIwqgAyJ06tMYyCAR5npmdb/DlgxR7dwYYoQQcwxZWiNtw3erxz0+A1sixcZZQ3NSwRJD5hofxTjod/WheEurHub6NdTAHvDJUyY0yswR0mcE1JxF2ZH4TsYgmehOBmen+aWcTxdvQwNplKgZJB7R5gHI61Ln+TlEdOqFftJ7HxdJsFdBPwZOiBkk9vl1qXl3sM0HU4ZT+HR1GxksOhPTrTrh8E5i3C6QudO5MxmPSftRy8xW3gMyiTHwup9AVwPn3rWOZP0hpiDmn8HhzcB/i27dtrm+1xyoVl21aCpJjoaG5VzOzc+O0h0icbCeoGGAzPanHGcx9/wV66H/APKFAkwZW8snfHX6VUm5zfWEF0qV+JlABM9J0zgdZmSRWl0DdpFg5qtm4ihEYEN8SoXbIMTHTB+g71X+YWRZUxcthtzqlW7fDJMgbYxNDXecMTF0m8sAMrsxBzOCTjt0qTjuUWLkXLEhDupMaTiQZOR5rIPltVfiKyPlpB95dZcvOSDDTliBtvG1EXeJFsJcUtrBJXSxEGBnGQe9a8dcZ9GmWgAagCF+RiD07VnmHBn3OroGIn1C/wDVCW39Ev0f8Jxtu7Zs3b6C3duNcX3otRaKhcawMa2MwV6jY1AeV32dT7237pclkYFWk4iOkY+tB8F7S6bGhbKgbHUSdQ0wAARgTk79c9heG4tzkOE0rAdVyPQavlVSkkNJsxz3m9wcUvuodbGSCJtkneQcbQO9Qc254WLMFCS4fQp8IxEY6DyOau3HeyYu8DZ4gXTMTeJWdRk6jiCD067ZBqtj2ILlmW4DbiRBzIEkbfeiHFqgl3pXLvNzcJ1KPEfw4+362oy3xZVQDLb6ST0PQ0U3s6ouW10m3IEkAss6oEmZz/Wrzyr2e4K4LbXSqm2gRk/CzAGWxtM/L6VSRPDm6S7qImSP1+u9Ozw/8G0fwtxJJ9FSB9ASPnVpv8itC2XtAEnGoQASJGPIE/MjrVe9sioPD8MnwW0bUe9xxL/IaVHyNKToaK5xyKXYKcSdM7RJ2P63rfhOW6bZuscFgoX+bq0HsMD61MnK5XVJGYyQQc5IIMEeYom8zrbCz4FHh/mmQcgiOpM/2qaYWVkWgbkE6Uzk5jfTJA9BMdasfshYFw3LTtpiCoMxqGoxPTJmlXGWiyqNM6pjT0g+Jj37Z7GpOXXvdsGDDWABCkeKPhMnBPpO1OXATHPG8nuIJ0GNzkCI8j8W+4oHheIuo2oyFM7x6RBIMbR6VZeC4xOIUWSWFw/+Ikwp2/hkk4LH4T3gHfEN/lhYEPbKAETI3M99hSi9vQfPBFc4pkbQGOQDAHizByYAGD+s1O3BFCLgZg3ScRPrvgnbvRHM7ekvdK6hI1eWqQPkIA/5Ct24m2E96Vk6fDqOCf8AbHwjr9PMU0kJWF8ZwNp7YNxFUbkiB8W2dxvt51WeL5ZatXEuWOIDLO341+0GmDct4jjLBvl7YtyxCkkE6ZkwFIGRjM1UFHb6UJjZ0S7y7U1r3jCLmQZEfc4E5jyI7VLxPKDbAuAalWCzgElQ22rttFVbgOb8Qlv3QvMtrJ0z33ggahPYGj+D49wCRcVR/q1EGemAZNYyhao1jKnZZuam2L15XlXk3AcwysQQRGxhhg+o7BTw1lFGtgoVhIBgsQQSC8RAgg6Znrgbkc4t+6tqLhl9IGOsTpWeirO57+YpQOBdVZtAIK4YrjJz4gDsSI7nPQTi8eqoe3Q2zeLXBOFJ3OWJxnGARA8gPvHZ4Y3L4BB2BAkkhpMbfU9IHWoQxW3APjBJODBzAAkjsDMdB823CcWEuEjDOVMkjfeIPQgmfl2qYrvRTkGWLF0I8wzKwAA2YQZgbbAEd58xQ3HcS2QVKEqPA40n18WAMxBI61NwvHBSywQcaoU4bJOAPhn6CBUV66tyQzTeHh7LAkkZzABJ9B5U8mOCVoUZ/GScDcBGToheuVOMwDmBjaN61462AR/EHiEnqJHY7/KYpaOLAdv4bMoAIaGEiYDqBmO2DipVZ97bApGGVlkzsGWQQ3eR0671lrL0eyZjmiaLH8DKW1SB5BrsMw38bMLhn07VWkFxjJPXPh2/XrVpW+mt9I8LwNGcgZyf89D89r3CWbZLKCC06fFnHYZAPqa7Y9sluiBuW2zYQ7MxWWjYdwPP8h50q5vyY2rcte1NkEKNhPhnbGxn7dasnL+E8JeWYjIVjkCB5mTjoetC82ta10rAY5bvttWuqrhNlY5NzNrEh2XT2IOT5Bcn5486dnmK3bTWxkwrKxWASRlf90fWDFLX9m2I+IFuneOn50YeDuklLYnV8Uf1kfb1pbfAr6LeI4dgmttSL2H4u8DeB1MUES5AMEqMxPz71bjybiVIDqHAQhWkAAjIkddyPOorPBaZNzTrEabcysgyfFEnfad+tQoSY20WrlftNbtcH7koQt1fEkHWNSBWOOhAmR64pXxXtRaMJbPu23EqYHqB1pBzmw9w+I6QBM9xGAo6nGKEPLiii4CEtkAy5AdydwF3K/KO9b3RmXPmHG2FsDTqdjGhttXUkjcDqJz6VVzx7EGMHUQZMKR0idznYZoB+LOolvxdAMjoN8n9RFBcUrMQcHGG2PzpbUOi+cv5l7myEMGCW3G59e0Uo4rmiMxJuBfUyPsIqt6XAE7kTpO+nofmMjyztE5s8qLmVygAYvOF8iCJ1TgLufrQpCouXJ3RyqkBhqABXEg51Cc4O+KF5nwlpsAz4yJzBA9P1mlLIE0e5ves9ABnYxHlH1o+3w5vQyEsFwQoM+fpNKUo+MEmE8PxFmQjWyQigKdUrKjsRPfrW3OeZWI0fu6qOo3HqNIEHrNCcx4+2EW17p1cMc4zq3qLl9wGCwDEAAnsANgI/vU2/hXgp4s2sEAx21RFEji7t0jLGIzqJ85PQncyck00t8ILhYmFiFz5mMdz1xSbjuXtbuMCdJUmCRAIGxgAkbUnUeg3Y5tw5ZSsh12MjKkEA42kHPnQnHMl22bcm3cUiA0DYRHQbdMUsPFNJayxP4iFBAHfBor/APKe8EMBI6FZ/wA0N2Si78fy02eX2FBEtYGk9JZQSTHSWmqNxHsuEtqAZYt4rgYQBp20zMT1Paujcs4a5d5dw6kh2DPpkyAhAgT2kgf9VSOfpx3CG2t73el2hCwAUHE7ZAEiTNGsrsu0AXeS20Gou1xvCFt6lkyYmN42wOxM9p+B5ReRxcv2yiL4gNasX6hVjBOIJO1PeGtoLWq8LbASJALLI/CsgMzeQB843pXzDnIBGnC7AXNJETJOkgmPOs3OSY+B18lxbvX2Bt3HjwmFVY1SJmSADmPuaGue4DoeHu3WmCVK5mSDMbgATIGJ+gbcKdKMAzmdInYZ2AJiOvWY3NEcNctrbAZWZmELlQdUwZOmAAJxGdQPSo3tDsNdy7AMrTGSSuIEywmYHaOp70Hc1Ko8WiDDEa9jlTjG0j0G9FNqXCpk9PeFTOPwiAfTagjxl0QXCCZCiCTI3LaiREH51zxRL2ZG/EMGBZnKydKhBqAyDM7ZEz+dM+E41gFPu2OcmfEd41aQY6fSl13jBbUBFkxLEquJ36HqfvWOLuuSniw20CAZ3AMb+VVaa8FQ7ZwxJRCgECSVg/UT2Py+VYS9aIyzk/6Yby2wenaoOG4n3aABsmdUxuAD9ckR61LxNjSpJJRy2UAU4KzPwgjJ2NYpjSTBUve9f3zIWJeAB4fAqppA1NtBIx/LQHFWb7ubaSOoJwCN+k+IHv37VHcPu7qKhIUzj/lHWrWlw+EdAARXZCVNGuRCq9wd+3ZFwXZZZjMDMRv1oTlfEl9epQXJ8UH7iOn96vNi2IdY8Mkwc9q461kSWzqBkGTMzXU3RhwtdrmygkOkED4tWN/pM46GiuUcyUuNC6RtGnO85PeaW8HxrsltiQWuL4zpWT4u4GPlU1+4cKIAE7AA79SBJ+dRHIVra4WXmt/Bct2iTt/3SbmnHWQuJ1Dqc5PbFK71wnTJ/X6FC8Yo97HTwf0ra+WZmeZXbvgTJaepPiBiAZ7UXx3LXtrbVjqacdTBOT/32pm9oeEwJFtYPosihOLvsE1g+OGM7nG29N8ArnG3P4lzPwmAJj/vNNeVMgRXuqp1CVB3xPijZlnpiT3E0n5daD3UDZDONWTmWzVpfllpzcuMksMCSYAGAAswBHlXNOXw1irAksNecsklJ8dxlEAk9WB69tzTPjuaWVZLFgKsfEdOdUAFid5iZJyR2Bo72qUWVt2rQCW1tkhR0J3ad9R7771XOP8A4Vm29uFZ1JLRJnScgn4flFZbOXGGvSD3UrcYooAWAQGQZZViSwQYJ+HFD8s4w8KxdXiREDx4PfIHzn60dwRm3dY+Jv4OWycsvU/qc04HCIl1lVABPaTkifEcj609qG0JOG5sb7+Cy91x4pLAAdZ7D69KynN8FbSEnqV/8eobYOTHfHpWvMeMuDiCoYhffMsDAjXEQMbUVw9hcCBAUH5/oU3NomjTkLktruA4nT2mJJP1FPOa8tS/Z97bYuwOEBCkk7rJxidp6VV+L4htSAGMkYAGPl6VZPZu0GtuTmI6ns39q6IvaFsmqZWE4B0JAs3rZkksCvYYydMY++9ZNhACCzyWBLQDEA46xJP2FT8TdOk53dgfQAQPTJrfhTpCspIbSWkHqC0H1xWO/aGWX2F9p9PELbun+GBAPScb0x9u+NsG8r3SbgQAKomFk6iTG2cEjsKoPHLouALIGodT2FGcRdIDMD4tSCeviK6vzpLK2kkVr9Pe0N29ePu/4fgEKqeBVG8Ks7kzk5JB3OTm2wRhaV9CrAnMtp8JYwdywaOw+te9nbYuLdZ8siXCpHhgqhCnwxMAdaJ46yoLNAmYznGoLAnYRipb+Mf8BVq6JCSM/SSCQSMjM79cVDxHHALkARvpBzC7nTvtBJE9OtMb/BW1uYQDwofPxKGOfWq3zDlVoC4QpBAMeJu3rXNFRlKnY23QzFgOF8cA/MQSSMmSRBqK7wZVSJkAwOgxtjbeZz0+gnDXGF5lDNpKkkSYwcYo62ssm+fM/oU9adEpmOF5aC0uxwPCpWFbGQSM5Ej+1M7dgLae0Z0OcAE6lJA3I6/Y/amnsjy+3cPjUNDdZq08LwVtQdKKPQAVqv8AGcvWDkkUK1wrsjvbt+Bfxtg5PbrB9eveh+H4O7fWLSaysTolYkbEgEdq6dH5f0ry2VRfAoWWzpAE4AzHkB9Ktf4q/ZFn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4" descr="data:image/jpeg;base64,/9j/4AAQSkZJRgABAQAAAQABAAD/2wCEAAkGBxQTEhQUExQWFRUXGBsaGBcYGRwdGBscGhcXGBgcGhocHyggHBolHRgcITEhJSkrLi4uFx8zODMtNygtLisBCgoKDg0OGxAQGywkICQsLCw4NCwsLCwsLCwsLCwsLCwsLCwsLCwsLCwsLCwsLCwsLCwsLCwsLCwsLCwsLCwsLP/AABEIALsBDgMBIgACEQEDEQH/xAAcAAACAgMBAQAAAAAAAAAAAAAEBQMGAQIHAAj/xAA9EAACAQMCBAMGAwcEAgIDAAABAhEAAyESMQQFQVEiYXEGEzKBkaFCsfAHFCNSwdHhYnKC8TNTkrIVZKL/xAAZAQADAQEBAAAAAAAAAAAAAAAAAQIDBAX/xAAkEQACAgMBAQACAgMBAAAAAAAAAQIRAxIhMUEiUXGBBBNhFP/aAAwDAQACEQMRAD8AE5NxU6rF3+DdPwpcwT/tJw3yqYezt8sJwAauvF8js3rZt3kFxek7r5q26nzFVVn43geIWxbU8ZZZSyBmUXQqkBgGMAkSMZkdq5//ADxNHLZDjg+AZQR1OKUc55ayIDMEuqrvuzbYpzy32nsXSUYXLN0Rqt3UKsJ+0YOZ6GpebcQpvcLaXQzPcL7gkIqMSwHnIE0PBjBSkhc/s88/FiKnsciKjTPzqzjhz2pRx/PuGtNoNwXLn/qtA3bh/wCCSR84q/8AVBfCVKTEt/k44a3cuFy31OThQB5sQPnR3AcmRbdu2xJYAT69dsVpy/lHGcXeS9xSDh7Vp9VqwYZmMeFmIbBB6Eb1b14CTmKuMO3QpPlCmzwCLsKnHDDtTQcCB51stgVdECwWPKsfuc/hpyLYqZCBRQCpOXN2qReWtTdW8q81ygBUeXGtk5Z3NNFcnpXik0wFycAtS/uaRtRbLXgtAESWhEAVMlmBWYrYGgDFvG9ea4YoHiuecNbMPetg9tQJ+gzUVv2j4Vtr6fMx+dABxYnBryiMUs4r2n4O2fFftyOinUfos0rvftB4VTCi458lA/8AsQftQOiz27MVuFrm3Nf2sqkrbseLuz4HaQo+0iq9d/aNxl3a4EHZFUfmCfvQB2w+dYrjFv2v45TjiCT/AKlUj6EflTbhPb3ixGsWnHbSQfkQY+xoA6hNSoveqxyD204e9CuDZfoGMqfRv7xVrVqBHgtZCV6vBu9IZ5rc1sor016aQFSmvHcHSMbUQSBWPeT0pgLeccqscUmm9aBgHS0DWhPVG3U/2qscu/Z+LV03F43iAYhWXQHA6gsQRk9gKvLVo7Umk/RptFcu+yHDuIv3OJ4jv72+8H/ihUfam/JeV8Pw0jh7S25+LTOYmNz5n60aFFa6Kfgm2/Qlb1SI43JoIGtxpp2IK98O9bJxAoR7c7YrIWiwDRfWsreE0EWrIEdaLAYLc+lb6qXK9ZHERQAwBjrWzXIoBb9Tl5oAKB2rJMVGmaR+2ntAvBcM1wkaz4bYP80TJ/0qASfSOtAwT219tk4JdKabnEHZCcKP5njYdhua5Px3tZxXEmb19tP8ieFfkP7yfOqnzXm7XWZ3JLMSxJ3M9/P/AKoAcaxPhx50rGXWxxwJnWQO2/6NT3b4ABGzCZP5frtVQ4O405YHy/ztTv3rFRIwBjtinYiW9xcfWg7vMNIxvQ127n/caha1LAdKHIKBr15ssZgmm3Lr9tgC3haPlhTGPMgfWag4yxqSOsf0/wAUNdUG4z6j0IDDAgRpHcT9hWX+3vC9K9LPwzhjjYAnfHpTJBgaTgRI+Rqscu4klpUQvXyjfHyqycBw5VipIfVGl1Jgzkb+vWm8glE8xgeX9/612D2G443eFTUZZCUJ64gifkRXLeF5VrnXoJN1fdEMSxT3ZL61mAA2BgbH1rpPsPZ0W7o7sPy/X1qcWZZE6HODiWvVWoeo622rajMySajJNZNysFo3oARAjvWty4ACSYA61pYcET3oXmfCLdQ2zMMCCQdgRU3zg0v2GLcDCQZHesAUr5PxqrFm4NNxAAOzgCNS/wBR0pp77tRYGyjyrQudREQOhrzcRtWwujvQBsbRivCxFY/eOxFRG8xO+fKgCdRFZd4oZ7kKS5gDJJofh+LS4JRwahzSdNjphwNeFyhXYjetGumNvpVWAW1w1hT3oVLuNiamg+lCEEAVlSe9DW7vi0zRQtjvTAkDnvXBP2ke1B4ziCFM2rcpb88+Jv8AkQPkq10r9pPOP3XhWRW8d+UWOgj+IfoY9WFcIuNQxgrZOakSvOK1U0gGfBGD3qx8Ar3VOlfDHX+nc0m5Jywv4nJVZj17/KrhcuLbJRICJgdzAissmXVUjTHj26ykXUYNB3H9qI4UeHO9OeN4ZWfVtPT86WXlAJjapllUolxxuLMs0rnatbFotgOB2GjNCmfnRPBW9Jkz6VnF0VJWQW7zcPcBYFs4kEDJmc4mcj0q+cAWuFSsQw1fxJAOAIB9D96qnExcUo34usbAdvOn63z7oacAYXHTpFW8iozUHZbuUqpedGk+oz9Mx51fvZm1/CLfzMT9IH9K5VyRyTEnGSeggV0jkVwWdaySrNqE9CQAQPLA+9Rhn+dyNMsfxpFjNaMZrQXxgTuKkCV3HIaRW2itwlYNAFM+dbWWBO8fOoIAPStQqCcRPaosol42wjjSSdQyrLup6EH+nWouXcaW1JcEXFEnsy9GXy8uhrWwqg/FGetU/wDaXzg2X4drDk3ELagNtLASpPnFS5UNRsvtq4GEj/NZLxSbknO7fFWVu2mgkQy9VYbgjv50VZ4oGSxwOtGwqDNdahs4oLieL04XJrNnixMnykdal5AoKvMGBVsg9DUPDWEQyigHyrN/i1PUbxnFa6lGxg0XFsfTLL49UtPacfSpf3ioUvwPFE9xWnEcXpEhC5HRaq0ILW/H9q3IJyGjEUqXiHaDo042Jz9qjm4fCWIzOBMjtR/QB44eGnWT3o9bQMQ2qouB4MjGmetD+0/PF4LhzcIGtvDbXu8E/QASf800qA5P+1LmfveNZAfDZUII2nDP85On/jVIc5onjr5ZixMliST3JOT60CxpgSW8svQat+lWXlyW1WSAzCInOSYx/ikHCWyZYbDeN6bXjpCMRAaCD+dZzLgMLvFQVGMYxUTcVJLT1BNA3CWZtO65+VZDQurdX38iN/71z6/To2Gd66WlsRP9N/SoOKtQPX8/7Gh14hj/AMseRO1eBJOlpHlsflNFBYO0j9bVPZfAk5mp7uBpIyPKD8x1qO1Yx0ntkf0ihoV2GcMIb9Y71YeE4gaYnP8AYYqvcM2mWcTOB1/KnnA3QwMDbcRAj1ms5JlKiycrt+EQvxEGMZjJ+VWW/d0xn0+Q/wCqrHLLgiZMYjyA7eZNWO2F1QYkgDyUAEsf/t8hUxWxUnRaOBYOARmCYPqTt5UyVjS32dtxaBjc+Gd4jE+tNPfA7fevTjeqs4ZenmGK0We1SgfSs6RTsRSClR6KjHETsftUyaiJEGpGRlO4rnntPcX96uKxyQDEeQiuhG70IBNJed8mt3dTKIumIJ2qZwtFQlTOc8GLtq57yydImSNgf8103kfOLV9ZUww+JG3HfHUedV5fZu4PiK9cDI8q1t8iIfUWg91wR6GaUYtDk0y8+8B6CtUsoZxE0r4dmwC3ln85o1Gzk9auiCa7wlth4gD61t+6IsaRQ5fO9ZJPeadIRNcTBGx6EUZw9jYwY2M0BqPStkvuDE7UwHg4UHcYBqb9yXcAT1pKOYxvPn61Lw/OdpB/vRYDu2wFcv8A24cZC8PaA+LUxMfywI9CWk/7V7Vd+I487r0yJ6GqR+0Dkb8bctXNaoqI4YsCYJIKwBnOZPkKGCONXTUFwxVr4n2dRN7mrvAgT5Tmkt3lokmZArJzSLUGyHgLhg+Yg0zlntFZyh26x1/XlQ7cNpQONuo+db37uk60ypEbbY2NZt300SrhKLp8N1dwII/MGt7l4LkDwPmOzDcVE1vRBB1I3Y/0qJlCtBhlI36/90CCLd5AWUybbDOPhJ86Ke8FULdAuL+Fwckevel1sFDK+JT23+Yr1qAZVwvYMD8+hFABy8QGIXUGQfCH3z0kZxUwUrGGgnuI3HQ0JbugmDpY9lmT8hFD3Xz8IQbfPz61FDssd6+oQjxZGyDUwj+ZvhieiipOSSxYLuepkx3MbfM7VX7VzMFgQekv/T8qb8qu50hdQHQSBjcsJkj1IFTJWXFlustpEKdZnf8ADEHdjiOuOmSc1bfZPk73P4lydHWd28u+n16Y6kLU+DYBBr8Tkz3EjMAbaV+Jo3Okda6tyNCti2Dg6ZM75znzznzrTFCLd0TknJKg9bfYQKkArQvXg4rrOYmUzWFj0qLV2rYCaQzj/Ec0tXZNni7Ya0C5t5AdRkAk+KYEGJ9KrKftQtox02rgQ9yMZziciKovNeMOoLER1P5zSa6xkzWStlvh2Wz+0Lh7igpCXM6veHfOI2H3rXhv2h2Rd93cXTtD7qZmZHy+9cZpx7M8Cl66Vc4CloiZiMfShprtjTTVUd+XmCXLciH1QVKRBmtHdFAZlHiOkTjoTnzxXKOWc0HA3SLVyV1D+GxMR/pY7fOum8FzWxftiASCZIbof6GhMTVDJ4MMM4rUNkT0qXhwLYlSXUAmNz+t62v8OLsMCywe8fWrRJqlosRUwgGIqREC4E1sY33pgeNsd6jdNqkbrWjUARNpgiM1Eydf19K84JrLfegDJcgUp5zzAMpHUA47fryo5wYiqv7UXlSBPjOYxgbTtP8A0aT8BFS5xxGQo6nNKkt6wwByBt3qfjhMntQ6EPGkhXH3rmrp0XzgLavbqxIH9aktsyTjWh3itrqS0Oue4/pW1q2oJh2Xz6fSmJkYt286WIH8vavJagbhkB7d8bbip79uB4iGB7CCKHsqJOkhZx4gc/KmSbPZjKFfrEV6T/PPf4o+YzipmUrHgtt/wP5STQvGcUSNOBmSFxH+frSCwg8cwETjugC/c7/KK04VuiuwnoRP9aEtkjZsfL7g7UTbuhsMoztt+YNABy2nXEY82Ax6KZ+9O+WOttSNWJz0ycQgPUD8R2ApA9sDcKIHUknPbNPOTW1uSqDJ3uOPLZI2qX/wpUXvk3DAKoOkuzKIk40mQoMyVUDUxzJxXSrSgKPQVzP2cRFuWlWWZ41f6E1CR5EjB9K6G93Pl+vtW2DxkZQ0gfattMxNBW7uQQcEbVIt/wCdbmIbgVg3RQp4jrH3rBvk9KAPkG0Ve4pcnST9+nymtea2ouMAMCNvMTRvNeCYE+Egjf8AxWOBu3iyqkscwI1GdJHrtWCl9NmhZfYDwrBUbGIJ61mzdZDKsVMRK75xVo4Xka2kL3bRuP0tyFIkEiQTOPSk3OODKspKlAwESseoPYihTTdD1pWCtxJPxQx7nenPsfxl0cTat22y7BYYnT6HsPPpSNOFc5AkZ2IO0E4361Iti4i64ZJMIcg4nUV/XWnwJNUd55Hxy3G1Kw1rKskgkY+4xg0eisCAB38IGd/vVH/ZZy8XeEZ2Gm4t1gl38XiXSY7qOx6+lXDlvNHt3Rb4pdLqDFxJKOO/dTMSD3pXXplf6GdpGgfatnZgY/pWE42WD27bMp3iBqH9G/OBPcb3ONBzAE7TP02EGtFJCI/eHrXnJiZzWwuH/Sf16VuM7VQALEmAJBPlgVtpPU0UwIgGcmAfqf6VsyLpJYxAM/1oAR865inDWnu3SdKj5k9AO5JrifG89uXbzXXOWO3QDoo8hTH2/wDaYcVe02j/AAbeE/1Hq5/IeXrVVFs9Qah9GP7PHT13rexw2pwJifrSfgm8SzT7g+GLMCDkGsZLqNYPjJ7Za2dLeIHY9a2u2DcOoWzg5IEef1qw8pQaXVwCwJ+hoNeZNbLWgCwnwny86YCy9ZgRkDyZfoO3+aCvWCIIcEd5z5wY/Kmj2yrSyOpOZGRnvA/KiuH5Pd4pwtudJ/GZjzkmD8h1pathdFae4xECTPqJ9ZyfnQD2iCa7W3srZVFS3/6zBPxFlOSe0m59qo3MfY26pOr4onw5xOCe1U4OJKaZTrTenz/yKJ4QLOfDnBjFENyl1mQ0Dt+fpUVmA0EAiamyqG3BcAxPiC43IWTB6ntVo5Xy9LTLc1vcIMaYCxOPhMT8qB5fZ/h/GyQDkbE+YAzTP2bveL3l1gTA0g9IOCPMxU2iqLtyqyLQXSmgsxZ9+5wOpyZpxb40kxmklritQLHcgfJRJ/zRGqO81vi8Mp+ju04qa3G9IBdOoZievSmnDTESCO4rUzGSutS6u1JrXM7ZuvZBXWgUsCRPiBIHfYT86PjO4oA43d5teCaLkcT4YDXFthRiPCf/ACGPUelBh0a3oNq5ZH/67oFY9SyQCf8A5UzbhrToFBBAG6jKxnBHSKq/FAoxVbq6CfDhtZxJj+4PauBSVHU1RjmPscl3U1rigWiQt5Tb+WoSuPMjeouD9mrtoAi5rXSQyIZPvBMrAxoBjxbH50y4rmCWEU3PGZIhguoAjc7nO+mTv0qun2mIuIyaraoZUAAKf9y7VUZSkqXhDr0P4fgzaY61typHiUgB+h8HwyJIkaeveiX5Wzq7arh8WC6liuB4cnbBGOwNCcw58L9y5dW2Leoz4R4QcSdPQT18zUvK+OdkcayGJg/bp2k/nVqF+kydDvhOLYW0tIHAtQVdd2MsxMdiCRHkJ2oi7zmCDeJteLLAEwd5jrnvSCxeJGoAl9XxLAJEEt2M56fegeY+0CE6Wt+9QbyYYZ6EDeI+dYzxy250fw6Fy3mN4nUL4ZCNKlGBWMZ0qRG2564jIpizOmktcyT49QVgf9URjzyO9c39mOPtJcLWTbfVANu/hgJ/C2VY/MVbeI59a4fQb7PbDEhRloAidXfp6gVcV2ukNIsf7yyfBcBHUaZ+0/lU/D851IGcaB1OrAJiAQACD5RVIve1TNqWxbEBgAzfymJgd9/lFC8Vxvv7BDswZGAfTADqSShYEbqwiRG4rZJ/BUXDmHtdw4LIzAEbb4YZBI3Akdapnt/7Ze/H7vwwItsB7xwMt10jqF799tt0/G8mZybgW40kSyKfqeme9D8SNS6LUgAmf5jB/F1GOkVX8hX6E/LOBl2NxZRBkTEnoKI/fw2GAx5flXrd5kQo4IzJnrQV2wT4xsP1/b6iqbAmHCrgrODvR/CXm120tqXuMQABuf1/SgeDcg526zVy9j+K4Lhi1xmdrreEED4V7AHzGSfKs+N9HdEtvhWN0pJVtnHfOfrR1/kY/fAoMAqpj/iJND8b7UWQWa3bdn6sV0qIxpO5kR0BHnUXKPaBL/FL791trpYlvhgATEtuTt0opD2HvtJynQltw8fxAhHfVsAQJGcUQ/tXYsFbMgYywHwkenz3que0HNbb3Yt/CjAqxLMTBkkkkncEfI1X/wBofL9F97inDO0rmQZ/Igg/Wls92kU1+CZdOM9ugzqtgCZPiPmPFpEbSAZP07WPkXEu9trmlCX8OWPwrIE4Mkks3owriPJWbUu56/arjyPmro/hxHxEgkeUgdMU96fSKLpetAEhuGVtQiLTgt3aVYLnxCcmqL7UcuVeIQorKrpsylSGUwQZGTGkyO9XmxzuxbYBA7sQxdoAJJIJ+IidthtjvS3ml0cQ9olCP4hBncSjAARIAmOokgms8uSGrovGntQL7OXnbTJWFGVjJz5034fkyuzMFCLq+LvOTHkJoW1wgEKlrXHxfI5mmnHG8LIZTattIW2Nxp/FPc4AqIvlvwuT/Qx90QAi7YknrtgfL7Uxu2iYIIz6foVz65zXjbSAIo4hiZkqV0nO2nLLnqAQdycVJw3P+OtqPeWlP851aNHWPECG6QPlW8csTFxZeUXqennvUXMObW+FstdcwADAGCT0UUs5V7RWnUQwJJzIEr81xE9aon7UuMe5eS1kIi6hjBLbneDtH1q3kTXAUXfSqcdzR71665chr25mM/hHp+GPOr57J/tQWzYW1xK3ndJAuABtSzjVqcHUNuu1ctKef96nuywDDrv/ALvxfXf51mm4+Gjii/czvWUBUl1Vp8UgqZyVJjvO8b4jakvE8x1hUUaUQanCmWLD4W0nzjHUZmguL5PxIJa4Si7s6yV7AagcnrU/B8nIXVbuGDuVMnrtBnJ8h86xWNLrKbti4y7QVO0loJM79fWsjlBZ1UhgCRJ0nA6mPTNE80Fs+FlYxmZzv571EnCAgXdP8NTplgImPhC7nHU1qnwlr4CnlrpcKlgyzkrPiHTB2nsds0Wl17dxHtCXLaypxkCQZxAwfrW3FoV1adaAEggnHUQFM7nGKN/dn03L3guCCukFQylsEsPi06QxkY8J64qdnaYmlQMnMbl3iVa6qqWIUFYXBP8AL54pvd4Zbre7dVAGABpUExDEduufzqo8XzE4KLt+MgwP9oO3qan5BxF17uoBmjJIC4HeDAkdOtapyr9GbD+Z8jS2CMiDAZmAQiMlY+Lt33xXuB44osB/eL/62E2//wCgT/8AHSa246xfuXCXtsqfDqODOYMzljnH/dQ8Xy1iQLRJUQJBk6jk+EDfyqf5G0NuAdGUtnhpOZlrbGYBBPiH3p4oQWGICtq0yQRpY77joTBnzHpVAHDmT4nOmQZwsjfB6b1arN9jwgGpRPbqI7fP51aQhhwfPbVvRb1OlyQsgEqwmBJGQflFLeacOrHxEiWjXEHJn54mkrXwqzMEdetSWUb3dxyT8aid/wALn8h60NjQN767bfSlwlSYGvY5gagZHzqy8u5dw1y0UZ/d3mcHSLbOilowCIADC3IWejRIqq2Xa2C2ROVOqSPM5kbiscFfItXxqOr+G4ziVcocbbXDWZoibj+Ce0zFl0wSpj4ZBGwnqpVuuGBoYJKGMEGYHWj+X83V/wCHxLypIAYySon7jpnaZ6QSuc8qUhCrYXBKAEHswg4B2MTtQnXoqFvA8z92DAksIOSDvsd5/wCu1De/JJIAUnI0jHyzNFJwqKT4gxO/l5ARj1mieB5LeeWFsaOkskE9DlgY2qZc6wXeIC4S2ZEmJOM7+YHbfPnVi/aNw7DiS4ytxFuDONoOO/hn51Hy/lp1JrGkrl/rMCN56VafaJrPEWrcBdSIXEtDaRGoR1jeMHFc2TKozi/TaGPaLRz/AJY2k4GSpjPYT/Q0bZuRDQAW7iZxsuN5j6edQjjbZUqttFAY6miGhgQYJzsYg4+gorkrK5a3ZM/6H+LOJH4SD1A6RWvZLqojWn6G8HxRY5VmznxAkKcNjfrsI9abDjC/EWIKIi3FC2lxBkScfFP82flVb4q2bUpcUK2r+YREHKxMycfXtRXLePDPaDKNa3EIcSJAIJETt9ImsJxaTLhWyLFb4yGvaCQFJVgs4yZ9JjfY4rdubEC2CNW4LEz0OkQDiN/lQPMeNZb1wJCLquAnU2sktn4px22HQRSe3xSawBMoJc6pA6QOw9Sd96afOENU6H1rjiz/AA6QFyrKTMTqII6Z/EO3rWeUc71DSyAqWwQBA6gA7DYRv0pTZ5g1kFSBIwqgAyJ06tMYyCAR5npmdb/DlgxR7dwYYoQQcwxZWiNtw3erxz0+A1sixcZZQ3NSwRJD5hofxTjod/WheEurHub6NdTAHvDJUyY0yswR0mcE1JxF2ZH4TsYgmehOBmen+aWcTxdvQwNplKgZJB7R5gHI61Ln+TlEdOqFftJ7HxdJsFdBPwZOiBkk9vl1qXl3sM0HU4ZT+HR1GxksOhPTrTrh8E5i3C6QudO5MxmPSftRy8xW3gMyiTHwup9AVwPn3rWOZP0hpiDmn8HhzcB/i27dtrm+1xyoVl21aCpJjoaG5VzOzc+O0h0icbCeoGGAzPanHGcx9/wV66H/APKFAkwZW8snfHX6VUm5zfWEF0qV+JlABM9J0zgdZmSRWl0DdpFg5qtm4ihEYEN8SoXbIMTHTB+g71X+YWRZUxcthtzqlW7fDJMgbYxNDXecMTF0m8sAMrsxBzOCTjt0qTjuUWLkXLEhDupMaTiQZOR5rIPltVfiKyPlpB95dZcvOSDDTliBtvG1EXeJFsJcUtrBJXSxEGBnGQe9a8dcZ9GmWgAagCF+RiD07VnmHBn3OroGIn1C/wDVCW39Ev0f8Jxtu7Zs3b6C3duNcX3otRaKhcawMa2MwV6jY1AeV32dT7237pclkYFWk4iOkY+tB8F7S6bGhbKgbHUSdQ0wAARgTk79c9heG4tzkOE0rAdVyPQavlVSkkNJsxz3m9wcUvuodbGSCJtkneQcbQO9Qc254WLMFCS4fQp8IxEY6DyOau3HeyYu8DZ4gXTMTeJWdRk6jiCD067ZBqtj2ILlmW4DbiRBzIEkbfeiHFqgl3pXLvNzcJ1KPEfw4+362oy3xZVQDLb6ST0PQ0U3s6ouW10m3IEkAss6oEmZz/Wrzyr2e4K4LbXSqm2gRk/CzAGWxtM/L6VSRPDm6S7qImSP1+u9Ozw/8G0fwtxJJ9FSB9ASPnVpv8itC2XtAEnGoQASJGPIE/MjrVe9sioPD8MnwW0bUe9xxL/IaVHyNKToaK5xyKXYKcSdM7RJ2P63rfhOW6bZuscFgoX+bq0HsMD61MnK5XVJGYyQQc5IIMEeYom8zrbCz4FHh/mmQcgiOpM/2qaYWVkWgbkE6Uzk5jfTJA9BMdasfshYFw3LTtpiCoMxqGoxPTJmlXGWiyqNM6pjT0g+Jj37Z7GpOXXvdsGDDWABCkeKPhMnBPpO1OXATHPG8nuIJ0GNzkCI8j8W+4oHheIuo2oyFM7x6RBIMbR6VZeC4xOIUWSWFw/+Ikwp2/hkk4LH4T3gHfEN/lhYEPbKAETI3M99hSi9vQfPBFc4pkbQGOQDAHizByYAGD+s1O3BFCLgZg3ScRPrvgnbvRHM7ekvdK6hI1eWqQPkIA/5Ct24m2E96Vk6fDqOCf8AbHwjr9PMU0kJWF8ZwNp7YNxFUbkiB8W2dxvt51WeL5ZatXEuWOIDLO341+0GmDct4jjLBvl7YtyxCkkE6ZkwFIGRjM1UFHb6UJjZ0S7y7U1r3jCLmQZEfc4E5jyI7VLxPKDbAuAalWCzgElQ22rttFVbgOb8Qlv3QvMtrJ0z33ggahPYGj+D49wCRcVR/q1EGemAZNYyhao1jKnZZuam2L15XlXk3AcwysQQRGxhhg+o7BTw1lFGtgoVhIBgsQQSC8RAgg6Znrgbkc4t+6tqLhl9IGOsTpWeirO57+YpQOBdVZtAIK4YrjJz4gDsSI7nPQTi8eqoe3Q2zeLXBOFJ3OWJxnGARA8gPvHZ4Y3L4BB2BAkkhpMbfU9IHWoQxW3APjBJODBzAAkjsDMdB823CcWEuEjDOVMkjfeIPQgmfl2qYrvRTkGWLF0I8wzKwAA2YQZgbbAEd58xQ3HcS2QVKEqPA40n18WAMxBI61NwvHBSywQcaoU4bJOAPhn6CBUV66tyQzTeHh7LAkkZzABJ9B5U8mOCVoUZ/GScDcBGToheuVOMwDmBjaN61462AR/EHiEnqJHY7/KYpaOLAdv4bMoAIaGEiYDqBmO2DipVZ97bApGGVlkzsGWQQ3eR0671lrL0eyZjmiaLH8DKW1SB5BrsMw38bMLhn07VWkFxjJPXPh2/XrVpW+mt9I8LwNGcgZyf89D89r3CWbZLKCC06fFnHYZAPqa7Y9sluiBuW2zYQ7MxWWjYdwPP8h50q5vyY2rcte1NkEKNhPhnbGxn7dasnL+E8JeWYjIVjkCB5mTjoetC82ta10rAY5bvttWuqrhNlY5NzNrEh2XT2IOT5Bcn5486dnmK3bTWxkwrKxWASRlf90fWDFLX9m2I+IFuneOn50YeDuklLYnV8Uf1kfb1pbfAr6LeI4dgmttSL2H4u8DeB1MUES5AMEqMxPz71bjybiVIDqHAQhWkAAjIkddyPOorPBaZNzTrEabcysgyfFEnfad+tQoSY20WrlftNbtcH7koQt1fEkHWNSBWOOhAmR64pXxXtRaMJbPu23EqYHqB1pBzmw9w+I6QBM9xGAo6nGKEPLiii4CEtkAy5AdydwF3K/KO9b3RmXPmHG2FsDTqdjGhttXUkjcDqJz6VVzx7EGMHUQZMKR0idznYZoB+LOolvxdAMjoN8n9RFBcUrMQcHGG2PzpbUOi+cv5l7myEMGCW3G59e0Uo4rmiMxJuBfUyPsIqt6XAE7kTpO+nofmMjyztE5s8qLmVygAYvOF8iCJ1TgLufrQpCouXJ3RyqkBhqABXEg51Cc4O+KF5nwlpsAz4yJzBA9P1mlLIE0e5ves9ABnYxHlH1o+3w5vQyEsFwQoM+fpNKUo+MEmE8PxFmQjWyQigKdUrKjsRPfrW3OeZWI0fu6qOo3HqNIEHrNCcx4+2EW17p1cMc4zq3qLl9wGCwDEAAnsANgI/vU2/hXgp4s2sEAx21RFEji7t0jLGIzqJ85PQncyck00t8ILhYmFiFz5mMdz1xSbjuXtbuMCdJUmCRAIGxgAkbUnUeg3Y5tw5ZSsh12MjKkEA42kHPnQnHMl22bcm3cUiA0DYRHQbdMUsPFNJayxP4iFBAHfBor/APKe8EMBI6FZ/wA0N2Si78fy02eX2FBEtYGk9JZQSTHSWmqNxHsuEtqAZYt4rgYQBp20zMT1Paujcs4a5d5dw6kh2DPpkyAhAgT2kgf9VSOfpx3CG2t73el2hCwAUHE7ZAEiTNGsrsu0AXeS20Gou1xvCFt6lkyYmN42wOxM9p+B5ReRxcv2yiL4gNasX6hVjBOIJO1PeGtoLWq8LbASJALLI/CsgMzeQB843pXzDnIBGnC7AXNJETJOkgmPOs3OSY+B18lxbvX2Bt3HjwmFVY1SJmSADmPuaGue4DoeHu3WmCVK5mSDMbgATIGJ+gbcKdKMAzmdInYZ2AJiOvWY3NEcNctrbAZWZmELlQdUwZOmAAJxGdQPSo3tDsNdy7AMrTGSSuIEywmYHaOp70Hc1Ko8WiDDEa9jlTjG0j0G9FNqXCpk9PeFTOPwiAfTagjxl0QXCCZCiCTI3LaiREH51zxRL2ZG/EMGBZnKydKhBqAyDM7ZEz+dM+E41gFPu2OcmfEd41aQY6fSl13jBbUBFkxLEquJ36HqfvWOLuuSniw20CAZ3AMb+VVaa8FQ7ZwxJRCgECSVg/UT2Py+VYS9aIyzk/6Yby2wenaoOG4n3aABsmdUxuAD9ckR61LxNjSpJJRy2UAU4KzPwgjJ2NYpjSTBUve9f3zIWJeAB4fAqppA1NtBIx/LQHFWb7ubaSOoJwCN+k+IHv37VHcPu7qKhIUzj/lHWrWlw+EdAARXZCVNGuRCq9wd+3ZFwXZZZjMDMRv1oTlfEl9epQXJ8UH7iOn96vNi2IdY8Mkwc9q461kSWzqBkGTMzXU3RhwtdrmygkOkED4tWN/pM46GiuUcyUuNC6RtGnO85PeaW8HxrsltiQWuL4zpWT4u4GPlU1+4cKIAE7AA79SBJ+dRHIVra4WXmt/Bct2iTt/3SbmnHWQuJ1Dqc5PbFK71wnTJ/X6FC8Yo97HTwf0ra+WZmeZXbvgTJaepPiBiAZ7UXx3LXtrbVjqacdTBOT/32pm9oeEwJFtYPosihOLvsE1g+OGM7nG29N8ArnG3P4lzPwmAJj/vNNeVMgRXuqp1CVB3xPijZlnpiT3E0n5daD3UDZDONWTmWzVpfllpzcuMksMCSYAGAAswBHlXNOXw1irAksNecsklJ8dxlEAk9WB69tzTPjuaWVZLFgKsfEdOdUAFid5iZJyR2Bo72qUWVt2rQCW1tkhR0J3ad9R7771XOP8A4Vm29uFZ1JLRJnScgn4flFZbOXGGvSD3UrcYooAWAQGQZZViSwQYJ+HFD8s4w8KxdXiREDx4PfIHzn60dwRm3dY+Jv4OWycsvU/qc04HCIl1lVABPaTkifEcj609qG0JOG5sb7+Cy91x4pLAAdZ7D69KynN8FbSEnqV/8eobYOTHfHpWvMeMuDiCoYhffMsDAjXEQMbUVw9hcCBAUH5/oU3NomjTkLktruA4nT2mJJP1FPOa8tS/Z97bYuwOEBCkk7rJxidp6VV+L4htSAGMkYAGPl6VZPZu0GtuTmI6ns39q6IvaFsmqZWE4B0JAs3rZkksCvYYydMY++9ZNhACCzyWBLQDEA46xJP2FT8TdOk53dgfQAQPTJrfhTpCspIbSWkHqC0H1xWO/aGWX2F9p9PELbun+GBAPScb0x9u+NsG8r3SbgQAKomFk6iTG2cEjsKoPHLouALIGodT2FGcRdIDMD4tSCeviK6vzpLK2kkVr9Pe0N29ePu/4fgEKqeBVG8Ks7kzk5JB3OTm2wRhaV9CrAnMtp8JYwdywaOw+te9nbYuLdZ8siXCpHhgqhCnwxMAdaJ46yoLNAmYznGoLAnYRipb+Mf8BVq6JCSM/SSCQSMjM79cVDxHHALkARvpBzC7nTvtBJE9OtMb/BW1uYQDwofPxKGOfWq3zDlVoC4QpBAMeJu3rXNFRlKnY23QzFgOF8cA/MQSSMmSRBqK7wZVSJkAwOgxtjbeZz0+gnDXGF5lDNpKkkSYwcYo62ssm+fM/oU9adEpmOF5aC0uxwPCpWFbGQSM5Ej+1M7dgLae0Z0OcAE6lJA3I6/Y/amnsjy+3cPjUNDdZq08LwVtQdKKPQAVqv8AGcvWDkkUK1wrsjvbt+Bfxtg5PbrB9eveh+H4O7fWLSaysTolYkbEgEdq6dH5f0ry2VRfAoWWzpAE4AzHkB9Ktf4q/ZFn/9k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animalbox.ru/wp-content/uploads/2012/10/yastreb-pere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1489198"/>
            <a:ext cx="2987879" cy="207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8" descr="data:image/jpeg;base64,/9j/4AAQSkZJRgABAQAAAQABAAD/2wCEAAkGBxMSEBUQEhIUEBQPFA8PDxAQEhAPDxAPFBQWFhQUFBQYHCggGBolHBQUITEhJSkrLi4uFx82ODMuNygtLisBCgoKDg0OGBAQGiwkHCQsLCwsLCwsLCwsLCwsLCwsLCwsLCwsLCwsLCwsLCwsLCwsLCwsLCwsLCwsLCwsLCwsLP/AABEIAL0BCwMBIgACEQEDEQH/xAAcAAABBQEBAQAAAAAAAAAAAAABAAIDBAUGBwj/xAA2EAABAwIEBAQEBgIDAQEAAAABAAIRAyEEEjFBBSJRYQYTcYEUMpGhB0KxwdHwI+FSYvFzQ//EABoBAAMBAQEBAAAAAAAAAAAAAAABAwIEBQb/xAAlEQADAQEAAgICAgIDAAAAAAAAAQIRAyExBBIiQRNRMnEUIzP/2gAMAwEAAhEDEQA/AOwlEFNSXrYeUPU1KqQq4KdKy1o08NTD4pX6VcFc8HKaniCFC+O+jojtns6RtRStcuep48hXKWPC565NHRPWWbEoQqlPEyp21FLMN6EsUb2KUOSKYysKQ3UD6KvFqjLFpUZcmc+iq7qa1KrZUDqSpNkqgzXUVC6ktZ1FV30VWehKuZnZEsitmko3MVVZNxhWLU2FI4KNbTJsEIEIkpApiGQn06hG6KEBJo0nhcpY4hWqfEVk5UMqm+UspPWkb4x3dPbilzwcQntqkKb4Iou7OgGICjfiVi/EHqga5SXAb7F6u+d1DKrF6XmFUUYTfTSCUQUi1NAO6uQHogpicEAOlGUIShIAgoh8JhCGVIC3SxhCvUMeOqxcpQkhYrlLKz1qTqKeJUorLlqeKcN1YZxAqL+O/wBF5+Qv2dJ5ia6osNvEVK3HhT/haNrtLNiUmsWa3Hjqp2Y0dVlxSNK5Zb8tMNJNbim9U74lvVZxmvBE7DqGpQU7sW0bqJ2KZ1W19jD+pTqYdV3YdaRrs6hROrN6hVmqJVEmecMo/JWlnb1CBy9VT7sm+aMzKU2FfewdVA9gW1RNwViEQE9zU1bMjSEITkkC0aihKKA0KSSSANI4dh7KtVwvRVTiCm/GOHVTUUv2Vdy/0THDFNLCE9uOMaIefK0vsZf1/Q1JE1AmlyYgoymylKYgppCMpIAYWIhqci0IAEACTYAEk9ANSqFHjmHecragJuGiCM0a5eqXiKplwtb/AORJvFswB+0rzbwLRdiKr2u+VjtcxzNva+k27HuuTr2pXknVz5S51nrLIIBacwNwRcEJhrsEy9oy/NzC3r9lzXFeAuOG5ajxUpuLqLmOcxpbN6b8p0IMh2xEaWPFYzABpyk8s5nON3wREF2pbMW9+iw/mJeGvJSfhuvKZ6u3iDD8tRrjmyANcCS+cuUDrII9lS434jp4YhrpdLg0uBMAnZsarlPBPCqLK7K7mzUY1+UHQOcCA/2aXfULY/EPgzH0Wva7K6mc2Y6G2l7SVK/ku/8AHwVn4yj/AC8nS1SZ1noeoO6iupKLT5VPNZ3l0sw1vlEoEL0eb2Uzzuiymhl0pKMJLZgQcUcxQSRgBzlLOUISARiAOZLMgkmIdmRlMQJSAfKMqHMnAp4GkkoqOUZSwBZUsiSjo1JbmPc+yBj8qjqOOjbn7D1TBXz2Z7u6endT02Boge53JR6F7G0qcCJnck6kp6MpJGhIIyggBIpJIAMpzSmAJ7QgDA8SYojzKbWmoX0MgpyIOYu5wD0IbPZy5/wH4Tq0M73kgVQC5v8A+ZbqCe/od7jrqeKao+JpgEA8odYzlzXuCNiV1NN/KLBoPTQ+o0XFSTts7JbUJEGLpk08gsIynTT3XCVMEzna2pmNJ7ab8zS0sc6CZtJsCd9O8C/4/wAdjvIFTCte0MqFrwxgfVywYeBflJ7dLrjMJxyrTznEU3ZqpY57ns8l7yKYbJpg9JE72subpz1+Dq49GkdjwMNEuc7L5QYLi8kwMxN45pnYLu8Tw9mKoGk642dvmBsfWQvG63Hs+bK0y5jmkagiCII109F2v4S1MQ2hV88ksrVBWpPfUFUuc9s1XCNAXAGDoZ11UVDW6XqvtmHUsBa0NJzFgDXHSSEJUr2AE9y46zclRwvY5LIR43V7bAgigqExJJJIEJCUikEAJKEZSlAAhNLU5KUAMypyKEpiEjKCSBj4UYoQ3LsE+UQ5ADGMyiBYdk5HOkCgAJIkoJBopSBRLUmtQAElIGoFwGpA9TCNHg0BSBVMTxShTEvqsYDpmcBJ/v6plLjmGeOXEUj2ztkbXGuqz9kaSZxvip7zXJNi2C0S2QBeLf7116dDwvjXmUg4fl1ESQY9o+q5njVQOrvDeaLSIuZvYGAsVuLfQfIkg6xzWvJH30XkX3+nVp+j1p4fbks9nb43jxBloL5tLGNcJjeH7W0+q5NnB6lfEnEYglozz5Rpi7QTH5zG9oV/h3FTVIy1dLuZlbnI3GaJGuv0WzUxU6ML40c8yRpq4mSBB/sLpVw/JBxa8HK4uviqOIfh2gMDwfhqjKRqHLP+Jwgcz+TMTzfM4RoF1uDY/DnL8mcCtVpMLfKZiXNHmhhscuaY5lXp13Uoq1ah/wAZc4S8tADpsGg9CItNuyPCeIfF4iwLWNgj/tF79ATfrqpVUXcwvZWZqYq36OppuIAmdBc3B91IUnMTAvVWHkMSSKSehgEoRSS0AJJJJiFCUJJIAUJQklKQxQgikmICSKSNGEoJ4CcAgCKElMAE6Alo8IAnBPyhHKjQGhqqcU4rSwzM1R0dAAXE+w/8WX4n8WU8I0gDzKmzJFvUa+y8vxWNrYx5qPJaCTaXxrMAEmBpbsFzdu6j/Z08fju/fo6jjP4hucS2gzKBPPINTqLaD7rjuIccq1Ac9R5JOaQ+OYgicpEx9J9pVqrhBGgm9yCA4dT9CquGwmYgOyhouS75WT1tpJGultFxf8iqO1cJkr0jUfq941yhphjWwMwa3QaCw6e61fgHuaKorucXNdMuJewtJDgd4FoIEDMBKQwIpkkPymmRD8r2GxabCATE3m31Vrg7RlcS1pmdwIaAS7UyYibWhUm2l5MuF+g4CvFmkvm5dfmO199ls0a9Ko0CoBLbgFwa5+pgdo9oEzYRlik13yh3WQW6RJsocUHsafMnmJaHCJabTLtoG32JiPK6/lZ6fFZJuYXg9F12cr+UlwlvM6TlEdIuPqrNGjiGhw/4kZHQDmBMR7AE+pWLwDiOR4pNkACnGaYFOZMdLE/QLssfiW/DmBEsIAJgBwaMre1if5uot3LxPwVyX7OQrVzWqjO4kN1DtdTJGwvsuu8L4BmbzKbiCyxgtLXAjRwNwuRosaXTYSJy6Xnc7a/p3W34FxUYmpTPKS2A0kTLT0911fB8/ITZzfO3+B4dw8KNSuTHFfRnzg1JKUJQIKSGZAuQMcUEJRQISSSQQAkkoRQAIRhJIoAUJQkUEAGUcyUoSmGBDkigEZSAe1U+NY40qTnASQDF4E9yr7GrgPxIxpBbSEDNe4ufQ/6Uut/WdK8p+1YcdjHmrVL3EGSDF7nS87q5TZyyAIGxn9lSr1HNaAJ6mQP/AFXsI6WCbm0bn7f3VeL0p0z24hSkRYt0cpm8gCRH391BSqXA+S45nHK0NNjO5vHe1gr+KpAsJmCJ3+5n9N1jscQSPms5rXHlIncC9vX+CnCChmMxbQbyWuP5c2Quv1BOhJAWthKssbfUNJMc0wJnSBt7Lm67ZqBsyAZcAZk/pputvDENhsaaxzGPb+VWn+JKV+RqeQCZm06/qQNfQHVQ121adzFRl2h9y5pNiMvvHuesqMYwyB0sQIA0vPsNbbKau0hhLHO3JDriwJke8Lia/Z2yVcGM1ZrWjKSCCQTlgB0A9ua3YDqtji2L+aHWYwNMaWjT0FvqsPg9F9TEZRuAHxsAZF49foFo+IMK6h/jkOgZi46OPLYj2+6y80fkj4TWIgkAzYugXm07bhanhCtGOEiZDxeQWkj+9lR4fRim5xIi4giSDYg+4/RN8NVT8YyDcuIAP5p2/dV+Gv8AuRP5f/i0etlMITTom0mlxgf0L6M+bABJgKdmFO9uyu0qAaI+p3KJCw7/AKNqMK7cOOijfQHRWk0hLQwoGlCYr5Yo30Vv7GMKiSkfRUZWtEEJzWpiMowCRwCYSmkpzKJKA9jc6GdWmYX3T/h/T6LP2Rr6sr5UCpC1MLExNDQ5SNKa0JxQINZ0NJECATJ0svFOPY/zMU97nF1yJEhttQLk/Ur0rxpxUUcO4cpLwWgGCY6hu/qvF/jcziANSe5n+LLl7+fB1/HWeTeqjOz9h9bqrgcXBy6X6RPTUft7qxg3Zm5YuB9ff+Vn4tgY6YtfePZeTSao9aWnJtte0ti1/VUakTIi8AaQetv5QwmIBFyO+uvQW9UajryLzFpOn8LcrGKnqMvFksdA6x1t/tamDaYaTq6Xdx7hVOKAl7RGUuMkNA3IMDsr1CrzgROX3sPt/tWpfjhCX+RcruYx0EG99NJ0kbf7Tq2JADuYaaggCJyz91JVr5AZGaL9e37uXL4qs6flEmRlFyIIBXP/AB74Lvskj0HwjWptpPqRzGIneBAWL4q4gXQQBqWkdsxcqdLH+XTDZ0BDhpzAz+gH0XPYvHF9pdOaWgfmOlo3gpzwSek6+RTWGk3HOc3KCRAEwYkWg+mq0PB9PNjaYIDozGHTGhU/AvAePdDjTyNcAf8AM4MJb0gS4H1C6Pw/4ExNDFtrPNEsaHAhr3F07GMq6+HJq02jm7ddhrTuC6y0MBQhubd1/QKpSwzswnS0rYbSJFoXf0pYcPOPJESg1sq2zBbk/wAKX4YDRQfRF1zZnmko3MWmaPZRvooXQT5mYUJVutQVN4hWmkyNS0IqGsxHMm1H2WzGldIpm8qQLZjSahh9z9FblU21nDf63UoxA3Cw0yiaJ86GdQGqEPMSwekReUC4psoSqYT0dmTwonOjW06TunAoA4H8U8blpBozAuza8rIt8ojmN9V5nwxkkuMknqOq7T8VaZzgnS2p27dlU8OeA8biKQqhrKLHXYcQ59MvHUMa1zo7kCdpXH1TdNI7eVJSmRYOwkkxqYuP99lS4jBkDLMAmPyjuAtfxLwTEYBrfMDXtqHK2rTLnUw6NHSAQ7U6XjVcuMRmmTJBPXU667QuR8/Pk6f5P6IhXymLg7zr9/0VxmMmw23P2/dZ1Rk/r7o4Ygd/VH0D+Q0arsxDnc2UBrRAAj+9U+nWh2bNG3KQcp7xpp66bqt5rqr7xAAbYASBAEgBWKtHmkfluD0i8RtotWhTRpVsSTAgZXAgEHUiADHS/wBwsWsOdrxq28bacwU9OrNyII9bGQZXVeE/CFXGHzCPKo3HmOHM8j/g3cd9OkoiNFdYY/hzw7iMdVyUwQwEmrXcHeWwaxP5nacq9j8M+D8Ngmny2ZnuDRUrVOao6OmzR2C1+FcNp4ek2jSGVrZt1JMknuVchdMwpOeqbI3BMLE9yaXKiJsjLUm1C3QlPBQLE/Av9E1HiMWddXaWLY78w/RZDmKBxhYfJP0bXVo6UJrmrJweOIsTbvqtSnXBUKlyXmlSI3sVathlpaoOYhU0DhM56thyFWhdFUoBZuKwi6I677Oa+X7RmEIgJz2IBdGnO0KEoRRhAhuVLKnoJDITSRykAxY/8tYU8IFqYytiG5xBt6JNpnr9lP5QTmsCNFhzXEvCoxGKpVq7g+lS5jQDSC94+XMZgt6j23XWHEt9PVVnAzZBzZWcXs1rzAcSwVLEUzSrMbVY6Ja6YtobXBHULyzxX+HXkNdWwznVGNl76T4L2MFy5r/zAdImNyvUDS6FItcdTKzXOaNT0qT57o4AvsXZR2ErZ4f4cZ8xqAnfMI+y7PiPgGoapdQNNjHGQxxeMk6wQDbsreH/AA/fAz4kNN5DaWYDTQlw77KnOOUrz7I9L7W8n0eV4g5cS5uwcTbSIW3guEYnEEhlCq+wcCG5W5T8vM4hsaHVeo8L8B4Ki7zDT8+pu+uRU+jIyj6Lp6dMaAQBYAaAdAuV8t9nauuLwedeGPwxyvZVxVRtQNhxoMaS0ujR7yeYTBsL+i9MYwAQBAFgBYAdkmhOCaSSxA235Y4JEoIEoQgOCZCeSmkrSMsACeAmhyIchghOCrVqaskpj0IVGeZCsUMQQi9ihdTW2kzKbRq0cX3VttdYDXwrlGuoVyLx1NQvUVUKJlVS6qWYU3ShWoKlUpQtw0SUPgZVZ64SrlpgQitDGcPLbi6z3MIXRNqvRz1zc+xIwmgpZlowOKCckkbwbdIFOlC6AwMpJBpRDUDFCcAnBqcEhgaE7KkjKQCUjAmKRrlljkeCmlyqvxwktYDVcLENjIw9Hv0ae1z2SpteTL3Dsxghrfc3cfoOwSw3pbzIEqNxTS5PDOkpcmlyZKa5yeCbJJQzqKUWhPBEnmIZkMqdCQCUb09MemhFeoUadSCm1FAwrWaZ016dVWGPWQypCtU6yjUFp6GpTrKyysstlRTtKhUnRNF2pdZ9fDSrdN6c4grKblmmlSMKvhoUBYtutTVQ0F0z18HLXLz4KYYnhgQRCqTDCEIhHMgAZUkCVaZQCTeDS0rNRJU7qATfJCX2H9SHMldTNYEi1GhhXzlMrNzCDMbgEtkdCReOynLUSxPTJFTIaA1rQ0AQAAAAOwGiOdPyIZUeAAEQ1GE8IYwgJjmypyFEUkxsDWJ2VBFqBIcGokJpck9I1o1yr1CpSVC9aRhkZUbmKYprlsmRpzSlCaEwLDKqnZXVJOWHCZSbaNiliAp3vHKf+0H3B/eFhteVJ8UYjoWn6EFc9cv6Lx2/s2yFF5agpYqSRGgnVTCv2+6njRX7Jn//2Q==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20" descr="data:image/jpeg;base64,/9j/4AAQSkZJRgABAQAAAQABAAD/2wCEAAkGBxMSEBUQEhIUEBQPFA8PDxAQEhAPDxAPFBQWFhQUFBQYHCggGBolHBQUITEhJSkrLi4uFx82ODMuNygtLisBCgoKDg0OGBAQGiwkHCQsLCwsLCwsLCwsLCwsLCwsLCwsLCwsLCwsLCwsLCwsLCwsLCwsLCwsLCwsLCwsLCwsLP/AABEIAL0BCwMBIgACEQEDEQH/xAAcAAABBQEBAQAAAAAAAAAAAAABAAIDBAUGBwj/xAA2EAABAwIEBAQEBgIDAQEAAAABAAIRAyEEEjFBBSJRYQYTcYEUMpGhB0KxwdHwI+FSYvFzQ//EABoBAAMBAQEBAAAAAAAAAAAAAAABAwIEBQb/xAAlEQADAQEAAgICAgIDAAAAAAAAAQIRAyExBBIiQRNRMnEUIzP/2gAMAwEAAhEDEQA/AOwlEFNSXrYeUPU1KqQq4KdKy1o08NTD4pX6VcFc8HKaniCFC+O+jojtns6RtRStcuep48hXKWPC565NHRPWWbEoQqlPEyp21FLMN6EsUb2KUOSKYysKQ3UD6KvFqjLFpUZcmc+iq7qa1KrZUDqSpNkqgzXUVC6ktZ1FV30VWehKuZnZEsitmko3MVVZNxhWLU2FI4KNbTJsEIEIkpApiGQn06hG6KEBJo0nhcpY4hWqfEVk5UMqm+UspPWkb4x3dPbilzwcQntqkKb4Iou7OgGICjfiVi/EHqga5SXAb7F6u+d1DKrF6XmFUUYTfTSCUQUi1NAO6uQHogpicEAOlGUIShIAgoh8JhCGVIC3SxhCvUMeOqxcpQkhYrlLKz1qTqKeJUorLlqeKcN1YZxAqL+O/wBF5+Qv2dJ5ia6osNvEVK3HhT/haNrtLNiUmsWa3Hjqp2Y0dVlxSNK5Zb8tMNJNbim9U74lvVZxmvBE7DqGpQU7sW0bqJ2KZ1W19jD+pTqYdV3YdaRrs6hROrN6hVmqJVEmecMo/JWlnb1CBy9VT7sm+aMzKU2FfewdVA9gW1RNwViEQE9zU1bMjSEITkkC0aihKKA0KSSSANI4dh7KtVwvRVTiCm/GOHVTUUv2Vdy/0THDFNLCE9uOMaIefK0vsZf1/Q1JE1AmlyYgoymylKYgppCMpIAYWIhqci0IAEACTYAEk9ANSqFHjmHecragJuGiCM0a5eqXiKplwtb/AORJvFswB+0rzbwLRdiKr2u+VjtcxzNva+k27HuuTr2pXknVz5S51nrLIIBacwNwRcEJhrsEy9oy/NzC3r9lzXFeAuOG5ajxUpuLqLmOcxpbN6b8p0IMh2xEaWPFYzABpyk8s5nON3wREF2pbMW9+iw/mJeGvJSfhuvKZ6u3iDD8tRrjmyANcCS+cuUDrII9lS434jp4YhrpdLg0uBMAnZsarlPBPCqLK7K7mzUY1+UHQOcCA/2aXfULY/EPgzH0Wva7K6mc2Y6G2l7SVK/ku/8AHwVn4yj/AC8nS1SZ1noeoO6iupKLT5VPNZ3l0sw1vlEoEL0eb2Uzzuiymhl0pKMJLZgQcUcxQSRgBzlLOUISARiAOZLMgkmIdmRlMQJSAfKMqHMnAp4GkkoqOUZSwBZUsiSjo1JbmPc+yBj8qjqOOjbn7D1TBXz2Z7u6endT02Boge53JR6F7G0qcCJnck6kp6MpJGhIIyggBIpJIAMpzSmAJ7QgDA8SYojzKbWmoX0MgpyIOYu5wD0IbPZy5/wH4Tq0M73kgVQC5v8A+ZbqCe/od7jrqeKao+JpgEA8odYzlzXuCNiV1NN/KLBoPTQ+o0XFSTts7JbUJEGLpk08gsIynTT3XCVMEzna2pmNJ7ab8zS0sc6CZtJsCd9O8C/4/wAdjvIFTCte0MqFrwxgfVywYeBflJ7dLrjMJxyrTznEU3ZqpY57ns8l7yKYbJpg9JE72subpz1+Dq49GkdjwMNEuc7L5QYLi8kwMxN45pnYLu8Tw9mKoGk642dvmBsfWQvG63Hs+bK0y5jmkagiCII109F2v4S1MQ2hV88ksrVBWpPfUFUuc9s1XCNAXAGDoZ11UVDW6XqvtmHUsBa0NJzFgDXHSSEJUr2AE9y46zclRwvY5LIR43V7bAgigqExJJJIEJCUikEAJKEZSlAAhNLU5KUAMypyKEpiEjKCSBj4UYoQ3LsE+UQ5ADGMyiBYdk5HOkCgAJIkoJBopSBRLUmtQAElIGoFwGpA9TCNHg0BSBVMTxShTEvqsYDpmcBJ/v6plLjmGeOXEUj2ztkbXGuqz9kaSZxvip7zXJNi2C0S2QBeLf7116dDwvjXmUg4fl1ESQY9o+q5njVQOrvDeaLSIuZvYGAsVuLfQfIkg6xzWvJH30XkX3+nVp+j1p4fbks9nb43jxBloL5tLGNcJjeH7W0+q5NnB6lfEnEYglozz5Rpi7QTH5zG9oV/h3FTVIy1dLuZlbnI3GaJGuv0WzUxU6ML40c8yRpq4mSBB/sLpVw/JBxa8HK4uviqOIfh2gMDwfhqjKRqHLP+Jwgcz+TMTzfM4RoF1uDY/DnL8mcCtVpMLfKZiXNHmhhscuaY5lXp13Uoq1ah/wAZc4S8tADpsGg9CItNuyPCeIfF4iwLWNgj/tF79ATfrqpVUXcwvZWZqYq36OppuIAmdBc3B91IUnMTAvVWHkMSSKSehgEoRSS0AJJJJiFCUJJIAUJQklKQxQgikmICSKSNGEoJ4CcAgCKElMAE6Alo8IAnBPyhHKjQGhqqcU4rSwzM1R0dAAXE+w/8WX4n8WU8I0gDzKmzJFvUa+y8vxWNrYx5qPJaCTaXxrMAEmBpbsFzdu6j/Z08fju/fo6jjP4hucS2gzKBPPINTqLaD7rjuIccq1Ac9R5JOaQ+OYgicpEx9J9pVqrhBGgm9yCA4dT9CquGwmYgOyhouS75WT1tpJGultFxf8iqO1cJkr0jUfq941yhphjWwMwa3QaCw6e61fgHuaKorucXNdMuJewtJDgd4FoIEDMBKQwIpkkPymmRD8r2GxabCATE3m31Vrg7RlcS1pmdwIaAS7UyYibWhUm2l5MuF+g4CvFmkvm5dfmO199ls0a9Ko0CoBLbgFwa5+pgdo9oEzYRlik13yh3WQW6RJsocUHsafMnmJaHCJabTLtoG32JiPK6/lZ6fFZJuYXg9F12cr+UlwlvM6TlEdIuPqrNGjiGhw/4kZHQDmBMR7AE+pWLwDiOR4pNkACnGaYFOZMdLE/QLssfiW/DmBEsIAJgBwaMre1if5uot3LxPwVyX7OQrVzWqjO4kN1DtdTJGwvsuu8L4BmbzKbiCyxgtLXAjRwNwuRosaXTYSJy6Xnc7a/p3W34FxUYmpTPKS2A0kTLT0911fB8/ITZzfO3+B4dw8KNSuTHFfRnzg1JKUJQIKSGZAuQMcUEJRQISSSQQAkkoRQAIRhJIoAUJQkUEAGUcyUoSmGBDkigEZSAe1U+NY40qTnASQDF4E9yr7GrgPxIxpBbSEDNe4ufQ/6Uut/WdK8p+1YcdjHmrVL3EGSDF7nS87q5TZyyAIGxn9lSr1HNaAJ6mQP/AFXsI6WCbm0bn7f3VeL0p0z24hSkRYt0cpm8gCRH391BSqXA+S45nHK0NNjO5vHe1gr+KpAsJmCJ3+5n9N1jscQSPms5rXHlIncC9vX+CnCChmMxbQbyWuP5c2Quv1BOhJAWthKssbfUNJMc0wJnSBt7Lm67ZqBsyAZcAZk/pputvDENhsaaxzGPb+VWn+JKV+RqeQCZm06/qQNfQHVQ121adzFRl2h9y5pNiMvvHuesqMYwyB0sQIA0vPsNbbKau0hhLHO3JDriwJke8Lia/Z2yVcGM1ZrWjKSCCQTlgB0A9ua3YDqtji2L+aHWYwNMaWjT0FvqsPg9F9TEZRuAHxsAZF49foFo+IMK6h/jkOgZi46OPLYj2+6y80fkj4TWIgkAzYugXm07bhanhCtGOEiZDxeQWkj+9lR4fRim5xIi4giSDYg+4/RN8NVT8YyDcuIAP5p2/dV+Gv8AuRP5f/i0etlMITTom0mlxgf0L6M+bABJgKdmFO9uyu0qAaI+p3KJCw7/AKNqMK7cOOijfQHRWk0hLQwoGlCYr5Yo30Vv7GMKiSkfRUZWtEEJzWpiMowCRwCYSmkpzKJKA9jc6GdWmYX3T/h/T6LP2Rr6sr5UCpC1MLExNDQ5SNKa0JxQINZ0NJECATJ0svFOPY/zMU97nF1yJEhttQLk/Ur0rxpxUUcO4cpLwWgGCY6hu/qvF/jcziANSe5n+LLl7+fB1/HWeTeqjOz9h9bqrgcXBy6X6RPTUft7qxg3Zm5YuB9ff+Vn4tgY6YtfePZeTSao9aWnJtte0ti1/VUakTIi8AaQetv5QwmIBFyO+uvQW9UajryLzFpOn8LcrGKnqMvFksdA6x1t/tamDaYaTq6Xdx7hVOKAl7RGUuMkNA3IMDsr1CrzgROX3sPt/tWpfjhCX+RcruYx0EG99NJ0kbf7Tq2JADuYaaggCJyz91JVr5AZGaL9e37uXL4qs6flEmRlFyIIBXP/AB74Lvskj0HwjWptpPqRzGIneBAWL4q4gXQQBqWkdsxcqdLH+XTDZ0BDhpzAz+gH0XPYvHF9pdOaWgfmOlo3gpzwSek6+RTWGk3HOc3KCRAEwYkWg+mq0PB9PNjaYIDozGHTGhU/AvAePdDjTyNcAf8AM4MJb0gS4H1C6Pw/4ExNDFtrPNEsaHAhr3F07GMq6+HJq02jm7ddhrTuC6y0MBQhubd1/QKpSwzswnS0rYbSJFoXf0pYcPOPJESg1sq2zBbk/wAKX4YDRQfRF1zZnmko3MWmaPZRvooXQT5mYUJVutQVN4hWmkyNS0IqGsxHMm1H2WzGldIpm8qQLZjSahh9z9FblU21nDf63UoxA3Cw0yiaJ86GdQGqEPMSwekReUC4psoSqYT0dmTwonOjW06TunAoA4H8U8blpBozAuza8rIt8ojmN9V5nwxkkuMknqOq7T8VaZzgnS2p27dlU8OeA8biKQqhrKLHXYcQ59MvHUMa1zo7kCdpXH1TdNI7eVJSmRYOwkkxqYuP99lS4jBkDLMAmPyjuAtfxLwTEYBrfMDXtqHK2rTLnUw6NHSAQ7U6XjVcuMRmmTJBPXU667QuR8/Pk6f5P6IhXymLg7zr9/0VxmMmw23P2/dZ1Rk/r7o4Ygd/VH0D+Q0arsxDnc2UBrRAAj+9U+nWh2bNG3KQcp7xpp66bqt5rqr7xAAbYASBAEgBWKtHmkfluD0i8RtotWhTRpVsSTAgZXAgEHUiADHS/wBwsWsOdrxq28bacwU9OrNyII9bGQZXVeE/CFXGHzCPKo3HmOHM8j/g3cd9OkoiNFdYY/hzw7iMdVyUwQwEmrXcHeWwaxP5nacq9j8M+D8Ngmny2ZnuDRUrVOao6OmzR2C1+FcNp4ek2jSGVrZt1JMknuVchdMwpOeqbI3BMLE9yaXKiJsjLUm1C3QlPBQLE/Av9E1HiMWddXaWLY78w/RZDmKBxhYfJP0bXVo6UJrmrJweOIsTbvqtSnXBUKlyXmlSI3sVathlpaoOYhU0DhM56thyFWhdFUoBZuKwi6I677Oa+X7RmEIgJz2IBdGnO0KEoRRhAhuVLKnoJDITSRykAxY/8tYU8IFqYytiG5xBt6JNpnr9lP5QTmsCNFhzXEvCoxGKpVq7g+lS5jQDSC94+XMZgt6j23XWHEt9PVVnAzZBzZWcXs1rzAcSwVLEUzSrMbVY6Ja6YtobXBHULyzxX+HXkNdWwznVGNl76T4L2MFy5r/zAdImNyvUDS6FItcdTKzXOaNT0qT57o4AvsXZR2ErZ4f4cZ8xqAnfMI+y7PiPgGoapdQNNjHGQxxeMk6wQDbsreH/AA/fAz4kNN5DaWYDTQlw77KnOOUrz7I9L7W8n0eV4g5cS5uwcTbSIW3guEYnEEhlCq+wcCG5W5T8vM4hsaHVeo8L8B4Ki7zDT8+pu+uRU+jIyj6Lp6dMaAQBYAaAdAuV8t9nauuLwedeGPwxyvZVxVRtQNhxoMaS0ujR7yeYTBsL+i9MYwAQBAFgBYAdkmhOCaSSxA235Y4JEoIEoQgOCZCeSmkrSMsACeAmhyIchghOCrVqaskpj0IVGeZCsUMQQi9ihdTW2kzKbRq0cX3VttdYDXwrlGuoVyLx1NQvUVUKJlVS6qWYU3ShWoKlUpQtw0SUPgZVZ64SrlpgQitDGcPLbi6z3MIXRNqvRz1zc+xIwmgpZlowOKCckkbwbdIFOlC6AwMpJBpRDUDFCcAnBqcEhgaE7KkjKQCUjAmKRrlljkeCmlyqvxwktYDVcLENjIw9Hv0ae1z2SpteTL3Dsxghrfc3cfoOwSw3pbzIEqNxTS5PDOkpcmlyZKa5yeCbJJQzqKUWhPBEnmIZkMqdCQCUb09MemhFeoUadSCm1FAwrWaZ016dVWGPWQypCtU6yjUFp6GpTrKyysstlRTtKhUnRNF2pdZ9fDSrdN6c4grKblmmlSMKvhoUBYtutTVQ0F0z18HLXLz4KYYnhgQRCqTDCEIhHMgAZUkCVaZQCTeDS0rNRJU7qATfJCX2H9SHMldTNYEi1GhhXzlMrNzCDMbgEtkdCReOynLUSxPTJFTIaA1rQ0AQAAAAOwGiOdPyIZUeAAEQ1GE8IYwgJjmypyFEUkxsDWJ2VBFqBIcGokJpck9I1o1yr1CpSVC9aRhkZUbmKYprlsmRpzSlCaEwLDKqnZXVJOWHCZSbaNiliAp3vHKf+0H3B/eFhteVJ8UYjoWn6EFc9cv6Lx2/s2yFF5agpYqSRGgnVTCv2+6njRX7Jn//2Q==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22" descr="data:image/jpeg;base64,/9j/4AAQSkZJRgABAQAAAQABAAD/2wCEAAkGBxMSEBUQEhIUEBQPFA8PDxAQEhAPDxAPFBQWFhQUFBQYHCggGBolHBQUITEhJSkrLi4uFx82ODMuNygtLisBCgoKDg0OGBAQGiwkHCQsLCwsLCwsLCwsLCwsLCwsLCwsLCwsLCwsLCwsLCwsLCwsLCwsLCwsLCwsLCwsLCwsLP/AABEIAL0BCwMBIgACEQEDEQH/xAAcAAABBQEBAQAAAAAAAAAAAAABAAIDBAUGBwj/xAA2EAABAwIEBAQEBgIDAQEAAAABAAIRAyEEEjFBBSJRYQYTcYEUMpGhB0KxwdHwI+FSYvFzQ//EABoBAAMBAQEBAAAAAAAAAAAAAAABAwIEBQb/xAAlEQADAQEAAgICAgIDAAAAAAAAAQIRAyExBBIiQRNRMnEUIzP/2gAMAwEAAhEDEQA/AOwlEFNSXrYeUPU1KqQq4KdKy1o08NTD4pX6VcFc8HKaniCFC+O+jojtns6RtRStcuep48hXKWPC565NHRPWWbEoQqlPEyp21FLMN6EsUb2KUOSKYysKQ3UD6KvFqjLFpUZcmc+iq7qa1KrZUDqSpNkqgzXUVC6ktZ1FV30VWehKuZnZEsitmko3MVVZNxhWLU2FI4KNbTJsEIEIkpApiGQn06hG6KEBJo0nhcpY4hWqfEVk5UMqm+UspPWkb4x3dPbilzwcQntqkKb4Iou7OgGICjfiVi/EHqga5SXAb7F6u+d1DKrF6XmFUUYTfTSCUQUi1NAO6uQHogpicEAOlGUIShIAgoh8JhCGVIC3SxhCvUMeOqxcpQkhYrlLKz1qTqKeJUorLlqeKcN1YZxAqL+O/wBF5+Qv2dJ5ia6osNvEVK3HhT/haNrtLNiUmsWa3Hjqp2Y0dVlxSNK5Zb8tMNJNbim9U74lvVZxmvBE7DqGpQU7sW0bqJ2KZ1W19jD+pTqYdV3YdaRrs6hROrN6hVmqJVEmecMo/JWlnb1CBy9VT7sm+aMzKU2FfewdVA9gW1RNwViEQE9zU1bMjSEITkkC0aihKKA0KSSSANI4dh7KtVwvRVTiCm/GOHVTUUv2Vdy/0THDFNLCE9uOMaIefK0vsZf1/Q1JE1AmlyYgoymylKYgppCMpIAYWIhqci0IAEACTYAEk9ANSqFHjmHecragJuGiCM0a5eqXiKplwtb/AORJvFswB+0rzbwLRdiKr2u+VjtcxzNva+k27HuuTr2pXknVz5S51nrLIIBacwNwRcEJhrsEy9oy/NzC3r9lzXFeAuOG5ajxUpuLqLmOcxpbN6b8p0IMh2xEaWPFYzABpyk8s5nON3wREF2pbMW9+iw/mJeGvJSfhuvKZ6u3iDD8tRrjmyANcCS+cuUDrII9lS434jp4YhrpdLg0uBMAnZsarlPBPCqLK7K7mzUY1+UHQOcCA/2aXfULY/EPgzH0Wva7K6mc2Y6G2l7SVK/ku/8AHwVn4yj/AC8nS1SZ1noeoO6iupKLT5VPNZ3l0sw1vlEoEL0eb2Uzzuiymhl0pKMJLZgQcUcxQSRgBzlLOUISARiAOZLMgkmIdmRlMQJSAfKMqHMnAp4GkkoqOUZSwBZUsiSjo1JbmPc+yBj8qjqOOjbn7D1TBXz2Z7u6endT02Boge53JR6F7G0qcCJnck6kp6MpJGhIIyggBIpJIAMpzSmAJ7QgDA8SYojzKbWmoX0MgpyIOYu5wD0IbPZy5/wH4Tq0M73kgVQC5v8A+ZbqCe/od7jrqeKao+JpgEA8odYzlzXuCNiV1NN/KLBoPTQ+o0XFSTts7JbUJEGLpk08gsIynTT3XCVMEzna2pmNJ7ab8zS0sc6CZtJsCd9O8C/4/wAdjvIFTCte0MqFrwxgfVywYeBflJ7dLrjMJxyrTznEU3ZqpY57ns8l7yKYbJpg9JE72subpz1+Dq49GkdjwMNEuc7L5QYLi8kwMxN45pnYLu8Tw9mKoGk642dvmBsfWQvG63Hs+bK0y5jmkagiCII109F2v4S1MQ2hV88ksrVBWpPfUFUuc9s1XCNAXAGDoZ11UVDW6XqvtmHUsBa0NJzFgDXHSSEJUr2AE9y46zclRwvY5LIR43V7bAgigqExJJJIEJCUikEAJKEZSlAAhNLU5KUAMypyKEpiEjKCSBj4UYoQ3LsE+UQ5ADGMyiBYdk5HOkCgAJIkoJBopSBRLUmtQAElIGoFwGpA9TCNHg0BSBVMTxShTEvqsYDpmcBJ/v6plLjmGeOXEUj2ztkbXGuqz9kaSZxvip7zXJNi2C0S2QBeLf7116dDwvjXmUg4fl1ESQY9o+q5njVQOrvDeaLSIuZvYGAsVuLfQfIkg6xzWvJH30XkX3+nVp+j1p4fbks9nb43jxBloL5tLGNcJjeH7W0+q5NnB6lfEnEYglozz5Rpi7QTH5zG9oV/h3FTVIy1dLuZlbnI3GaJGuv0WzUxU6ML40c8yRpq4mSBB/sLpVw/JBxa8HK4uviqOIfh2gMDwfhqjKRqHLP+Jwgcz+TMTzfM4RoF1uDY/DnL8mcCtVpMLfKZiXNHmhhscuaY5lXp13Uoq1ah/wAZc4S8tADpsGg9CItNuyPCeIfF4iwLWNgj/tF79ATfrqpVUXcwvZWZqYq36OppuIAmdBc3B91IUnMTAvVWHkMSSKSehgEoRSS0AJJJJiFCUJJIAUJQklKQxQgikmICSKSNGEoJ4CcAgCKElMAE6Alo8IAnBPyhHKjQGhqqcU4rSwzM1R0dAAXE+w/8WX4n8WU8I0gDzKmzJFvUa+y8vxWNrYx5qPJaCTaXxrMAEmBpbsFzdu6j/Z08fju/fo6jjP4hucS2gzKBPPINTqLaD7rjuIccq1Ac9R5JOaQ+OYgicpEx9J9pVqrhBGgm9yCA4dT9CquGwmYgOyhouS75WT1tpJGultFxf8iqO1cJkr0jUfq941yhphjWwMwa3QaCw6e61fgHuaKorucXNdMuJewtJDgd4FoIEDMBKQwIpkkPymmRD8r2GxabCATE3m31Vrg7RlcS1pmdwIaAS7UyYibWhUm2l5MuF+g4CvFmkvm5dfmO199ls0a9Ko0CoBLbgFwa5+pgdo9oEzYRlik13yh3WQW6RJsocUHsafMnmJaHCJabTLtoG32JiPK6/lZ6fFZJuYXg9F12cr+UlwlvM6TlEdIuPqrNGjiGhw/4kZHQDmBMR7AE+pWLwDiOR4pNkACnGaYFOZMdLE/QLssfiW/DmBEsIAJgBwaMre1if5uot3LxPwVyX7OQrVzWqjO4kN1DtdTJGwvsuu8L4BmbzKbiCyxgtLXAjRwNwuRosaXTYSJy6Xnc7a/p3W34FxUYmpTPKS2A0kTLT0911fB8/ITZzfO3+B4dw8KNSuTHFfRnzg1JKUJQIKSGZAuQMcUEJRQISSSQQAkkoRQAIRhJIoAUJQkUEAGUcyUoSmGBDkigEZSAe1U+NY40qTnASQDF4E9yr7GrgPxIxpBbSEDNe4ufQ/6Uut/WdK8p+1YcdjHmrVL3EGSDF7nS87q5TZyyAIGxn9lSr1HNaAJ6mQP/AFXsI6WCbm0bn7f3VeL0p0z24hSkRYt0cpm8gCRH391BSqXA+S45nHK0NNjO5vHe1gr+KpAsJmCJ3+5n9N1jscQSPms5rXHlIncC9vX+CnCChmMxbQbyWuP5c2Quv1BOhJAWthKssbfUNJMc0wJnSBt7Lm67ZqBsyAZcAZk/pputvDENhsaaxzGPb+VWn+JKV+RqeQCZm06/qQNfQHVQ121adzFRl2h9y5pNiMvvHuesqMYwyB0sQIA0vPsNbbKau0hhLHO3JDriwJke8Lia/Z2yVcGM1ZrWjKSCCQTlgB0A9ua3YDqtji2L+aHWYwNMaWjT0FvqsPg9F9TEZRuAHxsAZF49foFo+IMK6h/jkOgZi46OPLYj2+6y80fkj4TWIgkAzYugXm07bhanhCtGOEiZDxeQWkj+9lR4fRim5xIi4giSDYg+4/RN8NVT8YyDcuIAP5p2/dV+Gv8AuRP5f/i0etlMITTom0mlxgf0L6M+bABJgKdmFO9uyu0qAaI+p3KJCw7/AKNqMK7cOOijfQHRWk0hLQwoGlCYr5Yo30Vv7GMKiSkfRUZWtEEJzWpiMowCRwCYSmkpzKJKA9jc6GdWmYX3T/h/T6LP2Rr6sr5UCpC1MLExNDQ5SNKa0JxQINZ0NJECATJ0svFOPY/zMU97nF1yJEhttQLk/Ur0rxpxUUcO4cpLwWgGCY6hu/qvF/jcziANSe5n+LLl7+fB1/HWeTeqjOz9h9bqrgcXBy6X6RPTUft7qxg3Zm5YuB9ff+Vn4tgY6YtfePZeTSao9aWnJtte0ti1/VUakTIi8AaQetv5QwmIBFyO+uvQW9UajryLzFpOn8LcrGKnqMvFksdA6x1t/tamDaYaTq6Xdx7hVOKAl7RGUuMkNA3IMDsr1CrzgROX3sPt/tWpfjhCX+RcruYx0EG99NJ0kbf7Tq2JADuYaaggCJyz91JVr5AZGaL9e37uXL4qs6flEmRlFyIIBXP/AB74Lvskj0HwjWptpPqRzGIneBAWL4q4gXQQBqWkdsxcqdLH+XTDZ0BDhpzAz+gH0XPYvHF9pdOaWgfmOlo3gpzwSek6+RTWGk3HOc3KCRAEwYkWg+mq0PB9PNjaYIDozGHTGhU/AvAePdDjTyNcAf8AM4MJb0gS4H1C6Pw/4ExNDFtrPNEsaHAhr3F07GMq6+HJq02jm7ddhrTuC6y0MBQhubd1/QKpSwzswnS0rYbSJFoXf0pYcPOPJESg1sq2zBbk/wAKX4YDRQfRF1zZnmko3MWmaPZRvooXQT5mYUJVutQVN4hWmkyNS0IqGsxHMm1H2WzGldIpm8qQLZjSahh9z9FblU21nDf63UoxA3Cw0yiaJ86GdQGqEPMSwekReUC4psoSqYT0dmTwonOjW06TunAoA4H8U8blpBozAuza8rIt8ojmN9V5nwxkkuMknqOq7T8VaZzgnS2p27dlU8OeA8biKQqhrKLHXYcQ59MvHUMa1zo7kCdpXH1TdNI7eVJSmRYOwkkxqYuP99lS4jBkDLMAmPyjuAtfxLwTEYBrfMDXtqHK2rTLnUw6NHSAQ7U6XjVcuMRmmTJBPXU667QuR8/Pk6f5P6IhXymLg7zr9/0VxmMmw23P2/dZ1Rk/r7o4Ygd/VH0D+Q0arsxDnc2UBrRAAj+9U+nWh2bNG3KQcp7xpp66bqt5rqr7xAAbYASBAEgBWKtHmkfluD0i8RtotWhTRpVsSTAgZXAgEHUiADHS/wBwsWsOdrxq28bacwU9OrNyII9bGQZXVeE/CFXGHzCPKo3HmOHM8j/g3cd9OkoiNFdYY/hzw7iMdVyUwQwEmrXcHeWwaxP5nacq9j8M+D8Ngmny2ZnuDRUrVOao6OmzR2C1+FcNp4ek2jSGVrZt1JMknuVchdMwpOeqbI3BMLE9yaXKiJsjLUm1C3QlPBQLE/Av9E1HiMWddXaWLY78w/RZDmKBxhYfJP0bXVo6UJrmrJweOIsTbvqtSnXBUKlyXmlSI3sVathlpaoOYhU0DhM56thyFWhdFUoBZuKwi6I677Oa+X7RmEIgJz2IBdGnO0KEoRRhAhuVLKnoJDITSRykAxY/8tYU8IFqYytiG5xBt6JNpnr9lP5QTmsCNFhzXEvCoxGKpVq7g+lS5jQDSC94+XMZgt6j23XWHEt9PVVnAzZBzZWcXs1rzAcSwVLEUzSrMbVY6Ja6YtobXBHULyzxX+HXkNdWwznVGNl76T4L2MFy5r/zAdImNyvUDS6FItcdTKzXOaNT0qT57o4AvsXZR2ErZ4f4cZ8xqAnfMI+y7PiPgGoapdQNNjHGQxxeMk6wQDbsreH/AA/fAz4kNN5DaWYDTQlw77KnOOUrz7I9L7W8n0eV4g5cS5uwcTbSIW3guEYnEEhlCq+wcCG5W5T8vM4hsaHVeo8L8B4Ki7zDT8+pu+uRU+jIyj6Lp6dMaAQBYAaAdAuV8t9nauuLwedeGPwxyvZVxVRtQNhxoMaS0ujR7yeYTBsL+i9MYwAQBAFgBYAdkmhOCaSSxA235Y4JEoIEoQgOCZCeSmkrSMsACeAmhyIchghOCrVqaskpj0IVGeZCsUMQQi9ihdTW2kzKbRq0cX3VttdYDXwrlGuoVyLx1NQvUVUKJlVS6qWYU3ShWoKlUpQtw0SUPgZVZ64SrlpgQitDGcPLbi6z3MIXRNqvRz1zc+xIwmgpZlowOKCckkbwbdIFOlC6AwMpJBpRDUDFCcAnBqcEhgaE7KkjKQCUjAmKRrlljkeCmlyqvxwktYDVcLENjIw9Hv0ae1z2SpteTL3Dsxghrfc3cfoOwSw3pbzIEqNxTS5PDOkpcmlyZKa5yeCbJJQzqKUWhPBEnmIZkMqdCQCUb09MemhFeoUadSCm1FAwrWaZ016dVWGPWQypCtU6yjUFp6GpTrKyysstlRTtKhUnRNF2pdZ9fDSrdN6c4grKblmmlSMKvhoUBYtutTVQ0F0z18HLXLz4KYYnhgQRCqTDCEIhHMgAZUkCVaZQCTeDS0rNRJU7qATfJCX2H9SHMldTNYEi1GhhXzlMrNzCDMbgEtkdCReOynLUSxPTJFTIaA1rQ0AQAAAAOwGiOdPyIZUeAAEQ1GE8IYwgJjmypyFEUkxsDWJ2VBFqBIcGokJpck9I1o1yr1CpSVC9aRhkZUbmKYprlsmRpzSlCaEwLDKqnZXVJOWHCZSbaNiliAp3vHKf+0H3B/eFhteVJ8UYjoWn6EFc9cv6Lx2/s2yFF5agpYqSRGgnVTCv2+6njRX7Jn//2Q==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2" name="Picture 24" descr="http://zapovednik-kbr.ru/wp-content/uploads/2014/12/%D0%BA%D0%B0%D0%BC%D0%B5%D0%BD%D0%BD%D0%B0%D1%8F-%D0%BA%D1%83%D0%BD%D0%B8%D1%86%D0%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48251"/>
            <a:ext cx="3261145" cy="223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https://encrypted-tbn2.gstatic.com/images?q=tbn:ANd9GcQMZmdA8zvs7qj0CcngJGdP7CmTpen_anU7PktqA6ESLQLwMFKj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470" y="1492254"/>
            <a:ext cx="3232251" cy="2123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трелка вправо 15">
            <a:hlinkClick r:id="rId6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514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39"/>
            <a:ext cx="9144000" cy="3388545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Первое и самое обманчивое впечатление о снегирях закралось в русское название этих пернатых. Представление о том, что снегирь - зимний гость, появляющийся с первым снегом - основное заблуждение жителей лесной зоны! На самом деле снегирь лишь становится заметным с наступлением зимы. В нашей области проводилось исследование, и были сделаны следующие выводы. Этих птиц стало намного меньше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Снегирь мигрирующая птица, в чужие страны не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улетают, они кочуют с места на место в поисках пищи. </a:t>
            </a: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endParaRPr lang="ru-RU" sz="2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 descr="текст при наведени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840" y="3055992"/>
            <a:ext cx="4896544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245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697144" cy="3753611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легенды </a:t>
            </a:r>
            <a:r>
              <a:rPr lang="ru-RU" sz="2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</a:t>
            </a:r>
            <a:r>
              <a:rPr lang="ru-RU" sz="2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снегирях</a:t>
            </a:r>
            <a:r>
              <a:rPr lang="ru-RU" sz="2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dirty="0"/>
              <a:t> </a:t>
            </a: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 Древней Руси существовало поверье, что снегири спасали путников, заблудившихся в бескрайних заснеженных полях.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                   Снегири </a:t>
            </a: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указывали им дорогу к жилым домам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Согласно </a:t>
            </a: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библейским легендам, снегирь самоотверженно ломал иглы тернового венца с головы Спасителя, и одна капля крови попала ему на грудь, окрасив ее в красный цвет. Поэтому снегирь охраняемая народом символическая птица. </a:t>
            </a:r>
            <a:b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endParaRPr lang="ru-RU" sz="2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 descr="http://otvet.imgsmail.ru/download/eb5a5e9a96aa292ca642d619358ce241_i-438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250664"/>
            <a:ext cx="4632340" cy="29146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05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Существует примета, если снегирь чирикает к теплу, значит </a:t>
            </a:r>
            <a:b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будет ясная и солнечная погода, а когда запоёт то быть вьюге.</a:t>
            </a:r>
            <a:b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700" dirty="0" smtClean="0"/>
              <a:t>  </a:t>
            </a:r>
            <a:endParaRPr lang="ru-RU" sz="3200" dirty="0"/>
          </a:p>
        </p:txBody>
      </p:sp>
      <p:pic>
        <p:nvPicPr>
          <p:cNvPr id="4" name="Picture 2" descr="Картинки по запросу фото пары снегир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1004"/>
            <a:ext cx="6241082" cy="4336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64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альцы человека держат снегир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474" y="2188968"/>
            <a:ext cx="2495894" cy="2026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Картинки по запросу какие животные ловят снегирей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74264"/>
            <a:ext cx="2856590" cy="204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артинки по запросу какие животные ловят снегирей фото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456" y="4437112"/>
            <a:ext cx="2997714" cy="20842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Эта птица прекрасно адаптируется в неволе. В домашних условиях содержится в клетке. К человеку относится дружелюбно. Она общительна, неприхотлива, любопытна. Пение представляет собой несложные трели. На слух они довольно приятные. Поют как самки, так и самцы. Представителей данного вида не рекомендуется держать в одной клетке с другими птицами.</a:t>
            </a:r>
          </a:p>
        </p:txBody>
      </p:sp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60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ртинки по запросу какие животные ловят снегирей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6633"/>
            <a:ext cx="3743819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Картинки по запросу какие животные ловят снегирей фот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5"/>
            <a:ext cx="3384376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артинки по запросу какие животные ловят снегирей фото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429000"/>
            <a:ext cx="2880320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937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ние снегиря_xvid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67813" cy="6858000"/>
          </a:xfrm>
          <a:prstGeom prst="rect">
            <a:avLst/>
          </a:prstGeom>
        </p:spPr>
      </p:pic>
      <p:sp>
        <p:nvSpPr>
          <p:cNvPr id="3" name="Стрелка вправо 2">
            <a:hlinkClick r:id="rId5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650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9434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какие животные ловят снегирей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941" y="2205992"/>
            <a:ext cx="2160240" cy="193154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0" y="116631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Многие люди с уважением и любовью относятся к снегирям. Считают их символом мужества и стойкости. Верят, что эта птица приносит счастье и богатство. Изображают снегирей на почтовых марках, конвертах, открытках, предметах быта, одежде и обуви.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https://encrypted-tbn0.gstatic.com/images?q=tbn:ANd9GcTax0jSlGxzVqm8UvIZISt-QhDYlarAaBStALjlz2HhTsuW4ws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2" t="50000" r="48629"/>
          <a:stretch/>
        </p:blipFill>
        <p:spPr bwMode="auto">
          <a:xfrm>
            <a:off x="1260512" y="2213423"/>
            <a:ext cx="2231367" cy="200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elarussiancollection.com/envelopes/pic/2006/8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553" y="4341833"/>
            <a:ext cx="3564057" cy="182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картинки почтовые марки с изображением снегире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384168"/>
            <a:ext cx="2091338" cy="179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Картинки по запросу картинки почтовые марки с изображением снегирей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690" y="2213423"/>
            <a:ext cx="2348907" cy="192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7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75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https://encrypted-tbn1.gstatic.com/images?q=tbn:ANd9GcRg8vlt-gdyc8ys4lwTPcNoKZZqy3VchsKuPstPuaqZssx73oiSp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83528"/>
            <a:ext cx="3144639" cy="294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Картинки по запросу картинки почтовые марки с изображением снегир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08763"/>
            <a:ext cx="2996952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Картинки по запросу картинки почтовые марки с изображением снегире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974" y="3492858"/>
            <a:ext cx="3154984" cy="262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Картинки по запросу картинки почтовые марки с изображением снегире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096" y="283528"/>
            <a:ext cx="2945641" cy="294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6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899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18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18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rebuchet MS"/>
                <a:ea typeface="+mn-ea"/>
                <a:cs typeface="+mn-cs"/>
              </a:rPr>
            </a:br>
            <a:r>
              <a:rPr lang="ru-RU" sz="1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n-ea"/>
                <a:cs typeface="+mn-cs"/>
              </a:rPr>
              <a:t>ПРОБЛЕМА:</a:t>
            </a:r>
            <a:r>
              <a:rPr lang="ru-RU" sz="1800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ea typeface="+mn-ea"/>
                <a:cs typeface="+mn-cs"/>
              </a:rPr>
              <a:t>  </a:t>
            </a:r>
            <a:r>
              <a:rPr lang="ru-RU" sz="1800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>Человечество </a:t>
            </a:r>
            <a: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>стоит на пороге экологического кризиса</a:t>
            </a:r>
            <a:endParaRPr lang="ru-RU" dirty="0"/>
          </a:p>
        </p:txBody>
      </p:sp>
      <p:pic>
        <p:nvPicPr>
          <p:cNvPr id="4" name="Picture 2" descr="http://mojznak.ru/wp-content/uploads/2012/11/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08720"/>
            <a:ext cx="5688632" cy="416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755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адежда\Desktop\фото для снегирей\DSCN407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0" t="36788" r="9839" b="-1381"/>
          <a:stretch/>
        </p:blipFill>
        <p:spPr bwMode="auto">
          <a:xfrm>
            <a:off x="607302" y="1700808"/>
            <a:ext cx="3320884" cy="170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Надежда\Desktop\фото для снегирей\DSCN409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53" b="1"/>
          <a:stretch/>
        </p:blipFill>
        <p:spPr bwMode="auto">
          <a:xfrm>
            <a:off x="5191809" y="1727312"/>
            <a:ext cx="3551993" cy="167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Надежда\Desktop\фото для снегирей\DSCN408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3" t="37114" r="24524"/>
          <a:stretch/>
        </p:blipFill>
        <p:spPr bwMode="auto">
          <a:xfrm>
            <a:off x="3347864" y="4149080"/>
            <a:ext cx="1855304" cy="1660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54165" y="43136"/>
            <a:ext cx="9607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Изготавливаем аппликации со  снегирями на занятиях </a:t>
            </a:r>
          </a:p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            в детском объединении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 flipH="1">
            <a:off x="107504" y="6237312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64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gorod.lv/images/news_item/pic/124157/SAM_069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2" y="836712"/>
            <a:ext cx="7776863" cy="52565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79512" y="170111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Некоторые люди жестоко относятся к снегирям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332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zaidina.ru/sites/default/files/styles/allx700/public/img-question/imgp5619.jpg?itok=KfL_GQdA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3" b="3806"/>
          <a:stretch/>
        </p:blipFill>
        <p:spPr bwMode="auto">
          <a:xfrm>
            <a:off x="1331640" y="980728"/>
            <a:ext cx="6570612" cy="50817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970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017.radikal.ru/i442/1211/1f/2b1f24d643c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" t="-18434" r="899" b="18434"/>
          <a:stretch/>
        </p:blipFill>
        <p:spPr bwMode="auto">
          <a:xfrm>
            <a:off x="347665" y="-243408"/>
            <a:ext cx="4008311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katz-k.ru/LJ/11.06.2009/DSC_8651_rs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40968"/>
            <a:ext cx="4500265" cy="303726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616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Птиц надо защищать. Ведь они миллионами гибнут под выстрелами, погибают  в результате лесных пожаров, умирают от зимних холодов и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голода, </a:t>
            </a: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из-за бездумного освоения их местообитаний или просто от нашего равнодушия.</a:t>
            </a:r>
            <a:b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endParaRPr lang="ru-RU" sz="2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4" name="Picture 2" descr="Картинки по запросу как умирают птицы из за лесных пожаров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443009"/>
            <a:ext cx="2810993" cy="210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как умирают птицы из за лесных пожаров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257" y="1443008"/>
            <a:ext cx="2917588" cy="210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как умирают птицы из за лесных пожаров фот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4" y="3548541"/>
            <a:ext cx="6336705" cy="263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Снегирь расправил крылья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529" y="1435050"/>
            <a:ext cx="2504607" cy="211349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трелка вправо 6">
            <a:hlinkClick r:id="rId6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120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88640"/>
            <a:ext cx="9036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Вопрос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Что я могу сделать в защиту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снегирей?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Picture 2" descr="Картинки по запросу фото пары снегир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900" y="874479"/>
            <a:ext cx="6264696" cy="435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509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8640"/>
            <a:ext cx="67322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Ответ: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1.Бережно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относиться к этой птице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2.Научить других доброму отношению к снегирям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3.Изготовить композицию  «снегири» в знак уважения к этой птице.</a:t>
            </a: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16" descr="Картинки по запросу фото гнезда снегир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472149"/>
            <a:ext cx="2088232" cy="178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ртинки по запросу фото пары снегир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3902461"/>
            <a:ext cx="2592287" cy="222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артинки по запросу какие животные ловят снегирей фото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189" y="1268759"/>
            <a:ext cx="2808311" cy="2282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Картинки по запросу как умирают птицы снегири из за лесных пожаров фото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36913"/>
            <a:ext cx="2952328" cy="165618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Стрелка вправо 7">
            <a:hlinkClick r:id="rId6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48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286000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3786182" y="1071546"/>
          <a:ext cx="4429156" cy="2000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57290" y="785794"/>
            <a:ext cx="5131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Опрос обучающихся (участвовало 50 человек)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2000240"/>
            <a:ext cx="5960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Опрос взрослого населения (участвовало 30 человек)</a:t>
            </a:r>
            <a:endParaRPr lang="ru-RU" dirty="0"/>
          </a:p>
        </p:txBody>
      </p:sp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дежда\Desktop\фото для снегирей\DSCN44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" r="37605" b="1"/>
          <a:stretch/>
        </p:blipFill>
        <p:spPr bwMode="auto">
          <a:xfrm>
            <a:off x="5436096" y="996753"/>
            <a:ext cx="2051519" cy="246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дежда\Desktop\фото для снегирей\DSCN44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20" r="-8540"/>
          <a:stretch/>
        </p:blipFill>
        <p:spPr bwMode="auto">
          <a:xfrm>
            <a:off x="2721266" y="4148268"/>
            <a:ext cx="3567905" cy="175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дежда\Desktop\фото для снегирей\DSCN44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6" t="4972"/>
          <a:stretch/>
        </p:blipFill>
        <p:spPr bwMode="auto">
          <a:xfrm>
            <a:off x="937208" y="1027517"/>
            <a:ext cx="2227507" cy="234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0962" y="332656"/>
            <a:ext cx="4249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Мы подкармливаем птиц зимой   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580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:\Users\Надежда\Desktop\фото для снегирей\DSCN44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6" t="9304" r="19857"/>
          <a:stretch/>
        </p:blipFill>
        <p:spPr bwMode="auto">
          <a:xfrm>
            <a:off x="5148064" y="4081760"/>
            <a:ext cx="1864587" cy="2465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iMKGNcUjB9w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94" r="-3016" b="12157"/>
          <a:stretch/>
        </p:blipFill>
        <p:spPr bwMode="auto">
          <a:xfrm>
            <a:off x="467544" y="1340768"/>
            <a:ext cx="2982030" cy="445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0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Изготавливаем кормушки и кормим их семенами и хлебными крошками и они нам говорят спасибо и радуют нас своим присутствием.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Picture 3" descr="C:\Users\Надежда\Desktop\фото для снегирей\DSCN43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340768"/>
            <a:ext cx="335962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612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764705"/>
            <a:ext cx="770485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гипотезу: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Если постоянно подкармливать зимующих птиц, тем самым помогая  им пережить холодный период года, когда птицам сложно добывать корм из–под снега, то можно сохранить их  численность.</a:t>
            </a:r>
          </a:p>
        </p:txBody>
      </p:sp>
      <p:pic>
        <p:nvPicPr>
          <p:cNvPr id="3" name="Picture 2" descr="Картинки по запросу фото пары снегир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308618"/>
            <a:ext cx="4176464" cy="295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639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дежда\Desktop\фото для снегирей\DSCN43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54" y="930586"/>
            <a:ext cx="3670508" cy="275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-5325"/>
            <a:ext cx="9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Мы</a:t>
            </a:r>
            <a:r>
              <a:rPr lang="ru-RU" dirty="0" smtClean="0"/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оставляем птицам ягоды на ветвях кустарников и деревьев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                  для питания зимой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Picture 2" descr="C:\Users\Надежда\Desktop\фото для снегирей\DSCN44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18" r="4702"/>
          <a:stretch/>
        </p:blipFill>
        <p:spPr bwMode="auto">
          <a:xfrm>
            <a:off x="3391836" y="4293096"/>
            <a:ext cx="1901252" cy="169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Надежда\Desktop\фото для снегирей\DSCN43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30585"/>
            <a:ext cx="3670506" cy="275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57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3" cy="1143000"/>
          </a:xfrm>
        </p:spPr>
        <p:txBody>
          <a:bodyPr/>
          <a:lstStyle/>
          <a:p>
            <a:r>
              <a:rPr lang="ru-RU" sz="3200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Технология  </a:t>
            </a:r>
            <a:r>
              <a:rPr lang="ru-RU" sz="32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изготовления</a:t>
            </a:r>
            <a:br>
              <a:rPr lang="ru-RU" sz="32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композиции «Снегири»</a:t>
            </a:r>
            <a:br>
              <a:rPr lang="ru-RU" sz="32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3" name="Picture 4" descr="Картинки по запросу фото пары снегир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785278" cy="133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Картинки по запросу фото пары снегир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372" y="5047996"/>
            <a:ext cx="1783331" cy="156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1582341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Для изготовления необходимо:</a:t>
            </a: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342900" indent="-342900">
              <a:buAutoNum type="arabicPeriod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Синтетика или вата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342900" indent="-342900">
              <a:buAutoNum type="arabicPeriod"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Проволока</a:t>
            </a:r>
          </a:p>
          <a:p>
            <a:pPr marL="342900" indent="-342900">
              <a:buAutoNum type="arabicPeriod"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Бумажный скотч</a:t>
            </a:r>
          </a:p>
          <a:p>
            <a:pPr marL="342900" indent="-342900">
              <a:buAutoNum type="arabicPeriod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Клей «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пва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 и клей «титан»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342900" indent="-342900">
              <a:buAutoNum type="arabicPeriod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гуашь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342900" indent="-342900">
              <a:buAutoNum type="arabicPeriod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Пластилин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342900" indent="-342900">
              <a:buAutoNum type="arabicPeriod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Кисточки для рисования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Надежда\Desktop\фото ЦДТ 2014-2015 год-2\DSCN442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76"/>
          <a:stretch/>
        </p:blipFill>
        <p:spPr bwMode="auto">
          <a:xfrm>
            <a:off x="2830320" y="5047996"/>
            <a:ext cx="3222104" cy="1571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74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7560840" cy="850106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Техника безопасности при 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работе</a:t>
            </a:r>
            <a:b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</a:b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 </a:t>
            </a:r>
            <a:r>
              <a:rPr lang="ru-RU" sz="2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с 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ножницами :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http://otvet.imgsmail.ru/download/eb5a5e9a96aa292ca642d619358ce241_i-438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0445"/>
            <a:ext cx="2088232" cy="1252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otvet.imgsmail.ru/download/eb5a5e9a96aa292ca642d619358ce241_i-438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445224"/>
            <a:ext cx="2088232" cy="125233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11560" y="1305342"/>
            <a:ext cx="6246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Необходимо хранить ножницы в чехле.</a:t>
            </a:r>
          </a:p>
          <a:p>
            <a:pPr marL="457200" indent="-457200">
              <a:buAutoNum type="arabicPeriod"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457200" indent="-457200">
              <a:buAutoNum type="arabicPeriod" startAt="2"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 работе надо следить за направлением резания.</a:t>
            </a:r>
          </a:p>
          <a:p>
            <a:pPr marL="457200" indent="-457200">
              <a:buAutoNum type="arabicPeriod" startAt="2"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457200" indent="-457200">
              <a:buAutoNum type="arabicPeriod" startAt="3"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Нельзя работать с тупыми ножницами.  </a:t>
            </a:r>
          </a:p>
          <a:p>
            <a:pPr marL="457200" indent="-457200">
              <a:buAutoNum type="arabicPeriod" startAt="3"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457200" indent="-457200">
              <a:buAutoNum type="arabicPeriod" startAt="4"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Нельзя держать ножницы лезвием вверх.</a:t>
            </a:r>
          </a:p>
          <a:p>
            <a:pPr marL="457200" indent="-457200">
              <a:buAutoNum type="arabicPeriod" startAt="4"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5.     Запрещается передавать    ножницы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остриём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вперёд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23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8236" y="260648"/>
            <a:ext cx="5755242" cy="792088"/>
          </a:xfrm>
        </p:spPr>
        <p:txBody>
          <a:bodyPr>
            <a:normAutofit fontScale="90000"/>
          </a:bodyPr>
          <a:lstStyle/>
          <a:p>
            <a:pPr marL="0" lvl="0" indent="0" algn="l">
              <a:spcBef>
                <a:spcPts val="0"/>
              </a:spcBef>
              <a:buNone/>
            </a:pPr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Последовательность </a:t>
            </a:r>
            <a:r>
              <a:rPr lang="ru-RU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изготовления</a:t>
            </a:r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:</a:t>
            </a:r>
            <a:b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</a:br>
            <a:r>
              <a:rPr lang="ru-RU" sz="2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Часть 1</a:t>
            </a:r>
            <a:r>
              <a:rPr lang="ru-RU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</a:b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C:\Users\Надежда\Desktop\фото ЦДТ 2014-2015 год-2\DSCN44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57" y="1268760"/>
            <a:ext cx="19197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дежда\Desktop\фото ЦДТ 2014-2015 год-2\DSCN44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471" y="1268760"/>
            <a:ext cx="19197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дежда\Desktop\фото ЦДТ 2014-2015 год-2\DSCN44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297" y="1244244"/>
            <a:ext cx="19197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Надежда\Desktop\фото ЦДТ 2014-2015 год-2\DSCN44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116" y="3389438"/>
            <a:ext cx="2092139" cy="146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Надежда\Desktop\фото ЦДТ 2014-2015 год-2\DSCN44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441" y="3410576"/>
            <a:ext cx="19197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5953" y="2750619"/>
            <a:ext cx="1919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1.Сформировать овал из ваты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39" y="2684244"/>
            <a:ext cx="237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2.Завязать нитью хвост птицы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6438" y="4850576"/>
            <a:ext cx="16274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4.Из проволоки сформировать крылья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2200" y="2750619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3.Отделить ниткой голову от туловища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7397" y="4850576"/>
            <a:ext cx="2378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5.Обклеить проволоку бумажным скотчем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Стрелка вправо 20">
            <a:hlinkClick r:id="rId7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696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C:\Users\Надежда\Desktop\фото ЦДТ 2014-2015 год-2\DSCN44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209389"/>
            <a:ext cx="19197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C:\Users\Надежда\Desktop\фото ЦДТ 2014-2015 год-2\DSCN44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249756"/>
            <a:ext cx="19197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Надежда\Desktop\фото ЦДТ 2014-2015 год-2\DSCN44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658" y="3789040"/>
            <a:ext cx="19197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C:\Users\Надежда\Desktop\фото ЦДТ 2014-2015 год-2\DSCN44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209389"/>
            <a:ext cx="19197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083503" y="2650978"/>
            <a:ext cx="252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7.Приклеить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крылья к  туловищу и обмакнуть 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клей ПВА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7" y="2689756"/>
            <a:ext cx="2279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6.Обвернуть бумажные крылья ватой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35477" y="2867425"/>
            <a:ext cx="2252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8.Расскрасить птицу в нужный цвет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0083" y="5234994"/>
            <a:ext cx="2063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9.Таких птиц надо сделать несколько.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868236" y="260648"/>
            <a:ext cx="5755242" cy="792088"/>
          </a:xfrm>
        </p:spPr>
        <p:txBody>
          <a:bodyPr>
            <a:normAutofit fontScale="90000"/>
          </a:bodyPr>
          <a:lstStyle/>
          <a:p>
            <a:pPr marL="0" lvl="0" indent="0" algn="l">
              <a:spcBef>
                <a:spcPts val="0"/>
              </a:spcBef>
              <a:buNone/>
            </a:pPr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Последовательность </a:t>
            </a:r>
            <a:r>
              <a:rPr lang="ru-RU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изготовления</a:t>
            </a:r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:</a:t>
            </a:r>
            <a:b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</a:br>
            <a:r>
              <a:rPr lang="ru-RU" sz="2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Часть 2</a:t>
            </a:r>
            <a:r>
              <a:rPr lang="ru-RU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</a:b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Стрелка вправо 11">
            <a:hlinkClick r:id="rId6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20532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Надежда\Desktop\фото ЦДТ 2014-2015 год-2\DSCN44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3" t="20000"/>
          <a:stretch/>
        </p:blipFill>
        <p:spPr bwMode="auto">
          <a:xfrm>
            <a:off x="962245" y="656658"/>
            <a:ext cx="3007116" cy="2591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Надежда\Desktop\фото ЦДТ 2014-2015 год-2\DSCN445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1" t="279" r="30024"/>
          <a:stretch/>
        </p:blipFill>
        <p:spPr bwMode="auto">
          <a:xfrm>
            <a:off x="5552660" y="3366052"/>
            <a:ext cx="2173357" cy="323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37190" y="1075493"/>
            <a:ext cx="3851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10.Закрепить ветку дерева в гипс.</a:t>
            </a:r>
          </a:p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11.Придать дереву заснеженный вид с помощью ваты или синтетики.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3882" y="3776663"/>
            <a:ext cx="4163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12.Закрепить птиц на дереве с помощью клея «Титан».</a:t>
            </a:r>
          </a:p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236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адежда\Desktop\фото ЦДТ 2014-2015 год-2\DSCN44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836712"/>
            <a:ext cx="405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33265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Вот что получилось в итоге.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383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-27384"/>
            <a:ext cx="777686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Стихотворение, написанное обучающимися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</a:p>
          <a:p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«Покормите снегирей» </a:t>
            </a: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Мы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надеемся, что в Рудне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Будет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больше снегирей,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Так как мы всегда их будем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Всех любить ещё сильней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проект наш мы создали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Для того чтоб вы могли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Любоваться снегирями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 в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кино,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у двери.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 и мы, зимой их кормим,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Строим им кормушки здесь, 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Покормите вы их тоже,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Ведь у всех зерно же есть.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 жалейте горстку крошек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Или семечек чуть-чуть,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тогда снегирь-красавец,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Частым гостем будет тут!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1026" name="Picture 2" descr="C:\Users\Надежда\Desktop\фото для снегирей\DSCN44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68" r="29710"/>
          <a:stretch/>
        </p:blipFill>
        <p:spPr bwMode="auto">
          <a:xfrm>
            <a:off x="4788024" y="1772816"/>
            <a:ext cx="3373525" cy="260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82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548680"/>
            <a:ext cx="64624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Используемая </a:t>
            </a:r>
            <a:r>
              <a:rPr lang="ru-RU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литература:</a:t>
            </a:r>
          </a:p>
          <a:p>
            <a:endParaRPr lang="ru-RU" b="1" cap="all" dirty="0" smtClean="0">
              <a:ln w="9000" cmpd="sng">
                <a:solidFill>
                  <a:srgbClr val="5DCEAF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5DCEAF">
                      <a:shade val="20000"/>
                      <a:satMod val="245000"/>
                    </a:srgbClr>
                  </a:gs>
                  <a:gs pos="43000">
                    <a:srgbClr val="5DCEAF">
                      <a:satMod val="255000"/>
                    </a:srgbClr>
                  </a:gs>
                  <a:gs pos="48000">
                    <a:srgbClr val="5DCEAF">
                      <a:shade val="85000"/>
                      <a:satMod val="255000"/>
                    </a:srgbClr>
                  </a:gs>
                  <a:gs pos="100000">
                    <a:srgbClr val="5DCEAF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Интернет ресурсы:1.https://ru.wikipedia.org/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wiki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/%D0%A1%D0%BD%D0%B5%D0%B3%D0%B8%D1%80%D1%8C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материал из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Векипедии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2.http://ecosystema.ru/08nature/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birds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/193.php 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Наш Центр "Экосистема"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3.https://givotniymir.ru/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snegir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opisanie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-i-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osobennosti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snegirya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Животный мир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4. http://xn--e1aaqjt5d.xn--p1ai/articles/birds/snegir.html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/Лесные/, мир за чертой города</a:t>
            </a:r>
          </a:p>
          <a:p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Рисунок 4" descr="Картинки по запросу какие животные ловят снегирей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49231"/>
            <a:ext cx="3742524" cy="269213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609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foto-kartinki.com/kartinky/kartinky/615/1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8064895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131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060848"/>
            <a:ext cx="8229600" cy="3888432"/>
          </a:xfrm>
        </p:spPr>
        <p:txBody>
          <a:bodyPr>
            <a:normAutofit fontScale="90000"/>
          </a:bodyPr>
          <a:lstStyle/>
          <a:p>
            <a:pPr lvl="0" algn="l">
              <a:spcBef>
                <a:spcPts val="0"/>
              </a:spcBef>
            </a:pPr>
            <a:r>
              <a:rPr lang="ru-RU" sz="1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ЗАДАЧИ </a:t>
            </a:r>
            <a:r>
              <a:rPr lang="ru-RU" sz="1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ПРЕКТА:</a:t>
            </a:r>
            <a:br>
              <a:rPr lang="ru-RU" sz="1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</a:br>
            <a:r>
              <a:rPr lang="ru-RU" sz="1800" b="1" cap="all" dirty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1800" b="1" cap="all" dirty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rebuchet MS"/>
                <a:ea typeface="+mn-ea"/>
                <a:cs typeface="+mn-cs"/>
              </a:rPr>
            </a:br>
            <a:r>
              <a:rPr lang="ru-RU" sz="18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18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rebuchet MS"/>
                <a:ea typeface="+mn-ea"/>
                <a:cs typeface="+mn-cs"/>
              </a:rPr>
            </a:br>
            <a:r>
              <a:rPr lang="ru-RU" sz="18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18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rebuchet MS"/>
                <a:ea typeface="+mn-ea"/>
                <a:cs typeface="+mn-cs"/>
              </a:rPr>
            </a:br>
            <a:r>
              <a:rPr lang="ru-RU" sz="1800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>1.Привлечь </a:t>
            </a:r>
            <a: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>внимание обучающихся   к возможности решения   экологических проблем, помочь в осознании ими необходимости личного посильного вклада каждого человека в сохранении окружающей среды.</a:t>
            </a:r>
            <a:b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</a:br>
            <a: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</a:br>
            <a: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>2</a:t>
            </a:r>
            <a:r>
              <a:rPr lang="ru-RU" sz="1800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>.</a:t>
            </a:r>
            <a:r>
              <a:rPr lang="ru-RU" sz="2400" dirty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E67C8">
                        <a:tint val="40000"/>
                        <a:satMod val="250000"/>
                      </a:srgbClr>
                    </a:gs>
                    <a:gs pos="9000">
                      <a:srgbClr val="4E67C8">
                        <a:tint val="52000"/>
                        <a:satMod val="300000"/>
                      </a:srgbClr>
                    </a:gs>
                    <a:gs pos="50000">
                      <a:srgbClr val="4E67C8">
                        <a:shade val="20000"/>
                        <a:satMod val="300000"/>
                      </a:srgbClr>
                    </a:gs>
                    <a:gs pos="79000">
                      <a:srgbClr val="4E67C8">
                        <a:tint val="52000"/>
                        <a:satMod val="300000"/>
                      </a:srgbClr>
                    </a:gs>
                    <a:gs pos="100000">
                      <a:srgbClr val="4E67C8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1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Helvetica"/>
                <a:ea typeface="Times New Roman"/>
              </a:rPr>
              <a:t>Изучить </a:t>
            </a:r>
            <a:r>
              <a:rPr lang="ru-RU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Helvetica"/>
                <a:ea typeface="Times New Roman"/>
              </a:rPr>
              <a:t>особенности жизни, внешнего вида и среды обитания</a:t>
            </a:r>
            <a:r>
              <a:rPr lang="ru-RU" sz="1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> </a:t>
            </a:r>
            <a:r>
              <a:rPr lang="ru-RU" sz="1800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> снегирей.</a:t>
            </a:r>
            <a: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</a:br>
            <a: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</a:br>
            <a: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>3. Изготовить  </a:t>
            </a:r>
            <a:r>
              <a:rPr lang="ru-RU" sz="1800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>композицию «Снегири».</a:t>
            </a:r>
            <a:br>
              <a:rPr lang="ru-RU" sz="1800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</a:br>
            <a:r>
              <a:rPr lang="ru-RU" sz="1800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>4. написать обучающимися стихотворение о снегирях.</a:t>
            </a:r>
            <a: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18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</a:br>
            <a:endParaRPr lang="ru-RU" sz="1800" b="1" cap="all" dirty="0">
              <a:ln w="0"/>
              <a:gradFill flip="none">
                <a:gsLst>
                  <a:gs pos="0">
                    <a:srgbClr val="4E67C8">
                      <a:tint val="75000"/>
                      <a:shade val="75000"/>
                      <a:satMod val="170000"/>
                    </a:srgbClr>
                  </a:gs>
                  <a:gs pos="49000">
                    <a:srgbClr val="4E67C8">
                      <a:tint val="88000"/>
                      <a:shade val="65000"/>
                      <a:satMod val="172000"/>
                    </a:srgbClr>
                  </a:gs>
                  <a:gs pos="50000">
                    <a:srgbClr val="4E67C8">
                      <a:shade val="65000"/>
                      <a:satMod val="130000"/>
                    </a:srgbClr>
                  </a:gs>
                  <a:gs pos="92000">
                    <a:srgbClr val="4E67C8">
                      <a:shade val="50000"/>
                      <a:satMod val="120000"/>
                    </a:srgbClr>
                  </a:gs>
                  <a:gs pos="100000">
                    <a:srgbClr val="4E67C8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rebuchet MS"/>
              <a:ea typeface="+mn-ea"/>
              <a:cs typeface="+mn-cs"/>
            </a:endParaRPr>
          </a:p>
        </p:txBody>
      </p:sp>
      <p:pic>
        <p:nvPicPr>
          <p:cNvPr id="3" name="Рисунок 2" descr="http://otvet.imgsmail.ru/download/eb5a5e9a96aa292ca642d619358ce241_i-438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88640"/>
            <a:ext cx="4269019" cy="280315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47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0"/>
            <a:ext cx="9865096" cy="2420888"/>
          </a:xfrm>
        </p:spPr>
        <p:txBody>
          <a:bodyPr>
            <a:normAutofit fontScale="90000"/>
          </a:bodyPr>
          <a:lstStyle/>
          <a:p>
            <a:pPr lvl="0" algn="l">
              <a:spcBef>
                <a:spcPts val="0"/>
              </a:spcBef>
            </a:pPr>
            <a:r>
              <a:rPr lang="ru-RU" sz="2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/>
                <a:ea typeface="+mn-ea"/>
                <a:cs typeface="+mn-cs"/>
              </a:rPr>
              <a:t>ОЖИДАЕМЫЙ РЕЗУЛЬТАТ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/>
                <a:ea typeface="+mn-ea"/>
                <a:cs typeface="+mn-cs"/>
              </a:rPr>
              <a:t>:</a:t>
            </a:r>
            <a:r>
              <a:rPr lang="ru-RU" sz="20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> </a:t>
            </a:r>
            <a:r>
              <a:rPr lang="ru-RU" sz="2000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2000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</a:br>
            <a:r>
              <a:rPr lang="ru-RU" sz="2000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2000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</a:br>
            <a: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1.Сформируются </a:t>
            </a: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знания о бережном отношении к </a:t>
            </a:r>
            <a: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природе.</a:t>
            </a: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/>
            </a:r>
            <a:b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</a:br>
            <a: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ea typeface="+mn-ea"/>
                <a:cs typeface="+mn-cs"/>
              </a:rPr>
              <a:t>2.Расширется </a:t>
            </a: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ea typeface="+mn-ea"/>
                <a:cs typeface="+mn-cs"/>
              </a:rPr>
              <a:t>кругозор  о жизни и повадках</a:t>
            </a:r>
            <a: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Helvetica"/>
                <a:ea typeface="Times New Roman"/>
              </a:rPr>
              <a:t>  </a:t>
            </a:r>
            <a: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снегирей.</a:t>
            </a: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/>
            </a:r>
            <a:b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</a:b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3.Разовьются навыки работы </a:t>
            </a:r>
            <a: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изготовления поделок из синтепона и ваты.</a:t>
            </a:r>
            <a:b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</a:br>
            <a: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4.Разовьются поэтические способности.</a:t>
            </a:r>
            <a:endParaRPr lang="ru-RU" sz="27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rebuchet MS"/>
              <a:ea typeface="+mn-ea"/>
              <a:cs typeface="+mn-cs"/>
            </a:endParaRPr>
          </a:p>
        </p:txBody>
      </p:sp>
      <p:pic>
        <p:nvPicPr>
          <p:cNvPr id="5" name="Рисунок 4" descr="Картинки по запросу какие животные ловят снегирей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564904"/>
            <a:ext cx="5112568" cy="374441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52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9036496" cy="1944215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</a:rPr>
              <a:t>                            ОСНОВНАЯ </a:t>
            </a:r>
            <a:r>
              <a:rPr lang="ru-RU" sz="2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</a:rPr>
              <a:t>ЦЕЛЬ ПРОЕКТА</a:t>
            </a:r>
            <a:r>
              <a:rPr lang="ru-RU" sz="2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</a:rPr>
              <a:t>:</a:t>
            </a:r>
            <a:br>
              <a:rPr lang="ru-RU" sz="2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</a:rPr>
            </a:br>
            <a:r>
              <a:rPr lang="ru-RU" sz="20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</a:rPr>
              <a:t/>
            </a:r>
            <a:br>
              <a:rPr lang="ru-RU" sz="20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</a:rPr>
            </a:b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</a:rPr>
              <a:t>Формирование  у обучающихся бережного отношения к окружающей среде  через привлечение к активной  деятельности по изучению и охране  снегирей.</a:t>
            </a:r>
            <a:b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</a:rPr>
            </a:br>
            <a:endParaRPr lang="ru-RU" sz="27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6" t="83357" r="4441" b="1680"/>
          <a:stretch/>
        </p:blipFill>
        <p:spPr bwMode="auto">
          <a:xfrm>
            <a:off x="1907704" y="5286457"/>
            <a:ext cx="5225790" cy="878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текст при наведени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34168"/>
            <a:ext cx="5225790" cy="32522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32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Autofit/>
          </a:bodyPr>
          <a:lstStyle/>
          <a:p>
            <a:pPr lvl="0" algn="l">
              <a:spcBef>
                <a:spcPts val="0"/>
              </a:spcBef>
            </a:pPr>
            <a:r>
              <a:rPr lang="ru-RU" sz="2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ПЛАН РЕАЛИЗАЦИИ ПРОЕКТА</a:t>
            </a:r>
            <a:r>
              <a:rPr lang="ru-RU" sz="2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>:</a:t>
            </a:r>
            <a:br>
              <a:rPr lang="ru-RU" sz="2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</a:br>
            <a:r>
              <a:rPr lang="ru-RU" sz="2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2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  <a:ea typeface="+mn-ea"/>
                <a:cs typeface="+mn-cs"/>
              </a:rPr>
            </a:br>
            <a:r>
              <a:rPr lang="ru-RU" sz="20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  <a:t/>
            </a:r>
            <a:br>
              <a:rPr lang="ru-RU" sz="20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  <a:ea typeface="+mn-ea"/>
                <a:cs typeface="+mn-cs"/>
              </a:rPr>
            </a:b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1 ЭТАП – ПОДГОТОВИТЕЛЬНЫЙ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(ноябрь 2019 </a:t>
            </a: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г)</a:t>
            </a:r>
            <a:b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</a:b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/>
            </a:r>
            <a:b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</a:b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2 ЭТАП – ДЕЯТЕЛЬНЫЙ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(декабрь  2020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г -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январь 2020 </a:t>
            </a: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г)</a:t>
            </a:r>
            <a:b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</a:b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/>
            </a:r>
            <a:b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</a:b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3 ЭТАП –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ТВОРЧЕСКИЙ </a:t>
            </a:r>
            <a:r>
              <a:rPr lang="ru-RU" sz="2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(февраль 2020 </a:t>
            </a:r>
            <a: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  <a:t>г)  </a:t>
            </a:r>
            <a:br>
              <a:rPr lang="ru-RU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rebuchet MS"/>
                <a:ea typeface="+mn-ea"/>
                <a:cs typeface="+mn-cs"/>
              </a:rPr>
            </a:br>
            <a:endParaRPr lang="ru-RU" sz="2000" dirty="0"/>
          </a:p>
        </p:txBody>
      </p:sp>
      <p:pic>
        <p:nvPicPr>
          <p:cNvPr id="6146" name="Picture 2" descr="Картинки по запросу фото пары снегир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2924944"/>
            <a:ext cx="4544927" cy="331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57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126978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СНЕГИРЬ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одна из широко известных и заметных птиц лесов нашей страны, величиной значительно крупнее воробья: весит 32—34 г. Окраска оперения самца весьма красива. Верх головы, крылья и хвост черные. Задняя часть шеи и спина светло-серые.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Хвостик чёрный с  чисто-белыми перьями. 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Нижняя часть тела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красная у самца, а у  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самки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буровато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-серый. Живут снегири по 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всей полосе хвойных 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лесов. В нашем населённом пункте тоже проживают снегири в небольшом количестве. </a:t>
            </a:r>
            <a:endParaRPr lang="ru-RU" sz="2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098" name="Picture 2" descr="Картинки по запросу фото пары снегир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60764"/>
            <a:ext cx="4695534" cy="318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79512" y="6165304"/>
            <a:ext cx="2160240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40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22725C"/>
      </a:hlink>
      <a:folHlink>
        <a:srgbClr val="9DE1C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1248</TotalTime>
  <Words>1150</Words>
  <Application>Microsoft Office PowerPoint</Application>
  <PresentationFormat>Экран (4:3)</PresentationFormat>
  <Paragraphs>183</Paragraphs>
  <Slides>49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Воздушный поток</vt:lpstr>
      <vt:lpstr>Презентация PowerPoint</vt:lpstr>
      <vt:lpstr>Презентация PowerPoint</vt:lpstr>
      <vt:lpstr> ПРОБЛЕМА:  Человечество стоит на пороге экологического кризиса</vt:lpstr>
      <vt:lpstr>Презентация PowerPoint</vt:lpstr>
      <vt:lpstr>ЗАДАЧИ ПРЕКТА:    1.Привлечь внимание обучающихся   к возможности решения   экологических проблем, помочь в осознании ими необходимости личного посильного вклада каждого человека в сохранении окружающей среды.  2. Изучить особенности жизни, внешнего вида и среды обитания  снегирей.  3. Изготовить  композицию «Снегири». 4. написать обучающимися стихотворение о снегирях. </vt:lpstr>
      <vt:lpstr>ОЖИДАЕМЫЙ РЕЗУЛЬТАТ:   1.Сформируются знания о бережном отношении к природе. 2.Расширется кругозор  о жизни и повадках  снегирей. 3.Разовьются навыки работы изготовления поделок из синтепона и ваты. 4.Разовьются поэтические способности.</vt:lpstr>
      <vt:lpstr>                            ОСНОВНАЯ ЦЕЛЬ ПРОЕКТА:  Формирование  у обучающихся бережного отношения к окружающей среде  через привлечение к активной  деятельности по изучению и охране  снегирей. </vt:lpstr>
      <vt:lpstr>ПЛАН РЕАЛИЗАЦИИ ПРОЕКТА:   1 ЭТАП – ПОДГОТОВИТЕЛЬНЫЙ (ноябрь 2019 г)  2 ЭТАП – ДЕЯТЕЛЬНЫЙ (декабрь  2020 г - январь 2020 г)  3 ЭТАП – ТВОРЧЕСКИЙ (февраль 2020 г)   </vt:lpstr>
      <vt:lpstr>СНЕГИРЬ   одна из широко известных и заметных птиц лесов нашей страны, величиной значительно крупнее воробья: весит 32—34 г. Окраска оперения самца весьма красива. Верх головы, крылья и хвост черные. Задняя часть шеи и спина светло-серые. Хвостик чёрный с  чисто-белыми перьями. Нижняя часть тела  красная у самца, а у  самки  буровато-серый. Живут снегири по всей полосе хвойных лесов. В нашем населённом пункте тоже проживают снегири в небольшом количестве. </vt:lpstr>
      <vt:lpstr>Снегирь питается  семенами, почками и ягодами. Кормясь ягодами, выедает из них семена, а мякоть плодов выбрасывает. Птенцов снегири выкармливают в основном также растительными кормами. Насекомые не являются основной пищей в рационе.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Первое и самое обманчивое впечатление о снегирях закралось в русское название этих пернатых. Представление о том, что снегирь - зимний гость, появляющийся с первым снегом - основное заблуждение жителей лесной зоны! На самом деле снегирь лишь становится заметным с наступлением зимы. В нашей области проводилось исследование, и были сделаны следующие выводы. Этих птиц стало намного меньше. Снегирь мигрирующая птица, в чужие страны не улетают, они кочуют с места на место в поисках пищи.  </vt:lpstr>
      <vt:lpstr>                                      легенды о снегирях  В Древней Руси существовало поверье, что снегири спасали путников, заблудившихся в бескрайних заснеженных полях.                      Снегири указывали им дорогу к жилым домам.   Согласно библейским легендам, снегирь самоотверженно ломал иглы тернового венца с головы Спасителя, и одна капля крови попала ему на грудь, окрасив ее в красный цвет. Поэтому снегирь охраняемая народом символическая птица.  </vt:lpstr>
      <vt:lpstr>Существует примета, если снегирь чирикает к теплу, значит  будет ясная и солнечная погода, а когда запоёт то быть вьюге.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Птиц надо защищать. Ведь они миллионами гибнут под выстрелами, погибают  в результате лесных пожаров, умирают от зимних холодов и голода, из-за бездумного освоения их местообитаний или просто от нашего равнодушия.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Технология  изготовления композиции «Снегири» </vt:lpstr>
      <vt:lpstr>Техника безопасности при работе  с ножницами :</vt:lpstr>
      <vt:lpstr>Последовательность изготовления: Часть 1 </vt:lpstr>
      <vt:lpstr>Последовательность изготовления: Часть 2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МКУДО «Руднянский ЦДТ» </dc:title>
  <dc:creator>Надежда</dc:creator>
  <cp:lastModifiedBy>Надежда</cp:lastModifiedBy>
  <cp:revision>98</cp:revision>
  <dcterms:created xsi:type="dcterms:W3CDTF">2015-02-12T19:08:51Z</dcterms:created>
  <dcterms:modified xsi:type="dcterms:W3CDTF">2020-06-09T06:11:52Z</dcterms:modified>
</cp:coreProperties>
</file>