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3B776-51EC-4B6B-B0AC-E892D67C7A39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61594-C45A-4BB8-9924-CAB0141FB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169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261594-C45A-4BB8-9924-CAB0141FBDF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25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image" Target="../media/image3.png"/><Relationship Id="rId16" Type="http://schemas.openxmlformats.org/officeDocument/2006/relationships/slide" Target="slide16.xml"/><Relationship Id="rId20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19" Type="http://schemas.openxmlformats.org/officeDocument/2006/relationships/slide" Target="slide2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46" y="476672"/>
            <a:ext cx="4584401" cy="5616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60032" y="699661"/>
            <a:ext cx="42619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Федор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Абрамов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4128" y="2807605"/>
            <a:ext cx="27863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1920 -1983 </a:t>
            </a:r>
            <a:endParaRPr lang="ru-RU" sz="3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40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067" y="1052736"/>
            <a:ext cx="9145434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/>
              <a:t>Какой символичный смысл имеет деревянный конь на крыше дома для главной героини одноименной повести Ф. Абрамова </a:t>
            </a:r>
            <a:endParaRPr lang="ru-RU" sz="4400" b="1" dirty="0" smtClean="0"/>
          </a:p>
          <a:p>
            <a:pPr algn="ctr"/>
            <a:r>
              <a:rPr lang="ru-RU" sz="4400" b="1" dirty="0" smtClean="0"/>
              <a:t>«</a:t>
            </a:r>
            <a:r>
              <a:rPr lang="ru-RU" sz="4400" b="1" dirty="0"/>
              <a:t>Деревянные кони»? </a:t>
            </a:r>
            <a:r>
              <a:rPr lang="ru-RU" sz="4400" b="1" dirty="0" smtClean="0"/>
              <a:t>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90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620688"/>
            <a:ext cx="914543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/>
              <a:t>Почему Евгения </a:t>
            </a:r>
          </a:p>
          <a:p>
            <a:pPr algn="ctr"/>
            <a:r>
              <a:rPr lang="ru-RU" sz="4400" b="1" dirty="0" smtClean="0"/>
              <a:t>коренных жителей Пижмы называла </a:t>
            </a:r>
            <a:r>
              <a:rPr lang="ru-RU" sz="4400" b="1" dirty="0" err="1" smtClean="0"/>
              <a:t>урваями</a:t>
            </a:r>
            <a:r>
              <a:rPr lang="ru-RU" sz="4400" b="1" dirty="0" smtClean="0"/>
              <a:t>? </a:t>
            </a:r>
          </a:p>
          <a:p>
            <a:pPr algn="ctr"/>
            <a:r>
              <a:rPr lang="ru-RU" sz="4400" b="1" dirty="0" smtClean="0"/>
              <a:t>Ф. Абрамов «Деревянные кони». </a:t>
            </a:r>
          </a:p>
          <a:p>
            <a:pPr algn="ctr"/>
            <a:r>
              <a:rPr lang="ru-RU" sz="4400" b="1" dirty="0" smtClean="0"/>
              <a:t>«…</a:t>
            </a:r>
            <a:r>
              <a:rPr lang="ru-RU" sz="4400" b="1" i="1" dirty="0" smtClean="0"/>
              <a:t>А на Пижме у этих </a:t>
            </a:r>
            <a:r>
              <a:rPr lang="ru-RU" sz="4400" b="1" i="1" dirty="0" err="1" smtClean="0"/>
              <a:t>урваев</a:t>
            </a:r>
            <a:r>
              <a:rPr lang="ru-RU" sz="4400" b="1" i="1" dirty="0" smtClean="0"/>
              <a:t> все шиворот-навыворот…»</a:t>
            </a:r>
            <a:r>
              <a:rPr lang="ru-RU" sz="4400" b="1" dirty="0" smtClean="0"/>
              <a:t>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68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68664" y="498738"/>
            <a:ext cx="914543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/>
              <a:t>КОТ в МЕШКЕ </a:t>
            </a:r>
            <a:endParaRPr lang="ru-RU" sz="66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62" y="1988840"/>
            <a:ext cx="4333875" cy="45053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68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620688"/>
            <a:ext cx="9145434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означает слово: </a:t>
            </a:r>
          </a:p>
          <a:p>
            <a:pPr algn="ctr"/>
            <a:endParaRPr lang="ru-RU" sz="4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«И работенкой-то, кажись, </a:t>
            </a:r>
          </a:p>
          <a:p>
            <a:pPr algn="ctr"/>
            <a:r>
              <a:rPr lang="ru-RU" sz="44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неволим</a:t>
            </a:r>
            <a:r>
              <a:rPr lang="ru-RU" sz="44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а совсем от рук отбился</a:t>
            </a:r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30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620688"/>
            <a:ext cx="9145434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означает слово: </a:t>
            </a:r>
          </a:p>
          <a:p>
            <a:pPr algn="ctr"/>
            <a:endParaRPr lang="ru-RU" sz="4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«Неужто человек только затем и родится, чтобы с утра до вечера </a:t>
            </a:r>
            <a:r>
              <a:rPr lang="ru-RU" sz="4400" b="1" i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чертоломить</a:t>
            </a:r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0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620688"/>
            <a:ext cx="914543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означает слово: </a:t>
            </a:r>
          </a:p>
          <a:p>
            <a:pPr algn="ctr"/>
            <a:endParaRPr lang="ru-RU" sz="4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 </a:t>
            </a:r>
            <a:r>
              <a:rPr lang="ru-RU" sz="44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поветью</a:t>
            </a:r>
            <a:r>
              <a:rPr lang="ru-RU" sz="44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меня познакомил Максим в первый же день, и, помню, я просто ахнул…Целый крестьянский музей!</a:t>
            </a:r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15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620688"/>
            <a:ext cx="9145434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означает слово: </a:t>
            </a:r>
          </a:p>
          <a:p>
            <a:pPr algn="ctr"/>
            <a:endParaRPr lang="ru-RU" sz="4400" b="1" i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4400" b="1" i="1" dirty="0">
                <a:cs typeface="Times New Roman" pitchFamily="18" charset="0"/>
              </a:rPr>
              <a:t>Аксинья раздетая вышла на </a:t>
            </a:r>
            <a:r>
              <a:rPr lang="ru-RU" sz="4400" b="1" i="1" dirty="0" smtClean="0">
                <a:cs typeface="Times New Roman" pitchFamily="18" charset="0"/>
              </a:rPr>
              <a:t>крыльцо, </a:t>
            </a:r>
            <a:r>
              <a:rPr lang="ru-RU" sz="4400" b="1" i="1" dirty="0">
                <a:cs typeface="Times New Roman" pitchFamily="18" charset="0"/>
              </a:rPr>
              <a:t>под похоронный вой </a:t>
            </a:r>
            <a:r>
              <a:rPr lang="ru-RU" sz="4400" b="1" i="1" u="sng" dirty="0">
                <a:solidFill>
                  <a:srgbClr val="FF0000"/>
                </a:solidFill>
                <a:cs typeface="Times New Roman" pitchFamily="18" charset="0"/>
              </a:rPr>
              <a:t>сиверки</a:t>
            </a:r>
            <a:r>
              <a:rPr lang="ru-RU" sz="4400" b="1" i="1" dirty="0">
                <a:cs typeface="Times New Roman" pitchFamily="18" charset="0"/>
              </a:rPr>
              <a:t> простояла на крыльце, обняв мокрый столб, не меняя положения до </a:t>
            </a:r>
            <a:r>
              <a:rPr lang="ru-RU" sz="4400" b="1" i="1" dirty="0" smtClean="0">
                <a:cs typeface="Times New Roman" pitchFamily="18" charset="0"/>
              </a:rPr>
              <a:t>рассвета</a:t>
            </a:r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31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620688"/>
            <a:ext cx="914543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означает слово: </a:t>
            </a:r>
          </a:p>
          <a:p>
            <a:pPr algn="ctr"/>
            <a:endParaRPr lang="ru-RU" sz="4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4400" b="1" i="1" dirty="0" smtClean="0"/>
              <a:t>Он</a:t>
            </a:r>
            <a:r>
              <a:rPr lang="ru-RU" sz="4400" b="1" i="1" dirty="0"/>
              <a:t> сидел у малой печки и покуривал в </a:t>
            </a:r>
            <a:r>
              <a:rPr lang="ru-RU" sz="4400" b="1" i="1" dirty="0" err="1" smtClean="0">
                <a:solidFill>
                  <a:srgbClr val="FF0000"/>
                </a:solidFill>
              </a:rPr>
              <a:t>душничок</a:t>
            </a:r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8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07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784" y="1529815"/>
            <a:ext cx="6096000" cy="4257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5170" y="620688"/>
            <a:ext cx="920317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Вам достается </a:t>
            </a:r>
          </a:p>
          <a:p>
            <a:pPr algn="ctr"/>
            <a:r>
              <a:rPr lang="ru-RU" sz="5400" b="1" cap="none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Черный ящик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! 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788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620688"/>
            <a:ext cx="914543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/>
              <a:t>ИНТЕРЕСНЫЕ ФАКТЫ</a:t>
            </a:r>
          </a:p>
          <a:p>
            <a:pPr algn="ctr"/>
            <a:endParaRPr lang="ru-RU" sz="4400" b="1" dirty="0"/>
          </a:p>
          <a:p>
            <a:pPr algn="ctr"/>
            <a:r>
              <a:rPr lang="ru-RU" sz="4400" b="1" dirty="0" smtClean="0"/>
              <a:t>Какую </a:t>
            </a:r>
            <a:r>
              <a:rPr lang="ru-RU" sz="4400" b="1" dirty="0"/>
              <a:t>премию дали Ф. Абрамову в 3 классе за успехи в учебе? </a:t>
            </a: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26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" y="-26866"/>
            <a:ext cx="912047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9569606"/>
              </p:ext>
            </p:extLst>
          </p:nvPr>
        </p:nvGraphicFramePr>
        <p:xfrm>
          <a:off x="457200" y="404664"/>
          <a:ext cx="8229600" cy="576064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3322712"/>
                <a:gridCol w="936104"/>
                <a:gridCol w="936104"/>
                <a:gridCol w="936104"/>
                <a:gridCol w="1008112"/>
                <a:gridCol w="1090464"/>
              </a:tblGrid>
              <a:tr h="127183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БИОГРАФИЯ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3" action="ppaction://hlinksldjump"/>
                        </a:rPr>
                        <a:t>10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4" action="ppaction://hlinksldjump"/>
                        </a:rPr>
                        <a:t>20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5" action="ppaction://hlinksldjump"/>
                        </a:rPr>
                        <a:t>30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6" action="ppaction://hlinksldjump"/>
                        </a:rPr>
                        <a:t>40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7" action="ppaction://hlinksldjump"/>
                        </a:rPr>
                        <a:t>50</a:t>
                      </a:r>
                      <a:endParaRPr lang="ru-RU" sz="3600" dirty="0"/>
                    </a:p>
                  </a:txBody>
                  <a:tcPr/>
                </a:tc>
              </a:tr>
              <a:tr h="149627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ПОВЕСТИ 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8" action="ppaction://hlinksldjump"/>
                        </a:rPr>
                        <a:t>10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9" action="ppaction://hlinksldjump"/>
                        </a:rPr>
                        <a:t>20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0" action="ppaction://hlinksldjump"/>
                        </a:rPr>
                        <a:t>30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1" action="ppaction://hlinksldjump"/>
                        </a:rPr>
                        <a:t>40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2" action="ppaction://hlinksldjump"/>
                        </a:rPr>
                        <a:t>50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149627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ДИАЛЕКТЫ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3" action="ppaction://hlinksldjump"/>
                        </a:rPr>
                        <a:t>10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4" action="ppaction://hlinksldjump"/>
                        </a:rPr>
                        <a:t>20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5" action="ppaction://hlinksldjump"/>
                        </a:rPr>
                        <a:t>30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6" action="ppaction://hlinksldjump"/>
                        </a:rPr>
                        <a:t>40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7" action="ppaction://hlinksldjump"/>
                        </a:rPr>
                        <a:t>50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149627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ИНТЕРЕСНЫЕ ФАКТЫ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8" action="ppaction://hlinksldjump"/>
                        </a:rPr>
                        <a:t>10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9" action="ppaction://hlinksldjump"/>
                        </a:rPr>
                        <a:t>20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0" action="ppaction://hlinksldjump"/>
                        </a:rPr>
                        <a:t>30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1" action="ppaction://hlinksldjump"/>
                        </a:rPr>
                        <a:t>40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2" action="ppaction://hlinksldjump"/>
                        </a:rPr>
                        <a:t>50</a:t>
                      </a:r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631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188640"/>
            <a:ext cx="9145434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/>
              <a:t>ИНТЕРЕСНЫЕ ФАКТЫ</a:t>
            </a:r>
          </a:p>
          <a:p>
            <a:pPr algn="ctr"/>
            <a:endParaRPr lang="ru-RU" sz="4400" b="1" dirty="0"/>
          </a:p>
          <a:p>
            <a:pPr algn="ctr"/>
            <a:r>
              <a:rPr lang="ru-RU" sz="3200" b="1" dirty="0"/>
              <a:t>В 1951 году Федор Абрамов </a:t>
            </a:r>
            <a:r>
              <a:rPr lang="ru-RU" sz="3200" b="1" dirty="0" smtClean="0"/>
              <a:t>закончил кандидатскую диссертацию</a:t>
            </a:r>
            <a:r>
              <a:rPr lang="ru-RU" sz="3200" b="1" dirty="0"/>
              <a:t>.  </a:t>
            </a:r>
            <a:endParaRPr lang="ru-RU" sz="3200" b="1" dirty="0" smtClean="0"/>
          </a:p>
          <a:p>
            <a:pPr algn="ctr"/>
            <a:r>
              <a:rPr lang="ru-RU" sz="4400" b="1" dirty="0" smtClean="0"/>
              <a:t>Что </a:t>
            </a:r>
            <a:r>
              <a:rPr lang="ru-RU" sz="4400" b="1" dirty="0"/>
              <a:t>подарили </a:t>
            </a:r>
            <a:r>
              <a:rPr lang="ru-RU" sz="4400" b="1" dirty="0" smtClean="0"/>
              <a:t>на защите диссертации сотрудники </a:t>
            </a:r>
            <a:r>
              <a:rPr lang="ru-RU" sz="4400" b="1" dirty="0"/>
              <a:t>кафедры Федору Абрамову? </a:t>
            </a: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26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620688"/>
            <a:ext cx="9145434" cy="42165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/>
              <a:t>ИНТЕРЕСНЫЕ ФАКТЫ</a:t>
            </a:r>
          </a:p>
          <a:p>
            <a:pPr algn="ctr"/>
            <a:endParaRPr lang="ru-RU" sz="4400" b="1" dirty="0"/>
          </a:p>
          <a:p>
            <a:pPr algn="ctr"/>
            <a:r>
              <a:rPr lang="ru-RU" sz="2400" b="1" dirty="0"/>
              <a:t>19 мая Федора Абрамова похоронили в Верколе, на его любимом </a:t>
            </a:r>
            <a:r>
              <a:rPr lang="ru-RU" sz="2400" b="1" dirty="0" err="1"/>
              <a:t>угоре</a:t>
            </a:r>
            <a:r>
              <a:rPr lang="ru-RU" sz="2400" b="1" dirty="0"/>
              <a:t>, рядом с домом, построенном его собственными руками. </a:t>
            </a:r>
            <a:r>
              <a:rPr lang="ru-RU" sz="4400" b="1" dirty="0"/>
              <a:t>На похоронах огромное количество народу замерло, услышав над Пинегой… </a:t>
            </a:r>
            <a:r>
              <a:rPr lang="ru-RU" sz="4400" b="1" dirty="0" smtClean="0"/>
              <a:t>Что же они услышали? </a:t>
            </a:r>
            <a:endParaRPr lang="ru-RU" sz="4400" b="1" dirty="0"/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84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706" y="620688"/>
            <a:ext cx="9145434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/>
              <a:t>ИНТЕРЕСНЫЕ </a:t>
            </a:r>
            <a:r>
              <a:rPr lang="ru-RU" sz="4400" b="1" dirty="0" smtClean="0"/>
              <a:t>ФАКТЫ</a:t>
            </a:r>
          </a:p>
          <a:p>
            <a:pPr algn="ctr"/>
            <a:endParaRPr lang="ru-RU" sz="4400" b="1" dirty="0" smtClean="0"/>
          </a:p>
          <a:p>
            <a:pPr algn="ctr"/>
            <a:r>
              <a:rPr lang="ru-RU" sz="4400" b="1" dirty="0" smtClean="0"/>
              <a:t>О каких ребятах идет речь?</a:t>
            </a:r>
          </a:p>
          <a:p>
            <a:pPr algn="ctr"/>
            <a:r>
              <a:rPr lang="ru-RU" sz="4400" b="1" dirty="0" smtClean="0"/>
              <a:t> </a:t>
            </a:r>
            <a:endParaRPr lang="ru-RU" sz="4400" b="1" dirty="0" smtClean="0"/>
          </a:p>
          <a:p>
            <a:pPr algn="ctr"/>
            <a:r>
              <a:rPr lang="ru-RU" sz="3600" dirty="0"/>
              <a:t>"</a:t>
            </a:r>
            <a:r>
              <a:rPr lang="ru-RU" sz="3600" b="1" dirty="0"/>
              <a:t>Погибли, может быть, самые талантливые, самые гениальные ребята" - говорил </a:t>
            </a:r>
            <a:r>
              <a:rPr lang="ru-RU" sz="3600" b="1" dirty="0" smtClean="0"/>
              <a:t>он! </a:t>
            </a:r>
          </a:p>
          <a:p>
            <a:pPr algn="ctr"/>
            <a:r>
              <a:rPr lang="ru-RU" sz="3600" b="1" dirty="0" smtClean="0"/>
              <a:t>(</a:t>
            </a:r>
            <a:r>
              <a:rPr lang="ru-RU" sz="3600" b="1" dirty="0"/>
              <a:t>Абрамов Ф.А. Самый надежный судья - совесть: Выступление в телестудии "Останкино". Собр. </a:t>
            </a:r>
            <a:r>
              <a:rPr lang="ru-RU" sz="3600" b="1" dirty="0" smtClean="0"/>
              <a:t>Соч.)</a:t>
            </a:r>
            <a:endParaRPr lang="ru-RU" sz="3600" b="1" dirty="0"/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8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1716" y="1700808"/>
            <a:ext cx="904228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Назовите место рождения</a:t>
            </a:r>
          </a:p>
          <a:p>
            <a:pPr algn="ctr"/>
            <a:r>
              <a:rPr lang="ru-RU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Федора Абрамова? </a:t>
            </a:r>
            <a:endParaRPr lang="ru-RU" sz="6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07897" y="1556792"/>
            <a:ext cx="743472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Назовите основную </a:t>
            </a:r>
          </a:p>
          <a:p>
            <a:pPr algn="ctr"/>
            <a:r>
              <a:rPr lang="ru-RU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тематику  творчества </a:t>
            </a:r>
          </a:p>
          <a:p>
            <a:pPr algn="ctr"/>
            <a:r>
              <a:rPr lang="ru-RU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Федора Абрамова? </a:t>
            </a:r>
            <a:endParaRPr lang="ru-RU" sz="6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5-конечная звезда 10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3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76660" y="1484784"/>
            <a:ext cx="809721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Какие награды получил </a:t>
            </a:r>
          </a:p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Федор Абрамов </a:t>
            </a:r>
          </a:p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участие в </a:t>
            </a:r>
          </a:p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Великой Отечественной войне?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5-конечная звезда 7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3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7102" y="1484784"/>
            <a:ext cx="861633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Назовите 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автора и произведение, </a:t>
            </a:r>
          </a:p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которым 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была посвящена </a:t>
            </a:r>
            <a:endParaRPr lang="ru-RU" sz="4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диссертация 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Федора Абрамова?</a:t>
            </a:r>
          </a:p>
        </p:txBody>
      </p:sp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01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673" y="692696"/>
            <a:ext cx="914543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«… 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она мой соратник. </a:t>
            </a:r>
            <a:endParaRPr lang="ru-RU" sz="4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Она 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человек, без которого я вообще-то </a:t>
            </a:r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ничего </a:t>
            </a:r>
          </a:p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делаю ни в жизни, </a:t>
            </a:r>
            <a:endParaRPr lang="ru-RU" sz="4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 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литературе…»</a:t>
            </a:r>
          </a:p>
          <a:p>
            <a:pPr algn="ctr"/>
            <a:r>
              <a:rPr lang="ru-RU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</a:t>
            </a:r>
            <a:r>
              <a:rPr lang="ru-RU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 идет речь? </a:t>
            </a:r>
          </a:p>
        </p:txBody>
      </p:sp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76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067" y="1760622"/>
            <a:ext cx="914543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/>
              <a:t>Как звали собаку Володьки</a:t>
            </a:r>
          </a:p>
          <a:p>
            <a:pPr algn="ctr"/>
            <a:r>
              <a:rPr lang="ru-RU" sz="4400" b="1" dirty="0" smtClean="0"/>
              <a:t>  </a:t>
            </a:r>
            <a:r>
              <a:rPr lang="ru-RU" sz="4400" b="1" dirty="0"/>
              <a:t>в произведении </a:t>
            </a:r>
            <a:endParaRPr lang="ru-RU" sz="4400" b="1" dirty="0" smtClean="0"/>
          </a:p>
          <a:p>
            <a:pPr algn="ctr"/>
            <a:r>
              <a:rPr lang="ru-RU" sz="4400" b="1" dirty="0" smtClean="0"/>
              <a:t>Ф</a:t>
            </a:r>
            <a:r>
              <a:rPr lang="ru-RU" sz="4400" b="1" dirty="0"/>
              <a:t>. Абрамова «Безотцовщина»?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5-конечная звезда 7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01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" y="9002"/>
            <a:ext cx="9144000" cy="68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04053" y="1052736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067" y="1760622"/>
            <a:ext cx="914543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/>
              <a:t>Почему дальний сенокос называли </a:t>
            </a:r>
            <a:r>
              <a:rPr lang="ru-RU" sz="4400" b="1" dirty="0" err="1"/>
              <a:t>Шопотки</a:t>
            </a:r>
            <a:r>
              <a:rPr lang="ru-RU" sz="4400" b="1" dirty="0"/>
              <a:t>? </a:t>
            </a:r>
            <a:endParaRPr lang="ru-RU" sz="4400" b="1" dirty="0" smtClean="0"/>
          </a:p>
          <a:p>
            <a:pPr algn="ctr"/>
            <a:r>
              <a:rPr lang="ru-RU" sz="4400" b="1" dirty="0" smtClean="0"/>
              <a:t>Произведение </a:t>
            </a:r>
            <a:r>
              <a:rPr lang="ru-RU" sz="4400" b="1" dirty="0"/>
              <a:t>Ф. Абрамова «Безотцовщина». </a:t>
            </a:r>
            <a:r>
              <a:rPr lang="ru-RU" sz="4400" b="1" dirty="0" smtClean="0"/>
              <a:t> 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5-конечная звезда 7">
            <a:hlinkClick r:id="rId3" action="ppaction://hlinksldjump"/>
          </p:cNvPr>
          <p:cNvSpPr/>
          <p:nvPr/>
        </p:nvSpPr>
        <p:spPr>
          <a:xfrm>
            <a:off x="395536" y="5373216"/>
            <a:ext cx="1152128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382</Words>
  <Application>Microsoft Office PowerPoint</Application>
  <PresentationFormat>Экран (4:3)</PresentationFormat>
  <Paragraphs>91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2020-01-28T05:45:47Z</dcterms:created>
  <dcterms:modified xsi:type="dcterms:W3CDTF">2020-02-11T12:45:29Z</dcterms:modified>
</cp:coreProperties>
</file>