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6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92" r:id="rId31"/>
    <p:sldId id="287" r:id="rId32"/>
    <p:sldId id="289" r:id="rId33"/>
    <p:sldId id="290" r:id="rId34"/>
    <p:sldId id="288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394" autoAdjust="0"/>
  </p:normalViewPr>
  <p:slideViewPr>
    <p:cSldViewPr snapToGrid="0">
      <p:cViewPr varScale="1">
        <p:scale>
          <a:sx n="85" d="100"/>
          <a:sy n="85" d="100"/>
        </p:scale>
        <p:origin x="590" y="53"/>
      </p:cViewPr>
      <p:guideLst/>
    </p:cSldViewPr>
  </p:slideViewPr>
  <p:outlineViewPr>
    <p:cViewPr>
      <p:scale>
        <a:sx n="33" d="100"/>
        <a:sy n="33" d="100"/>
      </p:scale>
      <p:origin x="0" y="-9547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4989" y="1061978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9" y="0"/>
            <a:ext cx="2160778" cy="286512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745440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52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161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890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87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616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00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348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03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90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663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6482">
              <a:srgbClr val="FFF0C0"/>
            </a:gs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2DB83-D1BD-4514-BCB9-B4F67466B576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9A2D5-D5F9-49AD-91D8-405F42CA8554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86360"/>
            <a:ext cx="1219200" cy="2133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83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aik-info.ru/friday/2005/33/003002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griboedov.lit-info.ru/griboedov/dramaturgiya/gore-ot-uma/gore-ot-uma-4.htm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26" Type="http://schemas.openxmlformats.org/officeDocument/2006/relationships/slide" Target="slide29.xml"/><Relationship Id="rId3" Type="http://schemas.openxmlformats.org/officeDocument/2006/relationships/slide" Target="slide6.xml"/><Relationship Id="rId21" Type="http://schemas.openxmlformats.org/officeDocument/2006/relationships/slide" Target="slide24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5" Type="http://schemas.openxmlformats.org/officeDocument/2006/relationships/slide" Target="slide28.xml"/><Relationship Id="rId2" Type="http://schemas.openxmlformats.org/officeDocument/2006/relationships/slide" Target="slide5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24" Type="http://schemas.openxmlformats.org/officeDocument/2006/relationships/slide" Target="slide27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10" Type="http://schemas.openxmlformats.org/officeDocument/2006/relationships/slide" Target="slide13.xml"/><Relationship Id="rId19" Type="http://schemas.openxmlformats.org/officeDocument/2006/relationships/slide" Target="slide22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Relationship Id="rId22" Type="http://schemas.openxmlformats.org/officeDocument/2006/relationships/slide" Target="slide25.xml"/><Relationship Id="rId27" Type="http://schemas.openxmlformats.org/officeDocument/2006/relationships/slide" Target="slide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4989" y="2214880"/>
            <a:ext cx="9144000" cy="1234698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Александр Сергеевич Грибоедов</a:t>
            </a:r>
            <a:br>
              <a:rPr lang="ru-RU" sz="4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</a:br>
            <a:r>
              <a:rPr lang="ru-RU" sz="44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и «Горе от ума»</a:t>
            </a:r>
            <a:endParaRPr lang="ru-RU" sz="44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6364" y="5024438"/>
            <a:ext cx="9144000" cy="16557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Своя игра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3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30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Леры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10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5111" y="1690688"/>
            <a:ext cx="7639756" cy="1369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</a:rPr>
              <a:t>Кто </a:t>
            </a:r>
            <a:r>
              <a:rPr lang="ru-RU" sz="3200" b="1" dirty="0" smtClean="0">
                <a:solidFill>
                  <a:srgbClr val="C00000"/>
                </a:solidFill>
              </a:rPr>
              <a:t>единственный из </a:t>
            </a:r>
            <a:r>
              <a:rPr lang="ru-RU" sz="3200" b="1" dirty="0">
                <a:solidFill>
                  <a:srgbClr val="C00000"/>
                </a:solidFill>
              </a:rPr>
              <a:t>гостей </a:t>
            </a:r>
            <a:r>
              <a:rPr lang="ru-RU" sz="3200" b="1" dirty="0" smtClean="0">
                <a:solidFill>
                  <a:srgbClr val="C00000"/>
                </a:solidFill>
              </a:rPr>
              <a:t>Фамусова </a:t>
            </a:r>
            <a:r>
              <a:rPr lang="ru-RU" sz="3200" b="1" dirty="0">
                <a:solidFill>
                  <a:srgbClr val="C00000"/>
                </a:solidFill>
              </a:rPr>
              <a:t>усомнился в безумии Чацкого?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935111" y="43102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Платон Михайлович </a:t>
            </a:r>
            <a:r>
              <a:rPr lang="ru-RU" i="1" dirty="0" err="1">
                <a:solidFill>
                  <a:schemeClr val="accent6">
                    <a:lumMod val="75000"/>
                  </a:schemeClr>
                </a:solidFill>
              </a:rPr>
              <a:t>Горич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, бывший однополчанин Чацкого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«Ну все, так верить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поневоле;// </a:t>
            </a:r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А мне сомнительно».(4 действие, явление 21)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68" y="5171440"/>
            <a:ext cx="1959359" cy="141934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4733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Леры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20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3155" y="2480381"/>
            <a:ext cx="7639756" cy="1369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</a:rPr>
              <a:t>Кого с собой привезла на бал старуха </a:t>
            </a:r>
            <a:r>
              <a:rPr lang="ru-RU" sz="3200" b="1" dirty="0" err="1">
                <a:solidFill>
                  <a:srgbClr val="C00000"/>
                </a:solidFill>
              </a:rPr>
              <a:t>Хлестова</a:t>
            </a:r>
            <a:r>
              <a:rPr lang="ru-RU" sz="32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39546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600" i="1" dirty="0">
                <a:solidFill>
                  <a:schemeClr val="accent6">
                    <a:lumMod val="75000"/>
                  </a:schemeClr>
                </a:solidFill>
              </a:rPr>
              <a:t>Старуха </a:t>
            </a:r>
            <a:r>
              <a:rPr lang="ru-RU" sz="2600" i="1" dirty="0" err="1">
                <a:solidFill>
                  <a:schemeClr val="accent6">
                    <a:lumMod val="75000"/>
                  </a:schemeClr>
                </a:solidFill>
              </a:rPr>
              <a:t>Хлестова</a:t>
            </a:r>
            <a:r>
              <a:rPr lang="ru-RU" sz="2600" i="1" dirty="0">
                <a:solidFill>
                  <a:schemeClr val="accent6">
                    <a:lumMod val="75000"/>
                  </a:schemeClr>
                </a:solidFill>
              </a:rPr>
              <a:t> привезла на бал арапку-девку да собачку.</a:t>
            </a:r>
          </a:p>
          <a:p>
            <a:pPr marL="0" indent="0">
              <a:buNone/>
            </a:pPr>
            <a:r>
              <a:rPr lang="ru-RU" sz="2600" i="1" dirty="0">
                <a:solidFill>
                  <a:schemeClr val="accent6">
                    <a:lumMod val="75000"/>
                  </a:schemeClr>
                </a:solidFill>
              </a:rPr>
              <a:t>«От скуки я взяла с собой// Арапку-девку да собачку» (3 действие, явление 10)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06" y="5143313"/>
            <a:ext cx="1749072" cy="126701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25468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pPr>
              <a:spcBef>
                <a:spcPts val="1000"/>
              </a:spcBef>
            </a:pPr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Леры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30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sz="36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68" y="4866043"/>
            <a:ext cx="2033657" cy="14731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2524195" y="1393190"/>
            <a:ext cx="7639756" cy="10655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</a:rPr>
              <a:t>Как звали дедов Чацкого  по отцовской и материнской линиям?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243101" y="3164946"/>
            <a:ext cx="7639756" cy="2372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ru-RU" sz="2600" i="1" dirty="0">
                <a:solidFill>
                  <a:schemeClr val="accent6">
                    <a:lumMod val="75000"/>
                  </a:schemeClr>
                </a:solidFill>
              </a:rPr>
              <a:t>Дедов Чацкого звали Илья и Алексей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600" i="1" dirty="0">
                <a:solidFill>
                  <a:schemeClr val="accent6">
                    <a:lumMod val="75000"/>
                  </a:schemeClr>
                </a:solidFill>
              </a:rPr>
              <a:t>«…Вот-с – Чацкого, мне друга,//Андрея Ильича сынок». (Фамусов, 2-е действие, явление 5)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600" i="1" dirty="0">
                <a:solidFill>
                  <a:schemeClr val="accent6">
                    <a:lumMod val="75000"/>
                  </a:schemeClr>
                </a:solidFill>
              </a:rPr>
              <a:t>«По матери пошел, по Анне </a:t>
            </a:r>
            <a:r>
              <a:rPr lang="ru-RU" sz="2600" i="1" dirty="0" err="1">
                <a:solidFill>
                  <a:schemeClr val="accent6">
                    <a:lumMod val="75000"/>
                  </a:schemeClr>
                </a:solidFill>
              </a:rPr>
              <a:t>Алексевне</a:t>
            </a:r>
            <a:r>
              <a:rPr lang="ru-RU" sz="2600" i="1" dirty="0">
                <a:solidFill>
                  <a:schemeClr val="accent6">
                    <a:lumMod val="75000"/>
                  </a:schemeClr>
                </a:solidFill>
              </a:rPr>
              <a:t>;//Покойница с ума сходила восемь раз…» (Фамусов, 3-е действие, явление 21)</a:t>
            </a:r>
          </a:p>
        </p:txBody>
      </p:sp>
    </p:spTree>
    <p:extLst>
      <p:ext uri="{BB962C8B-B14F-4D97-AF65-F5344CB8AC3E}">
        <p14:creationId xmlns:p14="http://schemas.microsoft.com/office/powerpoint/2010/main" val="169448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Леры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40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178" y="1810254"/>
            <a:ext cx="7959788" cy="171977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11200" b="1" dirty="0">
                <a:solidFill>
                  <a:srgbClr val="C00000"/>
                </a:solidFill>
              </a:rPr>
              <a:t>Кто и о ком говорит: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11200" b="1" dirty="0" smtClean="0">
                <a:solidFill>
                  <a:srgbClr val="C00000"/>
                </a:solidFill>
              </a:rPr>
              <a:t>	«… </a:t>
            </a:r>
            <a:r>
              <a:rPr lang="ru-RU" sz="11200" b="1" dirty="0">
                <a:solidFill>
                  <a:srgbClr val="C00000"/>
                </a:solidFill>
              </a:rPr>
              <a:t>Ума в нем только мало;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11200" b="1" dirty="0" smtClean="0">
                <a:solidFill>
                  <a:srgbClr val="C00000"/>
                </a:solidFill>
              </a:rPr>
              <a:t>	      Но</a:t>
            </a:r>
            <a:r>
              <a:rPr lang="ru-RU" sz="11200" b="1" dirty="0">
                <a:solidFill>
                  <a:srgbClr val="C00000"/>
                </a:solidFill>
              </a:rPr>
              <a:t> чтоб иметь детей,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11200" b="1" dirty="0" smtClean="0">
                <a:solidFill>
                  <a:srgbClr val="C00000"/>
                </a:solidFill>
              </a:rPr>
              <a:t>	      Кому</a:t>
            </a:r>
            <a:r>
              <a:rPr lang="ru-RU" sz="11200" b="1" dirty="0">
                <a:solidFill>
                  <a:srgbClr val="C00000"/>
                </a:solidFill>
              </a:rPr>
              <a:t> ума недоставало</a:t>
            </a:r>
            <a:r>
              <a:rPr lang="ru-RU" sz="11200" b="1" dirty="0" smtClean="0">
                <a:solidFill>
                  <a:srgbClr val="C00000"/>
                </a:solidFill>
              </a:rPr>
              <a:t>?»</a:t>
            </a:r>
            <a:endParaRPr lang="ru-RU" sz="112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720621" y="4608395"/>
            <a:ext cx="7639756" cy="878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70000"/>
              </a:lnSpc>
              <a:buNone/>
            </a:pPr>
            <a:r>
              <a:rPr lang="ru-RU" sz="2600" i="1" dirty="0">
                <a:solidFill>
                  <a:schemeClr val="accent6">
                    <a:lumMod val="75000"/>
                  </a:schemeClr>
                </a:solidFill>
              </a:rPr>
              <a:t>Чацкий о Молчалине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09" y="5323770"/>
            <a:ext cx="1749072" cy="126701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41833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Леры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latin typeface="Bookman Old Style" panose="02050604050505020204" pitchFamily="18" charset="0"/>
              </a:rPr>
              <a:t>50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7426" y="1425332"/>
            <a:ext cx="7639756" cy="18579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Действие </a:t>
            </a:r>
            <a:r>
              <a:rPr lang="ru-RU" sz="3200" b="1" dirty="0">
                <a:solidFill>
                  <a:srgbClr val="C00000"/>
                </a:solidFill>
              </a:rPr>
              <a:t>пьесы происходит в течение одного дня, с утра до позднего вечера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</a:rPr>
              <a:t> В какое время года и в какой день недели развертываются события пьесы?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491103" y="3866504"/>
            <a:ext cx="7639756" cy="2314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ru-RU" sz="2600" i="1" dirty="0">
                <a:solidFill>
                  <a:srgbClr val="C00000"/>
                </a:solidFill>
              </a:rPr>
              <a:t>Действие происходит в четверг, зимой: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600" i="1" dirty="0">
                <a:solidFill>
                  <a:srgbClr val="C00000"/>
                </a:solidFill>
              </a:rPr>
              <a:t>«У нас там общество, и тайные собранья// По четвергам. Секретнейший союз…» (Репетилов, 4 действие, явление 4)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600" i="1" dirty="0">
                <a:solidFill>
                  <a:srgbClr val="C00000"/>
                </a:solidFill>
              </a:rPr>
              <a:t>«И день и ночь по снеговой пустыне, //Спешу к вам, голову сломя» (Чацкий, 1 действие, явление 7)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89" y="5323770"/>
            <a:ext cx="1749072" cy="126701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053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Ивана 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10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178" y="1690688"/>
            <a:ext cx="8309200" cy="17232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«…О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стихах я не говорю: половина должна войти в пословицу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».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Кто так отозвался о комедии </a:t>
            </a:r>
            <a:r>
              <a:rPr lang="ru-RU" sz="3200" b="1" dirty="0" err="1" smtClean="0">
                <a:solidFill>
                  <a:schemeClr val="accent6">
                    <a:lumMod val="75000"/>
                  </a:schemeClr>
                </a:solidFill>
              </a:rPr>
              <a:t>А.С.Грибоедова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649501" y="4734560"/>
            <a:ext cx="3639539" cy="8940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i="1" dirty="0" err="1" smtClean="0">
                <a:solidFill>
                  <a:srgbClr val="C00000"/>
                </a:solidFill>
              </a:rPr>
              <a:t>А.С.Пушкин</a:t>
            </a:r>
            <a:r>
              <a:rPr lang="ru-RU" b="1" i="1" dirty="0" smtClean="0">
                <a:solidFill>
                  <a:srgbClr val="C00000"/>
                </a:solidFill>
              </a:rPr>
              <a:t> в письме к </a:t>
            </a:r>
            <a:r>
              <a:rPr lang="ru-RU" b="1" i="1" dirty="0" err="1" smtClean="0">
                <a:solidFill>
                  <a:srgbClr val="C00000"/>
                </a:solidFill>
              </a:rPr>
              <a:t>А.А.Бестужеву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3" y="5030259"/>
            <a:ext cx="1519406" cy="15342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672" y="4267472"/>
            <a:ext cx="1852704" cy="229701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0851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Ивана 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20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28995" y="1921581"/>
            <a:ext cx="7639756" cy="1369131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Кому принадлежит фраза?</a:t>
            </a:r>
          </a:p>
          <a:p>
            <a:pPr marL="0" lvl="0" indent="0"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«Блажен, кто верует, тепло ему на свете!»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39546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</a:rPr>
              <a:t>Чацкий  (1 действие, явление 7)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83" y="4989619"/>
            <a:ext cx="1519406" cy="15342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41052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Ивана 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30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8052" y="1690688"/>
            <a:ext cx="5797457" cy="13691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«Счастливые часов не наблюдают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». Из чьих уст звучит эта фраза?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39546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i="1" dirty="0">
                <a:solidFill>
                  <a:schemeClr val="bg2">
                    <a:lumMod val="50000"/>
                  </a:schemeClr>
                </a:solidFill>
              </a:rPr>
              <a:t>Софья  (1 действие, явление 3)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03" y="4979459"/>
            <a:ext cx="1519406" cy="15342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2851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Ивана 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40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178" y="2480381"/>
            <a:ext cx="5853085" cy="13691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«Грех не беда, молва нехороша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». Кто произносит это крылатое выражение?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350541" y="406639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</a:rPr>
              <a:t>Лиза  (1 действие, явление 5)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63" y="4888019"/>
            <a:ext cx="1519406" cy="15342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7552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Ивана 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50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7075" y="1740360"/>
            <a:ext cx="7639756" cy="1369131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     </a:t>
            </a:r>
            <a:r>
              <a:rPr lang="ru-RU" sz="3000" b="1" dirty="0">
                <a:solidFill>
                  <a:srgbClr val="00B050"/>
                </a:solidFill>
              </a:rPr>
              <a:t>А батюшка, признайтесь, что едва</a:t>
            </a:r>
            <a:br>
              <a:rPr lang="ru-RU" sz="3000" b="1" dirty="0">
                <a:solidFill>
                  <a:srgbClr val="00B050"/>
                </a:solidFill>
              </a:rPr>
            </a:br>
            <a:r>
              <a:rPr lang="ru-RU" sz="3000" b="1" dirty="0">
                <a:solidFill>
                  <a:srgbClr val="00B050"/>
                </a:solidFill>
              </a:rPr>
              <a:t>     Где сыщется столица, как Москва.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000" b="1" dirty="0">
                <a:solidFill>
                  <a:srgbClr val="00B050"/>
                </a:solidFill>
              </a:rPr>
              <a:t>Кому </a:t>
            </a:r>
            <a:r>
              <a:rPr lang="ru-RU" sz="3000" b="1" dirty="0" smtClean="0">
                <a:solidFill>
                  <a:srgbClr val="00B050"/>
                </a:solidFill>
              </a:rPr>
              <a:t>принадлежат </a:t>
            </a:r>
            <a:r>
              <a:rPr lang="ru-RU" sz="3000" b="1" dirty="0">
                <a:solidFill>
                  <a:srgbClr val="00B050"/>
                </a:solidFill>
              </a:rPr>
              <a:t>эти слова?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39546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</a:rPr>
              <a:t>Фамусов (действие 2-е, явление 5)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43" y="4918499"/>
            <a:ext cx="1519406" cy="15342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4137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Сегодня вопросы задают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421" y="1825625"/>
            <a:ext cx="11288889" cy="435133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Александр – </a:t>
            </a:r>
            <a:r>
              <a:rPr lang="ru-RU" i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любитель литературы, внимательно изучает жизнь и творчество </a:t>
            </a:r>
            <a:r>
              <a:rPr lang="ru-RU" i="1" dirty="0" err="1" smtClean="0">
                <a:solidFill>
                  <a:srgbClr val="00B050"/>
                </a:solidFill>
                <a:latin typeface="Bookman Old Style" panose="02050604050505020204" pitchFamily="18" charset="0"/>
              </a:rPr>
              <a:t>А.С.Грибоедова</a:t>
            </a:r>
            <a:r>
              <a:rPr lang="ru-RU" i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 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Лера</a:t>
            </a:r>
            <a:r>
              <a:rPr lang="ru-RU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 </a:t>
            </a:r>
            <a:r>
              <a:rPr lang="ru-RU" i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стремится внимательно читать литературные произведения и выискивать в каждом какой-то тайный смысл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Ивану</a:t>
            </a: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нравится использовать в своей речи крылатые выражения из разных литературных произведений</a:t>
            </a:r>
          </a:p>
          <a:p>
            <a:pPr algn="just"/>
            <a:r>
              <a:rPr lang="ru-RU" b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Арина </a:t>
            </a:r>
            <a:r>
              <a:rPr lang="ru-RU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любит театр и часто представляет себя в роли героини комедии, изучает исторический костюм</a:t>
            </a:r>
          </a:p>
          <a:p>
            <a:pPr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Николай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 –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планирует стать военным историком и частенько сопоставляет жизнь автора и существование героев его произведений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601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Арины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10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56275" y="1290320"/>
            <a:ext cx="7639756" cy="24271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CC00CC"/>
                </a:solidFill>
              </a:rPr>
              <a:t>3-</a:t>
            </a:r>
            <a:r>
              <a:rPr lang="ru-RU" b="1" i="1" dirty="0" smtClean="0">
                <a:solidFill>
                  <a:srgbClr val="CC00CC"/>
                </a:solidFill>
              </a:rPr>
              <a:t>я </a:t>
            </a:r>
            <a:r>
              <a:rPr lang="ru-RU" b="1" i="1" dirty="0">
                <a:solidFill>
                  <a:srgbClr val="CC00CC"/>
                </a:solidFill>
              </a:rPr>
              <a:t>княжна: </a:t>
            </a:r>
            <a:r>
              <a:rPr lang="ru-RU" i="1" dirty="0">
                <a:solidFill>
                  <a:srgbClr val="CC00CC"/>
                </a:solidFill>
              </a:rPr>
              <a:t>Какой </a:t>
            </a:r>
            <a:r>
              <a:rPr lang="ru-RU" i="1" dirty="0" err="1">
                <a:solidFill>
                  <a:srgbClr val="CC00CC"/>
                </a:solidFill>
              </a:rPr>
              <a:t>эшарп</a:t>
            </a:r>
            <a:r>
              <a:rPr lang="ru-RU" i="1" dirty="0">
                <a:solidFill>
                  <a:srgbClr val="CC00CC"/>
                </a:solidFill>
              </a:rPr>
              <a:t> </a:t>
            </a:r>
            <a:r>
              <a:rPr lang="ru-RU" i="1" dirty="0" err="1">
                <a:solidFill>
                  <a:srgbClr val="CC00CC"/>
                </a:solidFill>
              </a:rPr>
              <a:t>cousin</a:t>
            </a:r>
            <a:r>
              <a:rPr lang="ru-RU" i="1" dirty="0">
                <a:solidFill>
                  <a:srgbClr val="CC00CC"/>
                </a:solidFill>
              </a:rPr>
              <a:t> мне подарил!</a:t>
            </a:r>
            <a:endParaRPr lang="ru-RU" dirty="0">
              <a:solidFill>
                <a:srgbClr val="CC00CC"/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CC00CC"/>
                </a:solidFill>
              </a:rPr>
              <a:t>4-я княжна:</a:t>
            </a:r>
            <a:r>
              <a:rPr lang="ru-RU" i="1" dirty="0">
                <a:solidFill>
                  <a:srgbClr val="CC00CC"/>
                </a:solidFill>
              </a:rPr>
              <a:t> Ах! да, барежевый!</a:t>
            </a:r>
            <a:endParaRPr lang="ru-RU" dirty="0">
              <a:solidFill>
                <a:srgbClr val="CC00CC"/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CC00CC"/>
                </a:solidFill>
              </a:rPr>
              <a:t>5-я княжна:</a:t>
            </a:r>
            <a:r>
              <a:rPr lang="ru-RU" i="1" dirty="0">
                <a:solidFill>
                  <a:srgbClr val="CC00CC"/>
                </a:solidFill>
              </a:rPr>
              <a:t>  Ах! прелесть</a:t>
            </a:r>
            <a:r>
              <a:rPr lang="ru-RU" i="1" dirty="0" smtClean="0">
                <a:solidFill>
                  <a:srgbClr val="CC00CC"/>
                </a:solidFill>
              </a:rPr>
              <a:t>!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CC00CC"/>
                </a:solidFill>
              </a:rPr>
              <a:t>Что такое «</a:t>
            </a:r>
            <a:r>
              <a:rPr lang="ru-RU" i="1" dirty="0" err="1" smtClean="0">
                <a:solidFill>
                  <a:srgbClr val="CC00CC"/>
                </a:solidFill>
              </a:rPr>
              <a:t>эшарп</a:t>
            </a:r>
            <a:r>
              <a:rPr lang="ru-RU" i="1" dirty="0" smtClean="0">
                <a:solidFill>
                  <a:srgbClr val="CC00CC"/>
                </a:solidFill>
              </a:rPr>
              <a:t>» в общем-то понятно. А что такое «барежевый»?</a:t>
            </a:r>
            <a:endParaRPr lang="ru-RU" dirty="0">
              <a:solidFill>
                <a:srgbClr val="CC00CC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78381" y="4411839"/>
            <a:ext cx="7639756" cy="21210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Бареж, шёлковую ткань, лёгкую и тонкую, изготовляли по той же технологии, что и газ, а название ей дал французский город Бареж. В первой половине XIX века это была дорогая ткань, и княжна вправе радоваться - кузен сделал ей действительно роскошный подарок! 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27" y="4747834"/>
            <a:ext cx="1840251" cy="159200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7839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Арины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20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27" y="4747834"/>
            <a:ext cx="1840251" cy="159200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826215" y="2326145"/>
            <a:ext cx="7639756" cy="1369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>
                <a:solidFill>
                  <a:srgbClr val="CC00CC"/>
                </a:solidFill>
              </a:rPr>
              <a:t>Сколько лет Софье?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619021" y="4639205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600" dirty="0">
                <a:solidFill>
                  <a:srgbClr val="0070C0"/>
                </a:solidFill>
              </a:rPr>
              <a:t>Софье 17 лет: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0070C0"/>
                </a:solidFill>
              </a:rPr>
              <a:t>«…а теперь,//В семнадцать лет вы расцвели прелестно». (Чацкий, 1-е действие, явление 7)</a:t>
            </a:r>
          </a:p>
        </p:txBody>
      </p:sp>
    </p:spTree>
    <p:extLst>
      <p:ext uri="{BB962C8B-B14F-4D97-AF65-F5344CB8AC3E}">
        <p14:creationId xmlns:p14="http://schemas.microsoft.com/office/powerpoint/2010/main" val="397294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Арины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30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178" y="1165564"/>
            <a:ext cx="8068733" cy="179099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000" i="1" dirty="0">
                <a:solidFill>
                  <a:srgbClr val="CC00CC"/>
                </a:solidFill>
              </a:rPr>
              <a:t>Наталья Дмитриевна (гостья на балу у Фамусова):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CC00CC"/>
                </a:solidFill>
              </a:rPr>
              <a:t>«Нет</a:t>
            </a:r>
            <a:r>
              <a:rPr lang="ru-RU" dirty="0">
                <a:solidFill>
                  <a:srgbClr val="CC00CC"/>
                </a:solidFill>
              </a:rPr>
              <a:t>, если б видели, мой </a:t>
            </a:r>
            <a:r>
              <a:rPr lang="ru-RU" dirty="0" err="1">
                <a:solidFill>
                  <a:srgbClr val="CC00CC"/>
                </a:solidFill>
              </a:rPr>
              <a:t>тюрлюрлю</a:t>
            </a:r>
            <a:r>
              <a:rPr lang="ru-RU" dirty="0">
                <a:solidFill>
                  <a:srgbClr val="CC00CC"/>
                </a:solidFill>
              </a:rPr>
              <a:t> атласный</a:t>
            </a:r>
            <a:r>
              <a:rPr lang="ru-RU" dirty="0" smtClean="0">
                <a:solidFill>
                  <a:srgbClr val="CC00CC"/>
                </a:solidFill>
              </a:rPr>
              <a:t>!»</a:t>
            </a:r>
          </a:p>
          <a:p>
            <a:pPr marL="0" indent="0">
              <a:buNone/>
            </a:pPr>
            <a:r>
              <a:rPr lang="ru-RU" sz="4600" dirty="0" smtClean="0">
                <a:solidFill>
                  <a:srgbClr val="CC00CC"/>
                </a:solidFill>
              </a:rPr>
              <a:t>А что такое </a:t>
            </a:r>
            <a:r>
              <a:rPr lang="ru-RU" sz="4600" dirty="0" err="1" smtClean="0">
                <a:solidFill>
                  <a:srgbClr val="CC00CC"/>
                </a:solidFill>
              </a:rPr>
              <a:t>тюрлюрлю</a:t>
            </a:r>
            <a:r>
              <a:rPr lang="ru-RU" sz="4600" dirty="0">
                <a:solidFill>
                  <a:srgbClr val="CC00CC"/>
                </a:solidFill>
              </a:rPr>
              <a:t>?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7" y="4859594"/>
            <a:ext cx="1840251" cy="159200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2304062" y="4061164"/>
            <a:ext cx="6961857" cy="1790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ru-RU" sz="2600" dirty="0">
                <a:solidFill>
                  <a:srgbClr val="0070C0"/>
                </a:solidFill>
              </a:rPr>
              <a:t>Длинная женская накидка без рукавов из шелковой шуршащей ткани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600" dirty="0">
                <a:solidFill>
                  <a:srgbClr val="0070C0"/>
                </a:solidFill>
              </a:rPr>
              <a:t>Звукоподражание.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600" dirty="0">
                <a:solidFill>
                  <a:srgbClr val="0070C0"/>
                </a:solidFill>
              </a:rPr>
              <a:t>В русской литературе слово «</a:t>
            </a:r>
            <a:r>
              <a:rPr lang="ru-RU" sz="2600" dirty="0" err="1">
                <a:solidFill>
                  <a:srgbClr val="0070C0"/>
                </a:solidFill>
              </a:rPr>
              <a:t>тюрлюрлю</a:t>
            </a:r>
            <a:r>
              <a:rPr lang="ru-RU" sz="2600" dirty="0">
                <a:solidFill>
                  <a:srgbClr val="0070C0"/>
                </a:solidFill>
              </a:rPr>
              <a:t>» используется как символ легкомыслия и фривольности.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760" y="3654764"/>
            <a:ext cx="1493711" cy="293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83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Арины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40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4675" y="1351281"/>
            <a:ext cx="7639756" cy="2274712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 </a:t>
            </a:r>
            <a:r>
              <a:rPr lang="ru-RU" sz="3000" i="1" dirty="0">
                <a:solidFill>
                  <a:srgbClr val="CC00CC"/>
                </a:solidFill>
              </a:rPr>
              <a:t>«Чуть свет уж на ногах» И я у ваших ног…», - с этой фразой в комедии появляется Чацкий.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CC00CC"/>
                </a:solidFill>
              </a:rPr>
              <a:t>В спектакле Малого театра роль Чацкого исполнял Виталий Соломин. Он впервые появлялся на сцене несколько иначе, чем исполнители Чацкого до него.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CC00CC"/>
                </a:solidFill>
              </a:rPr>
              <a:t>И поэтому фраза звучала свежо и ново. Почему?</a:t>
            </a:r>
            <a:endParaRPr lang="ru-RU" dirty="0">
              <a:solidFill>
                <a:srgbClr val="CC00CC"/>
              </a:solidFill>
            </a:endParaRP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27" y="4747834"/>
            <a:ext cx="1840251" cy="159200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87"/>
          <a:stretch/>
        </p:blipFill>
        <p:spPr>
          <a:xfrm>
            <a:off x="5039459" y="4125886"/>
            <a:ext cx="4567527" cy="273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1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Арины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CC00CC"/>
                </a:solidFill>
                <a:latin typeface="Bookman Old Style" panose="02050604050505020204" pitchFamily="18" charset="0"/>
              </a:rPr>
              <a:t>50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68035" y="1690689"/>
            <a:ext cx="7639756" cy="808672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i="1" dirty="0">
                <a:solidFill>
                  <a:srgbClr val="CC00CC"/>
                </a:solidFill>
              </a:rPr>
              <a:t>На ком был женат Репетилов?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3954639"/>
            <a:ext cx="7639756" cy="2314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ru-RU" sz="2600" dirty="0">
                <a:solidFill>
                  <a:srgbClr val="0070C0"/>
                </a:solidFill>
              </a:rPr>
              <a:t>Репетилов был женат на баронессе фон </a:t>
            </a:r>
            <a:r>
              <a:rPr lang="ru-RU" sz="2600" dirty="0" err="1">
                <a:solidFill>
                  <a:srgbClr val="0070C0"/>
                </a:solidFill>
              </a:rPr>
              <a:t>Клоц</a:t>
            </a:r>
            <a:r>
              <a:rPr lang="ru-RU" sz="2600" dirty="0">
                <a:solidFill>
                  <a:srgbClr val="0070C0"/>
                </a:solidFill>
              </a:rPr>
              <a:t>,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600" dirty="0">
                <a:solidFill>
                  <a:srgbClr val="0070C0"/>
                </a:solidFill>
              </a:rPr>
              <a:t>«…тогда//Барон фон </a:t>
            </a:r>
            <a:r>
              <a:rPr lang="ru-RU" sz="2600" dirty="0" err="1">
                <a:solidFill>
                  <a:srgbClr val="0070C0"/>
                </a:solidFill>
              </a:rPr>
              <a:t>Клоц</a:t>
            </a:r>
            <a:r>
              <a:rPr lang="ru-RU" sz="2600" dirty="0">
                <a:solidFill>
                  <a:srgbClr val="0070C0"/>
                </a:solidFill>
              </a:rPr>
              <a:t> в министры метил, //А я// К нему в зятья…»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600" dirty="0">
                <a:solidFill>
                  <a:srgbClr val="0070C0"/>
                </a:solidFill>
              </a:rPr>
              <a:t>«…Женился, наконец, на дочери его…» (Репетилов, 4-е действие, явление 5)</a:t>
            </a: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27" y="4747834"/>
            <a:ext cx="1840251" cy="159200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55103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Николая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10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68221" y="2039706"/>
            <a:ext cx="7639756" cy="1369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С какого года служит в армии полковник Скалозуб? 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39546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"Я с восемьсот девятого служу"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8" y="4785360"/>
            <a:ext cx="1649612" cy="18496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8915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Николая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20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3666" y="1863436"/>
            <a:ext cx="7639756" cy="13691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С кем у Александра Грибоедова состоялась дуэль в 1818 году, и каковы ее последствия?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39546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Дуэль перенесенная с 1817 года состоялась у Грибоедова с известным дуэлянтом Александром Якубовичем. В результате Грибоедов получил травму правой руки. По этой примете был опознан в 1829 году.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8" y="4785360"/>
            <a:ext cx="1649612" cy="18496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7491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Николая </a:t>
            </a:r>
            <a:r>
              <a:rPr lang="ru-RU" sz="5400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3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8" y="4785360"/>
            <a:ext cx="1649612" cy="18496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2460977" y="2023181"/>
            <a:ext cx="7639756" cy="1369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В каком полку служил Грибоедов?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460977" y="39546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hlinkClick r:id="rId4"/>
              </a:rPr>
              <a:t>Грибоедов служил в Иркутском гусарском полку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Полк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был создан на средства графа Петра Салтыкова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В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декабре 1812 года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салтыковский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 полк вошел в состав Иркутского драгунского полка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32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Николая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40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6042" y="1951571"/>
            <a:ext cx="7639756" cy="1369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Какой орден, когда и за что получил Скалозуб?  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39546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Орден Анны на шее, 3 августа, за сидение в траншее.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«За третье августа; засели мы в траншею:// Ему дан с бантом, мне на шею» (2 действие, 5 явление)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8" y="4826000"/>
            <a:ext cx="1649612" cy="18496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603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Вопросы от </a:t>
            </a:r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Николая </a:t>
            </a:r>
            <a:r>
              <a:rPr lang="ru-RU" sz="54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50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6178" y="1453532"/>
            <a:ext cx="7639756" cy="13691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В 1828 году завершилась русско-персидская война 1826-1828 годов. Был подписан мирный договор.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Где именно он был подписан?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678390" y="4319091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В деревне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Туркманчай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(Персия) </a:t>
            </a: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8" y="4785360"/>
            <a:ext cx="1649612" cy="18496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5785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Право первого хода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9860" y="1896745"/>
            <a:ext cx="6812280" cy="19448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Назовите годы жизни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</a:rPr>
              <a:t>А.С.Грибоедова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08960" y="5110479"/>
            <a:ext cx="6523284" cy="71670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13500" b="1" dirty="0" smtClean="0">
                <a:solidFill>
                  <a:schemeClr val="accent5">
                    <a:lumMod val="50000"/>
                  </a:schemeClr>
                </a:solidFill>
              </a:rPr>
              <a:t>1795 - 1829</a:t>
            </a:r>
            <a:endParaRPr lang="ru-RU" sz="135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44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56177" y="-20319"/>
            <a:ext cx="7221502" cy="110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Финал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203623" y="2070551"/>
            <a:ext cx="7221502" cy="11564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hlinkClick r:id="rId2" action="ppaction://hlinksldjump"/>
              </a:rPr>
              <a:t/>
            </a:r>
            <a:br>
              <a:rPr lang="ru-RU" sz="66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hlinkClick r:id="rId2" action="ppaction://hlinksldjump"/>
              </a:rPr>
            </a:br>
            <a:r>
              <a:rPr lang="ru-RU" sz="66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hlinkClick r:id="rId2" action="ppaction://hlinksldjump"/>
              </a:rPr>
              <a:t>Американец</a:t>
            </a:r>
            <a:br>
              <a:rPr lang="ru-RU" sz="66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hlinkClick r:id="rId2" action="ppaction://hlinksldjump"/>
              </a:rPr>
            </a:br>
            <a:endParaRPr lang="ru-RU" sz="6600" dirty="0">
              <a:solidFill>
                <a:srgbClr val="FF0000"/>
              </a:solidFill>
              <a:hlinkClick r:id="rId2" action="ppaction://hlinksldjump"/>
            </a:endParaRPr>
          </a:p>
        </p:txBody>
      </p:sp>
      <p:sp>
        <p:nvSpPr>
          <p:cNvPr id="6" name="Заголовок 1">
            <a:hlinkClick r:id="rId3" action="ppaction://hlinksldjump"/>
          </p:cNvPr>
          <p:cNvSpPr txBox="1">
            <a:spLocks/>
          </p:cNvSpPr>
          <p:nvPr/>
        </p:nvSpPr>
        <p:spPr>
          <a:xfrm>
            <a:off x="2203623" y="3439760"/>
            <a:ext cx="7221502" cy="110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 err="1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Нино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7" name="Заголовок 1">
            <a:hlinkClick r:id="rId4" action="ppaction://hlinksldjump"/>
          </p:cNvPr>
          <p:cNvSpPr txBox="1">
            <a:spLocks/>
          </p:cNvSpPr>
          <p:nvPr/>
        </p:nvSpPr>
        <p:spPr>
          <a:xfrm>
            <a:off x="2156177" y="4754884"/>
            <a:ext cx="7221502" cy="110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Шах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05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7" y="-20319"/>
            <a:ext cx="7221502" cy="110236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Финал Американец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8604" y="1137920"/>
            <a:ext cx="9718040" cy="3810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В конце комедии на сцене появляется еще один персонаж – Репетилов. Он рассказывает Чацкому о некоем предводителе собраний: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dirty="0" smtClean="0"/>
              <a:t>    Но </a:t>
            </a:r>
            <a:r>
              <a:rPr lang="ru-RU" dirty="0"/>
              <a:t>голова у нас, какой в России нету,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     Не надо называть, узнаешь по портрету: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     Ночной разбойник, дуэлист,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     В Камчатку сослан был, вернулся алеутом,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     И крепко на руку нечист;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     Да умный человек не может быть не плутом.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Назовите фамилию известного в 19 веке участника кругосветной экспедиции 1803-1806 годов, дуэлянта, бретера, игрока, получившего в свете прозвище «Американец», о ком рассказывает  Репетилов.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06701" y="5774654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Граф Федор Иванович Толстой </a:t>
            </a:r>
            <a:endParaRPr lang="ru-RU" dirty="0"/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64" y="4869179"/>
            <a:ext cx="1590040" cy="15900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634993650" y="4368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Источник: </a:t>
            </a:r>
            <a:r>
              <a:rPr kumimoji="0" lang="ru-RU" altLang="ru-RU" sz="10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http://griboedov.lit-info.ru/griboedov/dramaturgiya/gore-ot-uma/gore-ot-uma-4.htm</a:t>
            </a: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ru-RU" alt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7" name="Рисунок 11" descr="Толстого считают одним из самых неоднозначных представителей русской аристократии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044" y="5003798"/>
            <a:ext cx="2558698" cy="170180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225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64" y="4869179"/>
            <a:ext cx="1590040" cy="15900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56177" y="-20319"/>
            <a:ext cx="7221502" cy="110236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Финал  </a:t>
            </a:r>
            <a:r>
              <a:rPr lang="ru-RU" b="1" dirty="0" err="1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Нино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025570" y="1527859"/>
            <a:ext cx="8182407" cy="171300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В 1828 году Грибоедов женился на юной княжне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Нино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Чавчавадзе. После смерти мужа вдова всю жизнь носила траур и оплакивала его смерть.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Надпись на надгробии: «Ум и дела твои бессмертны в памяти русской, но…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Закончите фразу.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552244" y="3851260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…но для чего пережила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тебя любовь моя!»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558" y="4127164"/>
            <a:ext cx="3814838" cy="25450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731" y="3734254"/>
            <a:ext cx="2213386" cy="297674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02160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8" y="5116910"/>
            <a:ext cx="1587731" cy="15877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56177" y="-20319"/>
            <a:ext cx="7221502" cy="110236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Финал   Шах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568221" y="1871733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400" b="1" smtClean="0">
                <a:solidFill>
                  <a:schemeClr val="accent6">
                    <a:lumMod val="75000"/>
                  </a:schemeClr>
                </a:solidFill>
              </a:rPr>
              <a:t>Сколько стоит жизнь великого писателя?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b="1" smtClean="0">
                <a:solidFill>
                  <a:schemeClr val="accent6">
                    <a:lumMod val="75000"/>
                  </a:schemeClr>
                </a:solidFill>
              </a:rPr>
              <a:t>(Чем заплатили за смерть А.С.Грибоедова)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653821" y="3899555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В числе богатых даров, преподнесённых </a:t>
            </a:r>
            <a:r>
              <a:rPr lang="ru-RU" sz="2400" b="1" dirty="0" smtClean="0">
                <a:solidFill>
                  <a:srgbClr val="FF0000"/>
                </a:solidFill>
              </a:rPr>
              <a:t>от имени персидского шаха внуком </a:t>
            </a:r>
            <a:r>
              <a:rPr lang="ru-RU" sz="2400" b="1" dirty="0" err="1" smtClean="0">
                <a:solidFill>
                  <a:srgbClr val="FF0000"/>
                </a:solidFill>
              </a:rPr>
              <a:t>Хозрев</a:t>
            </a:r>
            <a:r>
              <a:rPr lang="ru-RU" sz="2400" b="1" dirty="0" smtClean="0">
                <a:solidFill>
                  <a:srgbClr val="FF0000"/>
                </a:solidFill>
              </a:rPr>
              <a:t>-мирзой </a:t>
            </a:r>
            <a:r>
              <a:rPr lang="ru-RU" sz="2400" b="1" dirty="0">
                <a:solidFill>
                  <a:srgbClr val="FF0000"/>
                </a:solidFill>
              </a:rPr>
              <a:t>российскому </a:t>
            </a:r>
            <a:r>
              <a:rPr lang="ru-RU" sz="2400" b="1" dirty="0" smtClean="0">
                <a:solidFill>
                  <a:srgbClr val="FF0000"/>
                </a:solidFill>
              </a:rPr>
              <a:t>императору Николаю 1, был </a:t>
            </a:r>
            <a:r>
              <a:rPr lang="ru-RU" sz="2400" b="1" dirty="0">
                <a:solidFill>
                  <a:srgbClr val="FF0000"/>
                </a:solidFill>
              </a:rPr>
              <a:t>и </a:t>
            </a:r>
            <a:r>
              <a:rPr lang="ru-RU" sz="2400" b="1" dirty="0" smtClean="0">
                <a:solidFill>
                  <a:srgbClr val="FF0000"/>
                </a:solidFill>
              </a:rPr>
              <a:t>знаменитый алмаз «Шах»</a:t>
            </a:r>
            <a:r>
              <a:rPr lang="ru-RU" sz="2400" b="1" dirty="0">
                <a:solidFill>
                  <a:srgbClr val="FF0000"/>
                </a:solidFill>
              </a:rPr>
              <a:t>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392" y="4104560"/>
            <a:ext cx="2771728" cy="23282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0544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323"/>
            <a:ext cx="12192000" cy="69233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416" y="46649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Победа!!!</a:t>
            </a:r>
            <a:endParaRPr lang="ru-RU" sz="8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WordArt 4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2217709" y="4020016"/>
            <a:ext cx="7218363" cy="2306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игру!</a:t>
            </a:r>
          </a:p>
        </p:txBody>
      </p:sp>
    </p:spTree>
    <p:extLst>
      <p:ext uri="{BB962C8B-B14F-4D97-AF65-F5344CB8AC3E}">
        <p14:creationId xmlns:p14="http://schemas.microsoft.com/office/powerpoint/2010/main" val="17754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765357"/>
              </p:ext>
            </p:extLst>
          </p:nvPr>
        </p:nvGraphicFramePr>
        <p:xfrm>
          <a:off x="690880" y="1188720"/>
          <a:ext cx="11297919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02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355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355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355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3553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3553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4168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B050"/>
                          </a:solidFill>
                          <a:latin typeface="Bookman Old Style" panose="02050604050505020204" pitchFamily="18" charset="0"/>
                        </a:rPr>
                        <a:t>Вопросы от Александра</a:t>
                      </a:r>
                      <a:endParaRPr lang="ru-RU" sz="28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B05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B050"/>
                          </a:solidFill>
                          <a:hlinkClick r:id="rId2" action="ppaction://hlinksldjump"/>
                        </a:rPr>
                        <a:t>10</a:t>
                      </a:r>
                      <a:endParaRPr lang="ru-RU" sz="4400" b="1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  <a:hlinkClick r:id="rId3" action="ppaction://hlinksldjump"/>
                        </a:rPr>
                        <a:t>20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  <a:hlinkClick r:id="rId4" action="ppaction://hlinksldjump"/>
                        </a:rPr>
                        <a:t>30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40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50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71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Вопросы от Леры</a:t>
                      </a: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hlinkClick r:id="rId7" action="ppaction://hlinksldjump"/>
                        </a:rPr>
                        <a:t>10</a:t>
                      </a:r>
                      <a:endParaRPr lang="ru-RU" sz="4400" b="1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hlinkClick r:id="rId8" action="ppaction://hlinksldjump"/>
                        </a:rPr>
                        <a:t>20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hlinkClick r:id="rId9" action="ppaction://hlinksldjump"/>
                        </a:rPr>
                        <a:t>30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hlinkClick r:id="rId10" action="ppaction://hlinksldjump"/>
                        </a:rPr>
                        <a:t>40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  <a:hlinkClick r:id="rId11" action="ppaction://hlinksldjump"/>
                        </a:rPr>
                        <a:t>50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71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Вопросы от Ивана</a:t>
                      </a: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hlinkClick r:id="rId12" action="ppaction://hlinksldjump"/>
                        </a:rPr>
                        <a:t>10</a:t>
                      </a:r>
                      <a:endParaRPr lang="ru-RU" sz="4400" b="1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hlinkClick r:id="rId13" action="ppaction://hlinksldjump"/>
                        </a:rPr>
                        <a:t>20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hlinkClick r:id="rId14" action="ppaction://hlinksldjump"/>
                        </a:rPr>
                        <a:t>30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hlinkClick r:id="rId15" action="ppaction://hlinksldjump"/>
                        </a:rPr>
                        <a:t>40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hlinkClick r:id="rId16" action="ppaction://hlinksldjump"/>
                        </a:rPr>
                        <a:t>50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17110"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CC00CC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Вопросы от Арины</a:t>
                      </a:r>
                      <a:endParaRPr lang="ru-RU" sz="28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CC00CC"/>
                        </a:solidFill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CC00CC"/>
                          </a:solidFill>
                          <a:hlinkClick r:id="rId17" action="ppaction://hlinksldjump"/>
                        </a:rPr>
                        <a:t>10</a:t>
                      </a:r>
                      <a:endParaRPr lang="ru-RU" sz="4400" b="1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CC00CC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CC00CC"/>
                          </a:solidFill>
                          <a:latin typeface="+mn-lt"/>
                          <a:ea typeface="+mn-ea"/>
                          <a:cs typeface="+mn-cs"/>
                          <a:hlinkClick r:id="rId18" action="ppaction://hlinksldjump"/>
                        </a:rPr>
                        <a:t>20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CC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CC00CC"/>
                          </a:solidFill>
                          <a:latin typeface="+mn-lt"/>
                          <a:ea typeface="+mn-ea"/>
                          <a:cs typeface="+mn-cs"/>
                          <a:hlinkClick r:id="rId19" action="ppaction://hlinksldjump"/>
                        </a:rPr>
                        <a:t>30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CC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CC00CC"/>
                          </a:solidFill>
                          <a:latin typeface="+mn-lt"/>
                          <a:ea typeface="+mn-ea"/>
                          <a:cs typeface="+mn-cs"/>
                          <a:hlinkClick r:id="rId20" action="ppaction://hlinksldjump"/>
                        </a:rPr>
                        <a:t>40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CC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rgbClr val="CC00CC"/>
                          </a:solidFill>
                          <a:latin typeface="+mn-lt"/>
                          <a:ea typeface="+mn-ea"/>
                          <a:cs typeface="+mn-cs"/>
                          <a:hlinkClick r:id="rId21" action="ppaction://hlinksldjump"/>
                        </a:rPr>
                        <a:t>50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rgbClr val="CC00C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04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Вопросы от Николая</a:t>
                      </a: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hlinkClick r:id="rId22" action="ppaction://hlinksldjump"/>
                        </a:rPr>
                        <a:t>10</a:t>
                      </a:r>
                      <a:endParaRPr lang="ru-RU" sz="4400" b="1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23" action="ppaction://hlinksldjump"/>
                        </a:rPr>
                        <a:t>20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24" action="ppaction://hlinksldjump"/>
                        </a:rPr>
                        <a:t>30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25" action="ppaction://hlinksldjump"/>
                        </a:rPr>
                        <a:t>40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4400" b="1" kern="1200" dirty="0" smtClean="0">
                          <a:ln>
                            <a:solidFill>
                              <a:schemeClr val="accent3">
                                <a:lumMod val="20000"/>
                                <a:lumOff val="80000"/>
                              </a:schemeClr>
                            </a:solidFill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26" action="ppaction://hlinksldjump"/>
                        </a:rPr>
                        <a:t>50</a:t>
                      </a:r>
                      <a:endParaRPr lang="ru-RU" sz="4400" b="1" kern="1200" dirty="0">
                        <a:ln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6560" y="0"/>
            <a:ext cx="5887720" cy="6000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Bookman Old Style" panose="02050604050505020204" pitchFamily="18" charset="0"/>
              </a:rPr>
              <a:t>Темы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Заголовок 1">
            <a:hlinkClick r:id="rId27" action="ppaction://hlinksldjump"/>
          </p:cNvPr>
          <p:cNvSpPr txBox="1">
            <a:spLocks/>
          </p:cNvSpPr>
          <p:nvPr/>
        </p:nvSpPr>
        <p:spPr>
          <a:xfrm>
            <a:off x="462280" y="6146165"/>
            <a:ext cx="10515600" cy="600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Bookman Old Style" panose="02050604050505020204" pitchFamily="18" charset="0"/>
                <a:hlinkClick r:id="rId27" action="ppaction://hlinksldjump"/>
              </a:rPr>
              <a:t>Финал</a:t>
            </a: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42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>Вопросы от Александра   </a:t>
            </a:r>
            <a:r>
              <a:rPr lang="ru-RU" sz="60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>10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5111" y="2175740"/>
            <a:ext cx="7639756" cy="1397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Сколько 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лет было Грибоедову, когда он поступил в Московский университет? 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4271448"/>
            <a:ext cx="7639756" cy="867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07" y="5486400"/>
            <a:ext cx="1511299" cy="87319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5917577" y="4271447"/>
            <a:ext cx="1821461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11 лет</a:t>
            </a:r>
          </a:p>
        </p:txBody>
      </p:sp>
    </p:spTree>
    <p:extLst>
      <p:ext uri="{BB962C8B-B14F-4D97-AF65-F5344CB8AC3E}">
        <p14:creationId xmlns:p14="http://schemas.microsoft.com/office/powerpoint/2010/main" val="93692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>Вопросы от Александра   </a:t>
            </a:r>
            <a:r>
              <a:rPr lang="ru-RU" sz="60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>20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37555" y="1690688"/>
            <a:ext cx="7639756" cy="13691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Назовите  фамилию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генерала, при котором служил Грибоедов в Тифлисе? 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523261" y="4218799"/>
            <a:ext cx="4818099" cy="136913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i="1" dirty="0" smtClean="0"/>
              <a:t> </a:t>
            </a: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  <a:t>Алексей  Петрович Ермолов</a:t>
            </a:r>
          </a:p>
          <a:p>
            <a:pPr marL="0" indent="0">
              <a:buNone/>
            </a:pP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  <a:t>Лев Кавказа, рожденный командовать армиями</a:t>
            </a:r>
          </a:p>
          <a:p>
            <a:pPr marL="0" indent="0">
              <a:buNone/>
            </a:pP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88" y="5503020"/>
            <a:ext cx="1535290" cy="88705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334" y="3686673"/>
            <a:ext cx="2767014" cy="31713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9224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>Вопросы от Александра   </a:t>
            </a:r>
            <a:r>
              <a:rPr lang="ru-RU" sz="60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>30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555" y="1880941"/>
            <a:ext cx="7639756" cy="1369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Сколько иностранных языков знал Грибоедов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39546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 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Восемь! Английский, французский, итальянский, немецкий, персидский, латинский, греческий, арабский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88" y="5496560"/>
            <a:ext cx="1546468" cy="89351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47832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>Вопросы от Александра   </a:t>
            </a:r>
            <a:r>
              <a:rPr lang="ru-RU" sz="60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>40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6115" y="1921581"/>
            <a:ext cx="7639756" cy="1369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70C0"/>
                </a:solidFill>
              </a:rPr>
              <a:t>За что был арестован Грибоедов и провел четыре месяца под арестом? 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68221" y="3954639"/>
            <a:ext cx="7639756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За обвинение в причастности к восстанию декабристов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88" y="4927600"/>
            <a:ext cx="1476130" cy="8528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2523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178" y="365125"/>
            <a:ext cx="9197622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>Вопросы от Александра   </a:t>
            </a:r>
            <a:r>
              <a:rPr lang="ru-RU" sz="6000" b="1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>50</a:t>
            </a:r>
            <a: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  <a:t/>
            </a:r>
            <a:br>
              <a:rPr lang="ru-RU" dirty="0" smtClean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rgbClr val="00B05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68221" y="1870781"/>
            <a:ext cx="7639756" cy="13092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70C0"/>
                </a:solidFill>
              </a:rPr>
              <a:t>Кто из русских поэтов служил с Грибоедовым в Коллегии иностранных дел? 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86569" y="4751034"/>
            <a:ext cx="6403059" cy="136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i="1" dirty="0" smtClean="0">
                <a:solidFill>
                  <a:srgbClr val="0070C0"/>
                </a:solidFill>
              </a:rPr>
              <a:t>А.С. Пушкин и В.К. Кюхельбекер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47" y="5435600"/>
            <a:ext cx="1739899" cy="10052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83216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1961</TotalTime>
  <Words>1216</Words>
  <Application>Microsoft Office PowerPoint</Application>
  <PresentationFormat>Широкоэкранный</PresentationFormat>
  <Paragraphs>179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Bookman Old Style</vt:lpstr>
      <vt:lpstr>Calibri</vt:lpstr>
      <vt:lpstr>Calibri Light</vt:lpstr>
      <vt:lpstr>Times New Roman</vt:lpstr>
      <vt:lpstr>Тема Office</vt:lpstr>
      <vt:lpstr>Александр Сергеевич Грибоедов и «Горе от ума»</vt:lpstr>
      <vt:lpstr>Сегодня вопросы задают:</vt:lpstr>
      <vt:lpstr>Право первого хода</vt:lpstr>
      <vt:lpstr>Темы</vt:lpstr>
      <vt:lpstr>Вопросы от Александра   10 </vt:lpstr>
      <vt:lpstr>Вопросы от Александра   20 </vt:lpstr>
      <vt:lpstr>Вопросы от Александра   30 </vt:lpstr>
      <vt:lpstr>Вопросы от Александра   40 </vt:lpstr>
      <vt:lpstr>Вопросы от Александра   50 </vt:lpstr>
      <vt:lpstr>Вопросы от Леры 10 </vt:lpstr>
      <vt:lpstr>Вопросы от Леры 20 </vt:lpstr>
      <vt:lpstr>Вопросы от Леры 30 </vt:lpstr>
      <vt:lpstr>Вопросы от Леры 40 </vt:lpstr>
      <vt:lpstr>Вопросы от Леры 50 </vt:lpstr>
      <vt:lpstr>Вопросы от Ивана  10 </vt:lpstr>
      <vt:lpstr>Вопросы от Ивана  20 </vt:lpstr>
      <vt:lpstr>Вопросы от Ивана  30 </vt:lpstr>
      <vt:lpstr>Вопросы от Ивана  40 </vt:lpstr>
      <vt:lpstr>Вопросы от Ивана  50 </vt:lpstr>
      <vt:lpstr>Вопросы от Арины 10 </vt:lpstr>
      <vt:lpstr>Вопросы от Арины 20 </vt:lpstr>
      <vt:lpstr>Вопросы от Арины 30 </vt:lpstr>
      <vt:lpstr>Вопросы от Арины 40 </vt:lpstr>
      <vt:lpstr>Вопросы от Арины 50 </vt:lpstr>
      <vt:lpstr>Вопросы от Николая 10 </vt:lpstr>
      <vt:lpstr>Вопросы от Николая 20 </vt:lpstr>
      <vt:lpstr>Вопросы от Николая 30 </vt:lpstr>
      <vt:lpstr>Вопросы от Николая 40 </vt:lpstr>
      <vt:lpstr>Вопросы от Николая 50 </vt:lpstr>
      <vt:lpstr> Американец </vt:lpstr>
      <vt:lpstr>Финал Американец</vt:lpstr>
      <vt:lpstr>Финал  Нино</vt:lpstr>
      <vt:lpstr>Финал   Шах</vt:lpstr>
      <vt:lpstr>Победа!!!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71</cp:revision>
  <dcterms:created xsi:type="dcterms:W3CDTF">2020-10-17T08:50:51Z</dcterms:created>
  <dcterms:modified xsi:type="dcterms:W3CDTF">2020-12-14T21:18:41Z</dcterms:modified>
</cp:coreProperties>
</file>