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61" r:id="rId4"/>
    <p:sldId id="271" r:id="rId5"/>
    <p:sldId id="262" r:id="rId6"/>
    <p:sldId id="272" r:id="rId7"/>
    <p:sldId id="273" r:id="rId8"/>
    <p:sldId id="277" r:id="rId9"/>
    <p:sldId id="274" r:id="rId10"/>
    <p:sldId id="275" r:id="rId11"/>
    <p:sldId id="265" r:id="rId12"/>
    <p:sldId id="266" r:id="rId13"/>
    <p:sldId id="267" r:id="rId14"/>
    <p:sldId id="268" r:id="rId15"/>
    <p:sldId id="278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5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E8F8A-33B1-41C6-8C09-E3211D823CDE}" type="datetimeFigureOut">
              <a:rPr lang="ru-RU" smtClean="0"/>
              <a:t>21.04.2018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06716-92F3-41ED-8A87-2F880B8D27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0578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E8F8A-33B1-41C6-8C09-E3211D823CDE}" type="datetimeFigureOut">
              <a:rPr lang="ru-RU" smtClean="0"/>
              <a:t>21.04.2018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06716-92F3-41ED-8A87-2F880B8D27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685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E8F8A-33B1-41C6-8C09-E3211D823CDE}" type="datetimeFigureOut">
              <a:rPr lang="ru-RU" smtClean="0"/>
              <a:t>21.04.2018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06716-92F3-41ED-8A87-2F880B8D27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5510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E8F8A-33B1-41C6-8C09-E3211D823CDE}" type="datetimeFigureOut">
              <a:rPr lang="ru-RU" smtClean="0"/>
              <a:t>21.04.2018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06716-92F3-41ED-8A87-2F880B8D27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121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E8F8A-33B1-41C6-8C09-E3211D823CDE}" type="datetimeFigureOut">
              <a:rPr lang="ru-RU" smtClean="0"/>
              <a:t>21.04.2018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06716-92F3-41ED-8A87-2F880B8D27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6898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E8F8A-33B1-41C6-8C09-E3211D823CDE}" type="datetimeFigureOut">
              <a:rPr lang="ru-RU" smtClean="0"/>
              <a:t>21.04.2018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06716-92F3-41ED-8A87-2F880B8D27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958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E8F8A-33B1-41C6-8C09-E3211D823CDE}" type="datetimeFigureOut">
              <a:rPr lang="ru-RU" smtClean="0"/>
              <a:t>21.04.2018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06716-92F3-41ED-8A87-2F880B8D27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7047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E8F8A-33B1-41C6-8C09-E3211D823CDE}" type="datetimeFigureOut">
              <a:rPr lang="ru-RU" smtClean="0"/>
              <a:t>21.04.2018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06716-92F3-41ED-8A87-2F880B8D27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14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E8F8A-33B1-41C6-8C09-E3211D823CDE}" type="datetimeFigureOut">
              <a:rPr lang="ru-RU" smtClean="0"/>
              <a:t>21.04.2018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06716-92F3-41ED-8A87-2F880B8D27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167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E8F8A-33B1-41C6-8C09-E3211D823CDE}" type="datetimeFigureOut">
              <a:rPr lang="ru-RU" smtClean="0"/>
              <a:t>21.04.2018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06716-92F3-41ED-8A87-2F880B8D27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960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E8F8A-33B1-41C6-8C09-E3211D823CDE}" type="datetimeFigureOut">
              <a:rPr lang="ru-RU" smtClean="0"/>
              <a:t>21.04.2018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06716-92F3-41ED-8A87-2F880B8D27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6711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2E8F8A-33B1-41C6-8C09-E3211D823CDE}" type="datetimeFigureOut">
              <a:rPr lang="ru-RU" smtClean="0"/>
              <a:t>21.04.2018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006716-92F3-41ED-8A87-2F880B8D27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7328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jpeg"/><Relationship Id="rId7" Type="http://schemas.openxmlformats.org/officeDocument/2006/relationships/image" Target="../media/image5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Relationship Id="rId9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7" Type="http://schemas.openxmlformats.org/officeDocument/2006/relationships/image" Target="../media/image6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2.jpeg"/><Relationship Id="rId7" Type="http://schemas.microsoft.com/office/2007/relationships/hdphoto" Target="../media/hdphoto2.wdp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Relationship Id="rId9" Type="http://schemas.openxmlformats.org/officeDocument/2006/relationships/image" Target="../media/image67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image" Target="../media/image68.png"/><Relationship Id="rId7" Type="http://schemas.openxmlformats.org/officeDocument/2006/relationships/image" Target="../media/image72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212d.ru/site_ds/files/70/images/362-f8d92ab8d3b7e67b952632ae7b2c53d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608" y="0"/>
            <a:ext cx="12267304" cy="738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35162" y="1936376"/>
            <a:ext cx="8337177" cy="2926080"/>
          </a:xfrm>
        </p:spPr>
        <p:txBody>
          <a:bodyPr>
            <a:normAutofit fontScale="90000"/>
          </a:bodyPr>
          <a:lstStyle/>
          <a:p>
            <a:r>
              <a:rPr lang="ru-RU" sz="4400" b="1" i="1" dirty="0" smtClean="0">
                <a:solidFill>
                  <a:srgbClr val="7030A0"/>
                </a:solidFill>
              </a:rPr>
              <a:t> </a:t>
            </a:r>
            <a:r>
              <a:rPr lang="ru-RU" sz="4400" b="1" i="1" dirty="0" smtClean="0">
                <a:solidFill>
                  <a:srgbClr val="7030A0"/>
                </a:solidFill>
              </a:rPr>
              <a:t/>
            </a:r>
            <a:br>
              <a:rPr lang="ru-RU" sz="4400" b="1" i="1" dirty="0" smtClean="0">
                <a:solidFill>
                  <a:srgbClr val="7030A0"/>
                </a:solidFill>
              </a:rPr>
            </a:br>
            <a:r>
              <a:rPr lang="ru-RU" sz="4400" b="1" i="1" dirty="0" smtClean="0">
                <a:solidFill>
                  <a:srgbClr val="7030A0"/>
                </a:solidFill>
              </a:rPr>
              <a:t/>
            </a:r>
            <a:br>
              <a:rPr lang="ru-RU" sz="4400" b="1" i="1" dirty="0" smtClean="0">
                <a:solidFill>
                  <a:srgbClr val="7030A0"/>
                </a:solidFill>
              </a:rPr>
            </a:br>
            <a:r>
              <a:rPr lang="ru-RU" sz="4400" b="1" i="1" dirty="0">
                <a:solidFill>
                  <a:srgbClr val="7030A0"/>
                </a:solidFill>
              </a:rPr>
              <a:t/>
            </a:r>
            <a:br>
              <a:rPr lang="ru-RU" sz="4400" b="1" i="1" dirty="0">
                <a:solidFill>
                  <a:srgbClr val="7030A0"/>
                </a:solidFill>
              </a:rPr>
            </a:br>
            <a:r>
              <a:rPr lang="ru-RU" sz="4400" b="1" i="1" dirty="0" smtClean="0">
                <a:solidFill>
                  <a:srgbClr val="7030A0"/>
                </a:solidFill>
              </a:rPr>
              <a:t/>
            </a:r>
            <a:br>
              <a:rPr lang="ru-RU" sz="4400" b="1" i="1" dirty="0" smtClean="0">
                <a:solidFill>
                  <a:srgbClr val="7030A0"/>
                </a:solidFill>
              </a:rPr>
            </a:br>
            <a:r>
              <a:rPr lang="ru-RU" sz="4400" b="1" i="1" dirty="0">
                <a:solidFill>
                  <a:srgbClr val="7030A0"/>
                </a:solidFill>
              </a:rPr>
              <a:t/>
            </a:r>
            <a:br>
              <a:rPr lang="ru-RU" sz="4400" b="1" i="1" dirty="0">
                <a:solidFill>
                  <a:srgbClr val="7030A0"/>
                </a:solidFill>
              </a:rPr>
            </a:br>
            <a:r>
              <a:rPr lang="ru-RU" sz="4400" b="1" i="1" dirty="0" smtClean="0">
                <a:solidFill>
                  <a:srgbClr val="7030A0"/>
                </a:solidFill>
              </a:rPr>
              <a:t/>
            </a:r>
            <a:br>
              <a:rPr lang="ru-RU" sz="4400" b="1" i="1" dirty="0" smtClean="0">
                <a:solidFill>
                  <a:srgbClr val="7030A0"/>
                </a:solidFill>
              </a:rPr>
            </a:br>
            <a:r>
              <a:rPr lang="ru-RU" sz="4400" b="1" i="1" dirty="0">
                <a:solidFill>
                  <a:srgbClr val="7030A0"/>
                </a:solidFill>
              </a:rPr>
              <a:t/>
            </a:r>
            <a:br>
              <a:rPr lang="ru-RU" sz="4400" b="1" i="1" dirty="0">
                <a:solidFill>
                  <a:srgbClr val="7030A0"/>
                </a:solidFill>
              </a:rPr>
            </a:br>
            <a:r>
              <a:rPr lang="ru-RU" sz="4400" b="1" i="1" dirty="0" smtClean="0">
                <a:solidFill>
                  <a:srgbClr val="7030A0"/>
                </a:solidFill>
              </a:rPr>
              <a:t/>
            </a:r>
            <a:br>
              <a:rPr lang="ru-RU" sz="4400" b="1" i="1" dirty="0" smtClean="0">
                <a:solidFill>
                  <a:srgbClr val="7030A0"/>
                </a:solidFill>
              </a:rPr>
            </a:br>
            <a:r>
              <a:rPr lang="ru-RU" sz="4400" b="1" i="1" dirty="0">
                <a:solidFill>
                  <a:srgbClr val="7030A0"/>
                </a:solidFill>
              </a:rPr>
              <a:t/>
            </a:r>
            <a:br>
              <a:rPr lang="ru-RU" sz="4400" b="1" i="1" dirty="0">
                <a:solidFill>
                  <a:srgbClr val="7030A0"/>
                </a:solidFill>
              </a:rPr>
            </a:br>
            <a: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Волонтерское движение в детском саду как 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средство </a:t>
            </a:r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формирования инициативы и самостоятельности старших дошкольников»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63843" y="6736573"/>
            <a:ext cx="1381140" cy="397194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  <p:pic>
        <p:nvPicPr>
          <p:cNvPr id="1028" name="Picture 4" descr="http://edu21.cap.ru/home/3870/baner/hello_html_m3aa30fd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8150" y="301933"/>
            <a:ext cx="1423170" cy="1271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b="2533"/>
          <a:stretch/>
        </p:blipFill>
        <p:spPr>
          <a:xfrm flipH="1">
            <a:off x="0" y="2768893"/>
            <a:ext cx="3513273" cy="408910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11219" y="139849"/>
            <a:ext cx="87584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Муниципальное бюджетное дошкольное образовательное учреждение</a:t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детский сад общеразвивающего вида № 8 станицы Ленинградской муниципального образования Ленинградский район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054641" y="5691157"/>
            <a:ext cx="542624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000" b="1" dirty="0" smtClean="0">
                <a:solidFill>
                  <a:srgbClr val="7030A0"/>
                </a:solidFill>
              </a:rPr>
              <a:t>Подготовила: </a:t>
            </a:r>
          </a:p>
          <a:p>
            <a:r>
              <a:rPr lang="ru-RU" sz="2000" b="1" dirty="0" smtClean="0">
                <a:solidFill>
                  <a:srgbClr val="7030A0"/>
                </a:solidFill>
              </a:rPr>
              <a:t>Михайличенко Ирина Николаевна</a:t>
            </a:r>
            <a:endParaRPr lang="ru-RU" sz="2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439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-594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9559" y="365125"/>
            <a:ext cx="7734748" cy="61382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7030A0"/>
                </a:solidFill>
              </a:rPr>
              <a:t>Акция «Чистые берега»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9799" y="3562742"/>
            <a:ext cx="3894268" cy="29207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27883" y="654998"/>
            <a:ext cx="2743438" cy="27373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893" y="3762127"/>
            <a:ext cx="3248281" cy="24362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829" y="220188"/>
            <a:ext cx="2270410" cy="30272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829" y="3392339"/>
            <a:ext cx="2318328" cy="30911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5845" y="914200"/>
            <a:ext cx="3390513" cy="25428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9351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s://ds04.infourok.ru/uploads/ex/076d/0005e754-19a7dfb7/640/img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17"/>
            <a:ext cx="12003502" cy="686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02842" y="341063"/>
            <a:ext cx="4105304" cy="10305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i="1" dirty="0" smtClean="0">
                <a:solidFill>
                  <a:srgbClr val="7030A0"/>
                </a:solidFill>
              </a:rPr>
              <a:t>Акция «Берегите   воду!»</a:t>
            </a:r>
            <a:endParaRPr lang="ru-RU" sz="3600" b="1" i="1" dirty="0">
              <a:solidFill>
                <a:srgbClr val="7030A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5076" y="3305967"/>
            <a:ext cx="2972259" cy="31777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133" y="3669144"/>
            <a:ext cx="3674790" cy="27560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5272" y="412220"/>
            <a:ext cx="3657024" cy="27427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402" y="724117"/>
            <a:ext cx="3442466" cy="25818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218" name="Picture 2" descr="http://ds389nsk.edusite.ru/images/135548_html_4242535b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1385" y="4125185"/>
            <a:ext cx="2189327" cy="2033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6" descr="http://kalandia.ru/photos/59716f63ed4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8295" y1="65000" x2="8295" y2="65000"/>
                        <a14:foregroundMark x1="91244" y1="68200" x2="91244" y2="68200"/>
                        <a14:foregroundMark x1="73963" y1="49800" x2="73963" y2="498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54894" y="1371601"/>
            <a:ext cx="1885763" cy="2172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76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s://ds04.infourok.ru/uploads/ex/076d/0005e754-19a7dfb7/640/img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17"/>
            <a:ext cx="12003502" cy="686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47937" y="551931"/>
            <a:ext cx="2881181" cy="1126262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7030A0"/>
                </a:solidFill>
              </a:rPr>
              <a:t>День Земли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60" y="435122"/>
            <a:ext cx="3639665" cy="27297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8891" y="551931"/>
            <a:ext cx="3785638" cy="28392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1271" y="3723424"/>
            <a:ext cx="3680878" cy="27606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60" y="3593476"/>
            <a:ext cx="3676945" cy="27577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170" name="Picture 2" descr="http://maxwellclass.com/wp-content/uploads/2014/10/Kids-Globe-906x102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141" y="2204687"/>
            <a:ext cx="2911219" cy="329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077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5795"/>
            <a:ext cx="12192000" cy="687078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7899" y="457246"/>
            <a:ext cx="3579395" cy="26845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612" y="3725965"/>
            <a:ext cx="3743494" cy="28105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022" y="510385"/>
            <a:ext cx="3698378" cy="27709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196" name="Picture 4" descr="http://d11fdyfhxcs9cr.cloudfront.net/templates/184957/myimages/earth_man_doubl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771" b="93359" l="0" r="99896">
                        <a14:foregroundMark x1="46979" y1="38411" x2="46979" y2="38411"/>
                        <a14:foregroundMark x1="47292" y1="34375" x2="47292" y2="34375"/>
                        <a14:foregroundMark x1="47708" y1="34375" x2="47708" y2="34375"/>
                        <a14:foregroundMark x1="49375" y1="35938" x2="49375" y2="35938"/>
                        <a14:foregroundMark x1="49375" y1="39974" x2="49375" y2="39974"/>
                        <a14:foregroundMark x1="48958" y1="40495" x2="48958" y2="40495"/>
                        <a14:foregroundMark x1="48125" y1="41016" x2="48125" y2="41016"/>
                        <a14:foregroundMark x1="46979" y1="41016" x2="46979" y2="41016"/>
                        <a14:foregroundMark x1="45729" y1="33333" x2="45729" y2="33333"/>
                        <a14:foregroundMark x1="48542" y1="27214" x2="48542" y2="27214"/>
                        <a14:foregroundMark x1="51458" y1="26693" x2="51458" y2="26693"/>
                        <a14:foregroundMark x1="53542" y1="31250" x2="53542" y2="31250"/>
                        <a14:foregroundMark x1="53542" y1="35938" x2="53542" y2="35938"/>
                        <a14:foregroundMark x1="53125" y1="38932" x2="53125" y2="38932"/>
                        <a14:foregroundMark x1="51458" y1="41016" x2="51458" y2="41016"/>
                        <a14:foregroundMark x1="38333" y1="18490" x2="36250" y2="20443"/>
                        <a14:foregroundMark x1="32917" y1="22526" x2="32188" y2="24089"/>
                        <a14:foregroundMark x1="30521" y1="25651" x2="30104" y2="27734"/>
                        <a14:foregroundMark x1="28854" y1="31250" x2="28021" y2="34896"/>
                        <a14:foregroundMark x1="26771" y1="41016" x2="26771" y2="42578"/>
                        <a14:foregroundMark x1="26354" y1="48177" x2="26354" y2="50781"/>
                        <a14:foregroundMark x1="26354" y1="54948" x2="26354" y2="54948"/>
                        <a14:foregroundMark x1="27604" y1="62109" x2="28438" y2="63672"/>
                        <a14:foregroundMark x1="30521" y1="70313" x2="31771" y2="72917"/>
                        <a14:foregroundMark x1="35833" y1="80078" x2="36667" y2="81641"/>
                        <a14:foregroundMark x1="40729" y1="84115" x2="40729" y2="84115"/>
                        <a14:foregroundMark x1="72813" y1="41016" x2="72813" y2="41016"/>
                        <a14:foregroundMark x1="72813" y1="41016" x2="72813" y2="41016"/>
                        <a14:foregroundMark x1="70729" y1="39974" x2="70729" y2="39974"/>
                        <a14:foregroundMark x1="69896" y1="39974" x2="69896" y2="39974"/>
                        <a14:foregroundMark x1="69479" y1="41536" x2="69479" y2="41536"/>
                        <a14:foregroundMark x1="51458" y1="65104" x2="51458" y2="65104"/>
                        <a14:foregroundMark x1="55521" y1="65625" x2="55521" y2="65625"/>
                        <a14:foregroundMark x1="60104" y1="65625" x2="60104" y2="65625"/>
                        <a14:foregroundMark x1="63750" y1="66146" x2="63750" y2="66146"/>
                        <a14:foregroundMark x1="66250" y1="66667" x2="66250" y2="66667"/>
                        <a14:foregroundMark x1="62917" y1="70313" x2="61354" y2="71875"/>
                        <a14:foregroundMark x1="54375" y1="73958" x2="54375" y2="73958"/>
                        <a14:foregroundMark x1="49792" y1="71354" x2="49792" y2="71354"/>
                        <a14:foregroundMark x1="42813" y1="15885" x2="42813" y2="15885"/>
                        <a14:foregroundMark x1="57188" y1="11328" x2="57188" y2="11328"/>
                        <a14:foregroundMark x1="66250" y1="11719" x2="66250" y2="11719"/>
                        <a14:foregroundMark x1="71979" y1="13281" x2="71979" y2="13281"/>
                        <a14:foregroundMark x1="75313" y1="16406" x2="75313" y2="16406"/>
                        <a14:foregroundMark x1="80208" y1="23047" x2="80625" y2="24609"/>
                        <a14:foregroundMark x1="83854" y1="28255" x2="85104" y2="30208"/>
                        <a14:foregroundMark x1="5000" y1="24089" x2="5000" y2="24089"/>
                        <a14:foregroundMark x1="4583" y1="24609" x2="104" y2="25651"/>
                        <a14:foregroundMark x1="7500" y1="17969" x2="7500" y2="17969"/>
                        <a14:foregroundMark x1="7500" y1="11328" x2="7500" y2="11328"/>
                        <a14:foregroundMark x1="6250" y1="7161" x2="6250" y2="7161"/>
                        <a14:foregroundMark x1="10000" y1="17448" x2="10000" y2="17448"/>
                        <a14:foregroundMark x1="12812" y1="20443" x2="12812" y2="20443"/>
                        <a14:foregroundMark x1="15729" y1="25651" x2="14896" y2="27214"/>
                        <a14:foregroundMark x1="14479" y1="28255" x2="13229" y2="29297"/>
                        <a14:foregroundMark x1="12812" y1="30208" x2="12812" y2="30208"/>
                        <a14:foregroundMark x1="11563" y1="31771" x2="11563" y2="31771"/>
                        <a14:foregroundMark x1="7500" y1="34375" x2="7500" y2="34375"/>
                        <a14:foregroundMark x1="5833" y1="30729" x2="5833" y2="30729"/>
                        <a14:foregroundMark x1="9583" y1="20052" x2="9583" y2="20052"/>
                        <a14:foregroundMark x1="11563" y1="36458" x2="11563" y2="36458"/>
                        <a14:foregroundMark x1="14063" y1="38932" x2="14063" y2="38932"/>
                        <a14:foregroundMark x1="15729" y1="42057" x2="15729" y2="42057"/>
                        <a14:foregroundMark x1="16979" y1="43620" x2="18229" y2="44661"/>
                        <a14:foregroundMark x1="19375" y1="45703" x2="19375" y2="45703"/>
                        <a14:foregroundMark x1="20625" y1="46745" x2="20625" y2="46745"/>
                        <a14:foregroundMark x1="21458" y1="47135" x2="21458" y2="47135"/>
                        <a14:foregroundMark x1="21875" y1="47656" x2="21875" y2="47656"/>
                        <a14:foregroundMark x1="87188" y1="32813" x2="87188" y2="32813"/>
                        <a14:foregroundMark x1="88021" y1="39453" x2="88854" y2="41016"/>
                        <a14:foregroundMark x1="93333" y1="48698" x2="93333" y2="48698"/>
                        <a14:foregroundMark x1="92917" y1="50260" x2="99896" y2="51823"/>
                        <a14:foregroundMark x1="95000" y1="57422" x2="95000" y2="57422"/>
                        <a14:foregroundMark x1="95417" y1="62109" x2="95833" y2="63672"/>
                        <a14:foregroundMark x1="95833" y1="69792" x2="95833" y2="69792"/>
                        <a14:foregroundMark x1="92083" y1="72917" x2="92083" y2="72917"/>
                        <a14:foregroundMark x1="92083" y1="74349" x2="92083" y2="74349"/>
                        <a14:foregroundMark x1="90104" y1="79036" x2="90104" y2="79036"/>
                        <a14:foregroundMark x1="89688" y1="81120" x2="89688" y2="81120"/>
                        <a14:foregroundMark x1="88854" y1="82161" x2="88854" y2="82161"/>
                        <a14:foregroundMark x1="87604" y1="79557" x2="86354" y2="78516"/>
                        <a14:foregroundMark x1="86354" y1="75391" x2="86354" y2="75391"/>
                        <a14:foregroundMark x1="90417" y1="70833" x2="91667" y2="68229"/>
                        <a14:foregroundMark x1="92917" y1="54427" x2="92917" y2="54427"/>
                        <a14:foregroundMark x1="90417" y1="50781" x2="88438" y2="56901"/>
                        <a14:foregroundMark x1="71146" y1="35938" x2="71146" y2="35938"/>
                        <a14:foregroundMark x1="71146" y1="30208" x2="71146" y2="30208"/>
                        <a14:foregroundMark x1="72396" y1="31250" x2="73646" y2="32813"/>
                        <a14:foregroundMark x1="76042" y1="38411" x2="75313" y2="42578"/>
                        <a14:foregroundMark x1="71979" y1="46745" x2="71979" y2="46745"/>
                        <a14:foregroundMark x1="71146" y1="44661" x2="71146" y2="44661"/>
                        <a14:foregroundMark x1="68646" y1="47135" x2="68646" y2="47135"/>
                        <a14:foregroundMark x1="57604" y1="79036" x2="57604" y2="79036"/>
                        <a14:foregroundMark x1="65000" y1="73438" x2="65000" y2="73438"/>
                        <a14:foregroundMark x1="65000" y1="73438" x2="65000" y2="73438"/>
                        <a14:foregroundMark x1="62083" y1="72396" x2="62083" y2="72396"/>
                        <a14:foregroundMark x1="61667" y1="87760" x2="61667" y2="87760"/>
                        <a14:foregroundMark x1="51458" y1="89844" x2="51458" y2="89844"/>
                        <a14:foregroundMark x1="46146" y1="86719" x2="46146" y2="86719"/>
                        <a14:foregroundMark x1="67917" y1="88802" x2="69896" y2="87760"/>
                        <a14:foregroundMark x1="77708" y1="81641" x2="77708" y2="81641"/>
                        <a14:foregroundMark x1="83438" y1="75911" x2="83438" y2="75911"/>
                        <a14:foregroundMark x1="86354" y1="62630" x2="86354" y2="62630"/>
                        <a14:foregroundMark x1="88854" y1="61068" x2="88854" y2="61068"/>
                        <a14:foregroundMark x1="47292" y1="12240" x2="47292" y2="12240"/>
                        <a14:foregroundMark x1="44479" y1="25130" x2="44479" y2="25130"/>
                        <a14:foregroundMark x1="40729" y1="33854" x2="40729" y2="37500"/>
                        <a14:foregroundMark x1="41979" y1="42057" x2="41979" y2="42057"/>
                        <a14:foregroundMark x1="48125" y1="53385" x2="48125" y2="53385"/>
                        <a14:foregroundMark x1="52708" y1="78516" x2="52708" y2="785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016" y="1174545"/>
            <a:ext cx="2929683" cy="2343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7294" y="3622571"/>
            <a:ext cx="3810000" cy="2857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053" y="3511772"/>
            <a:ext cx="3029894" cy="22724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56907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ds04.infourok.ru/uploads/ex/076d/0005e754-19a7dfb7/640/img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17"/>
            <a:ext cx="12003502" cy="686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8741" y="534407"/>
            <a:ext cx="3694070" cy="27738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341" y="3643748"/>
            <a:ext cx="3693459" cy="27700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5720" y="3791338"/>
            <a:ext cx="3609145" cy="27068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65638" y="3440806"/>
            <a:ext cx="2328051" cy="31088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56" y="667329"/>
            <a:ext cx="3575127" cy="26813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509" y="365125"/>
            <a:ext cx="2257870" cy="30104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45465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4.infourok.ru/uploads/ex/076d/0005e754-19a7dfb7/640/img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6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122" y="269487"/>
            <a:ext cx="11661289" cy="6339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19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46673" y="566678"/>
            <a:ext cx="9714155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i="1" dirty="0">
                <a:solidFill>
                  <a:srgbClr val="002060"/>
                </a:solidFill>
              </a:rPr>
              <a:t>Цель: </a:t>
            </a:r>
            <a:r>
              <a:rPr lang="ru-RU" sz="2000" dirty="0">
                <a:solidFill>
                  <a:srgbClr val="7030A0"/>
                </a:solidFill>
              </a:rPr>
              <a:t>развитие у воспитанников высоких нравственных качеств путем пропаганды добровольного труда на благо общества и привлечение воспитанников к изучению природы и её </a:t>
            </a:r>
            <a:r>
              <a:rPr lang="ru-RU" sz="2000" dirty="0" smtClean="0">
                <a:solidFill>
                  <a:srgbClr val="7030A0"/>
                </a:solidFill>
              </a:rPr>
              <a:t>охране, решение </a:t>
            </a:r>
            <a:r>
              <a:rPr lang="ru-RU" sz="2000" dirty="0">
                <a:solidFill>
                  <a:srgbClr val="7030A0"/>
                </a:solidFill>
              </a:rPr>
              <a:t>социально значимых проблем</a:t>
            </a:r>
            <a:r>
              <a:rPr lang="ru-RU" sz="2800" dirty="0" smtClean="0">
                <a:solidFill>
                  <a:srgbClr val="002060"/>
                </a:solidFill>
              </a:rPr>
              <a:t>.</a:t>
            </a:r>
            <a:endParaRPr lang="ru-RU" sz="2000" b="1" i="1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Задачи</a:t>
            </a:r>
            <a:r>
              <a:rPr lang="ru-RU" sz="2000" b="1" i="1" dirty="0">
                <a:solidFill>
                  <a:srgbClr val="002060"/>
                </a:solidFill>
              </a:rPr>
              <a:t>: </a:t>
            </a:r>
            <a:r>
              <a:rPr lang="ru-RU" sz="1600" dirty="0" smtClean="0">
                <a:solidFill>
                  <a:srgbClr val="7030A0"/>
                </a:solidFill>
              </a:rPr>
              <a:t>* </a:t>
            </a:r>
            <a:r>
              <a:rPr lang="ru-RU" sz="2000" dirty="0">
                <a:solidFill>
                  <a:srgbClr val="7030A0"/>
                </a:solidFill>
              </a:rPr>
              <a:t>изучение природы и истории родного края;</a:t>
            </a:r>
            <a:br>
              <a:rPr lang="ru-RU" sz="2000" dirty="0">
                <a:solidFill>
                  <a:srgbClr val="7030A0"/>
                </a:solidFill>
              </a:rPr>
            </a:br>
            <a:r>
              <a:rPr lang="ru-RU" sz="2000" dirty="0">
                <a:solidFill>
                  <a:srgbClr val="7030A0"/>
                </a:solidFill>
              </a:rPr>
              <a:t>	* применение на практике знаний вопросов экологии и путей их решения;</a:t>
            </a:r>
            <a:br>
              <a:rPr lang="ru-RU" sz="2000" dirty="0">
                <a:solidFill>
                  <a:srgbClr val="7030A0"/>
                </a:solidFill>
              </a:rPr>
            </a:br>
            <a:r>
              <a:rPr lang="ru-RU" sz="2000" dirty="0">
                <a:solidFill>
                  <a:srgbClr val="7030A0"/>
                </a:solidFill>
              </a:rPr>
              <a:t>	* освоение навыков исследовательской деятельности;</a:t>
            </a:r>
            <a:br>
              <a:rPr lang="ru-RU" sz="2000" dirty="0">
                <a:solidFill>
                  <a:srgbClr val="7030A0"/>
                </a:solidFill>
              </a:rPr>
            </a:br>
            <a:r>
              <a:rPr lang="ru-RU" sz="2000" dirty="0">
                <a:solidFill>
                  <a:srgbClr val="7030A0"/>
                </a:solidFill>
              </a:rPr>
              <a:t> 	* овладение нормами экологической культуры;</a:t>
            </a:r>
            <a:br>
              <a:rPr lang="ru-RU" sz="2000" dirty="0">
                <a:solidFill>
                  <a:srgbClr val="7030A0"/>
                </a:solidFill>
              </a:rPr>
            </a:br>
            <a:r>
              <a:rPr lang="ru-RU" sz="2000" dirty="0">
                <a:solidFill>
                  <a:srgbClr val="7030A0"/>
                </a:solidFill>
              </a:rPr>
              <a:t>	* развитие потребности в самообразовании и укреплении своего здоровья;</a:t>
            </a:r>
            <a:br>
              <a:rPr lang="ru-RU" sz="2000" dirty="0">
                <a:solidFill>
                  <a:srgbClr val="7030A0"/>
                </a:solidFill>
              </a:rPr>
            </a:br>
            <a:r>
              <a:rPr lang="ru-RU" sz="2000" dirty="0">
                <a:solidFill>
                  <a:srgbClr val="7030A0"/>
                </a:solidFill>
              </a:rPr>
              <a:t>	* формирование интереса к углубленному изучению окружающего мира;</a:t>
            </a:r>
            <a:br>
              <a:rPr lang="ru-RU" sz="2000" dirty="0">
                <a:solidFill>
                  <a:srgbClr val="7030A0"/>
                </a:solidFill>
              </a:rPr>
            </a:br>
            <a:r>
              <a:rPr lang="ru-RU" sz="2000" dirty="0">
                <a:solidFill>
                  <a:srgbClr val="7030A0"/>
                </a:solidFill>
              </a:rPr>
              <a:t>	* применение навыков экологического грамотного поведения;</a:t>
            </a:r>
            <a:br>
              <a:rPr lang="ru-RU" sz="2000" dirty="0">
                <a:solidFill>
                  <a:srgbClr val="7030A0"/>
                </a:solidFill>
              </a:rPr>
            </a:br>
            <a:r>
              <a:rPr lang="ru-RU" sz="2000" dirty="0">
                <a:solidFill>
                  <a:srgbClr val="7030A0"/>
                </a:solidFill>
              </a:rPr>
              <a:t>	* принятие участия в районных, краевых, российских экологических акциях и проектах</a:t>
            </a:r>
            <a:r>
              <a:rPr lang="ru-RU" sz="1600" dirty="0">
                <a:solidFill>
                  <a:srgbClr val="7030A0"/>
                </a:solidFill>
              </a:rPr>
              <a:t>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449768" y="4800835"/>
            <a:ext cx="1342724" cy="17550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9486" y="4866318"/>
            <a:ext cx="1834321" cy="162404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7602" y="4719528"/>
            <a:ext cx="1716794" cy="16916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4" descr="http://www.vernadsky.ru/upload/medialibrary/558/5588c93f4bb5769af97f96eacc2710c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6149" y="466117"/>
            <a:ext cx="1457993" cy="1572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9797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3577389" cy="1325563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</a:rPr>
              <a:t> Волонтерское движение происходит через:</a:t>
            </a:r>
            <a:endParaRPr lang="ru-RU" sz="3200" b="1" i="1" dirty="0">
              <a:solidFill>
                <a:srgbClr val="7030A0"/>
              </a:solidFill>
            </a:endParaRPr>
          </a:p>
        </p:txBody>
      </p:sp>
      <p:pic>
        <p:nvPicPr>
          <p:cNvPr id="6146" name="Picture 2" descr="https://ds04.infourok.ru/uploads/ex/0b7a/00063981-a4b6bc57/hello_html_md426c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73825" y="4449595"/>
            <a:ext cx="2958816" cy="2271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вальная выноска 6"/>
          <p:cNvSpPr/>
          <p:nvPr/>
        </p:nvSpPr>
        <p:spPr>
          <a:xfrm>
            <a:off x="7632641" y="382491"/>
            <a:ext cx="3027002" cy="1522913"/>
          </a:xfrm>
          <a:prstGeom prst="wedgeEllipseCallout">
            <a:avLst>
              <a:gd name="adj1" fmla="val -33486"/>
              <a:gd name="adj2" fmla="val 8817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Экскурсии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7" name="Овальная выноска 16"/>
          <p:cNvSpPr/>
          <p:nvPr/>
        </p:nvSpPr>
        <p:spPr>
          <a:xfrm>
            <a:off x="3898929" y="747797"/>
            <a:ext cx="3056065" cy="1406108"/>
          </a:xfrm>
          <a:prstGeom prst="wedgeEllipseCallout">
            <a:avLst>
              <a:gd name="adj1" fmla="val -26883"/>
              <a:gd name="adj2" fmla="val 90737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Э</a:t>
            </a:r>
            <a:r>
              <a:rPr lang="ru-RU" dirty="0" smtClean="0">
                <a:solidFill>
                  <a:srgbClr val="C00000"/>
                </a:solidFill>
              </a:rPr>
              <a:t>кологические</a:t>
            </a:r>
          </a:p>
          <a:p>
            <a:pPr algn="ctr"/>
            <a:r>
              <a:rPr lang="ru-RU" dirty="0">
                <a:solidFill>
                  <a:srgbClr val="C00000"/>
                </a:solidFill>
              </a:rPr>
              <a:t>и</a:t>
            </a:r>
            <a:r>
              <a:rPr lang="ru-RU" dirty="0" smtClean="0">
                <a:solidFill>
                  <a:srgbClr val="C00000"/>
                </a:solidFill>
              </a:rPr>
              <a:t>сследовательские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</a:rPr>
              <a:t>проекты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8" name="Овальная выноска 17"/>
          <p:cNvSpPr/>
          <p:nvPr/>
        </p:nvSpPr>
        <p:spPr>
          <a:xfrm flipH="1">
            <a:off x="1200513" y="2288768"/>
            <a:ext cx="2852762" cy="1406108"/>
          </a:xfrm>
          <a:prstGeom prst="wedgeEllipseCallout">
            <a:avLst>
              <a:gd name="adj1" fmla="val -33486"/>
              <a:gd name="adj2" fmla="val 8817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Творческие и интеллектуальные конкурсы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9" name="Овальная выноска 18"/>
          <p:cNvSpPr/>
          <p:nvPr/>
        </p:nvSpPr>
        <p:spPr>
          <a:xfrm>
            <a:off x="8974146" y="2234457"/>
            <a:ext cx="2852762" cy="1406108"/>
          </a:xfrm>
          <a:prstGeom prst="wedgeEllipseCallout">
            <a:avLst>
              <a:gd name="adj1" fmla="val 28511"/>
              <a:gd name="adj2" fmla="val 8047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Экологические 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</a:rPr>
              <a:t>акции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20" name="Овальная выноска 19"/>
          <p:cNvSpPr/>
          <p:nvPr/>
        </p:nvSpPr>
        <p:spPr>
          <a:xfrm>
            <a:off x="4903948" y="2618415"/>
            <a:ext cx="2852762" cy="1406108"/>
          </a:xfrm>
          <a:prstGeom prst="wedgeEllipseCallout">
            <a:avLst>
              <a:gd name="adj1" fmla="val -33486"/>
              <a:gd name="adj2" fmla="val 8817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Экологические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</a:rPr>
              <a:t>праздники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22" name="Picture 10" descr="http://www.playcast.ru/uploads/2016/11/21/2060722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8167" y="3602437"/>
            <a:ext cx="2524720" cy="2926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http://cliparts.co/cliparts/dT9/zrG/dT9zrG8T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2634" y="4024523"/>
            <a:ext cx="2675666" cy="2504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7874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fs00.infourok.ru/images/doc/108/127752/img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6225" y="365126"/>
            <a:ext cx="9277573" cy="519629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</a:rPr>
              <a:t>Юные исследователи</a:t>
            </a:r>
            <a:endParaRPr lang="ru-RU" sz="3200" b="1" i="1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26" y="884754"/>
            <a:ext cx="3467631" cy="26007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509" y="365126"/>
            <a:ext cx="3846725" cy="28850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33" y="3707195"/>
            <a:ext cx="3675530" cy="27566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593" y="3349646"/>
            <a:ext cx="4032559" cy="30244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510" y="664679"/>
            <a:ext cx="2446944" cy="3262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616" y="3927271"/>
            <a:ext cx="3436123" cy="25770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91884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ds04.infourok.ru/uploads/ex/076d/0005e754-19a7dfb7/640/img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17"/>
            <a:ext cx="12003502" cy="686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53929" y="120568"/>
            <a:ext cx="5485534" cy="878053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7030A0"/>
                </a:solidFill>
              </a:rPr>
              <a:t>Птицам наша забота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14" y="88400"/>
            <a:ext cx="3422741" cy="25670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6813" y="2169553"/>
            <a:ext cx="2482626" cy="27146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428" y="147516"/>
            <a:ext cx="3386157" cy="25396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C:\Users\ADAMAG\Desktop\SDC1698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048" y="4151725"/>
            <a:ext cx="2944495" cy="24003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Стрелка вниз 10"/>
          <p:cNvSpPr/>
          <p:nvPr/>
        </p:nvSpPr>
        <p:spPr>
          <a:xfrm rot="1847783">
            <a:off x="2100227" y="1906673"/>
            <a:ext cx="2457602" cy="2078785"/>
          </a:xfrm>
          <a:prstGeom prst="downArrow">
            <a:avLst>
              <a:gd name="adj1" fmla="val 50000"/>
              <a:gd name="adj2" fmla="val 38453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Записываем наблюдения </a:t>
            </a:r>
            <a:endParaRPr lang="ru-RU" sz="1400" dirty="0"/>
          </a:p>
        </p:txBody>
      </p:sp>
      <p:sp>
        <p:nvSpPr>
          <p:cNvPr id="12" name="Блок-схема: перфолента 11"/>
          <p:cNvSpPr/>
          <p:nvPr/>
        </p:nvSpPr>
        <p:spPr>
          <a:xfrm>
            <a:off x="4120363" y="979070"/>
            <a:ext cx="3834647" cy="1239253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Создаем условия для наблюдений</a:t>
            </a:r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363" y="3673804"/>
            <a:ext cx="2372081" cy="28782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23808" y="3440806"/>
            <a:ext cx="2326299" cy="31017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5440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fs00.infourok.ru/images/doc/108/127752/img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39266" y="365126"/>
            <a:ext cx="7814534" cy="581548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7030A0"/>
                </a:solidFill>
              </a:rPr>
              <a:t>Наши результаты: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668" y="4131261"/>
            <a:ext cx="3180678" cy="23855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0045" y="3813912"/>
            <a:ext cx="3603811" cy="27028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95482" y="869154"/>
            <a:ext cx="3267838" cy="27393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7668" y="410001"/>
            <a:ext cx="2359356" cy="31397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3440" y="351259"/>
            <a:ext cx="2442897" cy="32571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65638" y="3624762"/>
            <a:ext cx="2012580" cy="30323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773763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fs00.infourok.ru/images/doc/108/127752/img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70787" y="365125"/>
            <a:ext cx="3356386" cy="560033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7030A0"/>
                </a:solidFill>
              </a:rPr>
              <a:t>«Утилизация»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665" y="925158"/>
            <a:ext cx="3528508" cy="26463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327" y="3737525"/>
            <a:ext cx="3685341" cy="27640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937" y="3418158"/>
            <a:ext cx="2312530" cy="30833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08357" y="3374051"/>
            <a:ext cx="2378689" cy="31715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9078" y="266946"/>
            <a:ext cx="2257248" cy="30096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038" y="234750"/>
            <a:ext cx="2230389" cy="29738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68922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37982" y="365125"/>
            <a:ext cx="2715817" cy="4249906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7030A0"/>
                </a:solidFill>
              </a:rPr>
              <a:t>Ребята получили свои награды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103" y="365125"/>
            <a:ext cx="7947819" cy="5960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56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03282" y="570154"/>
            <a:ext cx="4889033" cy="264533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7030A0"/>
                </a:solidFill>
              </a:rPr>
              <a:t>Акция «Первоцветы"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945" y="3893518"/>
            <a:ext cx="3374315" cy="25307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0158" y="4067694"/>
            <a:ext cx="3142080" cy="23565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97" y="4067694"/>
            <a:ext cx="3026485" cy="22698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421" y="1132352"/>
            <a:ext cx="3284668" cy="24635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9246" y="472247"/>
            <a:ext cx="2568872" cy="34212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37953" y="320952"/>
            <a:ext cx="2682472" cy="35725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84225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1072</TotalTime>
  <Words>107</Words>
  <Application>Microsoft Office PowerPoint</Application>
  <PresentationFormat>Широкоэкранный</PresentationFormat>
  <Paragraphs>27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Тема Office</vt:lpstr>
      <vt:lpstr>          «Волонтерское движение в детском саду как средство   формирования инициативы и самостоятельности старших дошкольников»   </vt:lpstr>
      <vt:lpstr>Презентация PowerPoint</vt:lpstr>
      <vt:lpstr> Волонтерское движение происходит через:</vt:lpstr>
      <vt:lpstr>Юные исследователи</vt:lpstr>
      <vt:lpstr>Птицам наша забота</vt:lpstr>
      <vt:lpstr>Наши результаты:</vt:lpstr>
      <vt:lpstr>«Утилизация»</vt:lpstr>
      <vt:lpstr>Ребята получили свои награды</vt:lpstr>
      <vt:lpstr>Акция «Первоцветы"</vt:lpstr>
      <vt:lpstr>Акция «Чистые берега»</vt:lpstr>
      <vt:lpstr>Акция «Берегите   воду!»</vt:lpstr>
      <vt:lpstr>День Земли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познавательной активности дошкольников посредством экологических акций.</dc:title>
  <dc:creator>Пользователь</dc:creator>
  <cp:lastModifiedBy>Пользователь</cp:lastModifiedBy>
  <cp:revision>53</cp:revision>
  <dcterms:created xsi:type="dcterms:W3CDTF">2017-09-18T10:24:08Z</dcterms:created>
  <dcterms:modified xsi:type="dcterms:W3CDTF">2018-04-21T16:54:22Z</dcterms:modified>
</cp:coreProperties>
</file>