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85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82" r:id="rId24"/>
    <p:sldId id="279" r:id="rId25"/>
    <p:sldId id="278" r:id="rId26"/>
    <p:sldId id="283" r:id="rId27"/>
    <p:sldId id="280" r:id="rId28"/>
    <p:sldId id="284" r:id="rId29"/>
    <p:sldId id="286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2A2AA6"/>
    <a:srgbClr val="2E2EB8"/>
    <a:srgbClr val="6600FF"/>
    <a:srgbClr val="993300"/>
    <a:srgbClr val="BC00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3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16.jpeg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7.png"/><Relationship Id="rId9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00166" y="285728"/>
            <a:ext cx="592935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Урок русского языка </a:t>
            </a:r>
          </a:p>
          <a:p>
            <a:pPr algn="ctr"/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  А 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классе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1928802"/>
            <a:ext cx="85725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Тема: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«Обобщение знаний </a:t>
            </a:r>
          </a:p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 именах существительных трёх склонений».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 bright="13000" contrast="7000"/>
          </a:blip>
          <a:srcRect/>
          <a:stretch>
            <a:fillRect l="-23000" t="-6000" r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425663956-outlin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42918"/>
            <a:ext cx="1774837" cy="1774837"/>
          </a:xfrm>
          <a:prstGeom prst="rect">
            <a:avLst/>
          </a:prstGeom>
        </p:spPr>
      </p:pic>
      <p:pic>
        <p:nvPicPr>
          <p:cNvPr id="4" name="Рисунок 3" descr="1425663956-outlin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3108" y="0"/>
            <a:ext cx="1774837" cy="1774837"/>
          </a:xfrm>
          <a:prstGeom prst="rect">
            <a:avLst/>
          </a:prstGeom>
        </p:spPr>
      </p:pic>
      <p:pic>
        <p:nvPicPr>
          <p:cNvPr id="5" name="Рисунок 4" descr="1425663956-outlin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728" y="2285992"/>
            <a:ext cx="1774837" cy="1774837"/>
          </a:xfrm>
          <a:prstGeom prst="rect">
            <a:avLst/>
          </a:prstGeom>
        </p:spPr>
      </p:pic>
      <p:pic>
        <p:nvPicPr>
          <p:cNvPr id="6" name="Рисунок 5" descr="1425663956-outlin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929066"/>
            <a:ext cx="1774837" cy="1774837"/>
          </a:xfrm>
          <a:prstGeom prst="rect">
            <a:avLst/>
          </a:prstGeom>
        </p:spPr>
      </p:pic>
      <p:pic>
        <p:nvPicPr>
          <p:cNvPr id="7" name="Рисунок 6" descr="1425663956-outlin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28794" y="4786322"/>
            <a:ext cx="1774837" cy="17748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1429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Алгоритм определения  склонений</a:t>
            </a:r>
          </a:p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имён существительных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1428736"/>
            <a:ext cx="8572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Поставить имя  существительное в н.ф.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2000240"/>
            <a:ext cx="8572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Определить род.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2571744"/>
            <a:ext cx="8572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Выделить окончание.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3071810"/>
            <a:ext cx="3714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Если…,  то…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15000" contrast="11000"/>
          </a:blip>
          <a:srcRect/>
          <a:stretch>
            <a:fillRect l="-3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57166"/>
            <a:ext cx="9144000" cy="769441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КОРАЛЛОВЫЙ  РИФ</a:t>
            </a:r>
            <a:endParaRPr lang="ru-RU" sz="4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i_007.jpg"/>
          <p:cNvPicPr>
            <a:picLocks noChangeAspect="1"/>
          </p:cNvPicPr>
          <p:nvPr/>
        </p:nvPicPr>
        <p:blipFill>
          <a:blip r:embed="rId3">
            <a:lum bright="-20000" contrast="40000"/>
          </a:blip>
          <a:stretch>
            <a:fillRect/>
          </a:stretch>
        </p:blipFill>
        <p:spPr>
          <a:xfrm>
            <a:off x="285720" y="0"/>
            <a:ext cx="2034603" cy="1928802"/>
          </a:xfrm>
          <a:prstGeom prst="ellipse">
            <a:avLst/>
          </a:prstGeom>
          <a:ln w="57150">
            <a:solidFill>
              <a:srgbClr val="FF0000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0" y="2214554"/>
            <a:ext cx="9144000" cy="2554545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Корабль 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Берег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Остров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Склонение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86282" y="2857496"/>
            <a:ext cx="43577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 склонение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словарные слова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" contrast="2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57166"/>
            <a:ext cx="9144000" cy="769441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ЗАРОСЛИ ЛИАН</a:t>
            </a:r>
            <a:endParaRPr lang="ru-RU" sz="4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i_00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620" y="0"/>
            <a:ext cx="2018802" cy="1928802"/>
          </a:xfrm>
          <a:prstGeom prst="ellipse">
            <a:avLst/>
          </a:prstGeom>
          <a:ln w="57150">
            <a:solidFill>
              <a:srgbClr val="FF0000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1857356" y="2714620"/>
            <a:ext cx="6000792" cy="1107996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«Пейзаж»</a:t>
            </a:r>
            <a:endParaRPr lang="ru-RU" sz="6600" dirty="0">
              <a:solidFill>
                <a:srgbClr val="66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5984" y="1571612"/>
            <a:ext cx="6500858" cy="2739211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>
            <a:sp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7 б.,6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зв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                  5 б.,5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зв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        </a:t>
            </a:r>
          </a:p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800" b="1" dirty="0" err="1" smtClean="0">
                <a:latin typeface="Times New Roman" pitchFamily="18" charset="0"/>
                <a:cs typeface="Times New Roman" pitchFamily="18" charset="0"/>
              </a:rPr>
              <a:t>Ко-рабль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,    </a:t>
            </a:r>
            <a:r>
              <a:rPr lang="ru-RU" sz="4800" b="1" dirty="0" err="1" smtClean="0">
                <a:latin typeface="Times New Roman" pitchFamily="18" charset="0"/>
                <a:cs typeface="Times New Roman" pitchFamily="18" charset="0"/>
              </a:rPr>
              <a:t>бе-рег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,  </a:t>
            </a:r>
          </a:p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6 б.,6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зв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                      9 б.,10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зв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800" b="1" dirty="0" err="1" smtClean="0">
                <a:latin typeface="Times New Roman" pitchFamily="18" charset="0"/>
                <a:cs typeface="Times New Roman" pitchFamily="18" charset="0"/>
              </a:rPr>
              <a:t>ост-ров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,   </a:t>
            </a:r>
            <a:r>
              <a:rPr lang="ru-RU" sz="4800" b="1" dirty="0" err="1" smtClean="0">
                <a:latin typeface="Times New Roman" pitchFamily="18" charset="0"/>
                <a:cs typeface="Times New Roman" pitchFamily="18" charset="0"/>
              </a:rPr>
              <a:t>скло-не-ние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2214554"/>
            <a:ext cx="9144000" cy="2554545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Корабль 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Берег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Остров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Склонение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" grpId="1" animBg="1"/>
      <p:bldP spid="6" grpId="0" animBg="1"/>
      <p:bldP spid="6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8000" contrast="4000"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57166"/>
            <a:ext cx="9144000" cy="769441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ДОЛИНА ЦВЕТОВ</a:t>
            </a:r>
            <a:endParaRPr lang="ru-RU" sz="4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i_00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8620" y="0"/>
            <a:ext cx="2018802" cy="1928802"/>
          </a:xfrm>
          <a:prstGeom prst="ellipse">
            <a:avLst/>
          </a:prstGeom>
          <a:ln w="57150">
            <a:solidFill>
              <a:srgbClr val="FF0000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0" y="2214554"/>
            <a:ext cx="9144000" cy="1938992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Выехать из 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города </a:t>
            </a:r>
            <a:endParaRPr lang="ru-RU" sz="4000" b="1" dirty="0" smtClean="0">
              <a:solidFill>
                <a:srgbClr val="2A2AA6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работать на 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фабрике 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наступила 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ночь  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00496" y="2428868"/>
            <a:ext cx="285752" cy="35719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643438" y="3071810"/>
            <a:ext cx="285752" cy="35719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786182" y="3643314"/>
            <a:ext cx="214314" cy="35719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071934" y="2214554"/>
            <a:ext cx="48577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2A2AA6"/>
                </a:solidFill>
                <a:latin typeface="Times New Roman" pitchFamily="18" charset="0"/>
                <a:cs typeface="Times New Roman" pitchFamily="18" charset="0"/>
              </a:rPr>
              <a:t>  – Р.п.,  2 </a:t>
            </a:r>
            <a:r>
              <a:rPr lang="ru-RU" sz="4000" b="1" dirty="0" err="1" smtClean="0">
                <a:solidFill>
                  <a:srgbClr val="2A2AA6"/>
                </a:solidFill>
                <a:latin typeface="Times New Roman" pitchFamily="18" charset="0"/>
                <a:cs typeface="Times New Roman" pitchFamily="18" charset="0"/>
              </a:rPr>
              <a:t>скл</a:t>
            </a:r>
            <a:r>
              <a:rPr lang="ru-RU" sz="4000" b="1" dirty="0" smtClean="0">
                <a:solidFill>
                  <a:srgbClr val="2A2AA6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4000" b="1" dirty="0" smtClean="0">
                <a:solidFill>
                  <a:srgbClr val="2A2AA6"/>
                </a:solidFill>
                <a:latin typeface="Times New Roman" pitchFamily="18" charset="0"/>
                <a:cs typeface="Times New Roman" pitchFamily="18" charset="0"/>
              </a:rPr>
              <a:t>       – П.п., 1 </a:t>
            </a:r>
            <a:r>
              <a:rPr lang="ru-RU" sz="4000" b="1" dirty="0" err="1" smtClean="0">
                <a:solidFill>
                  <a:srgbClr val="2A2AA6"/>
                </a:solidFill>
                <a:latin typeface="Times New Roman" pitchFamily="18" charset="0"/>
                <a:cs typeface="Times New Roman" pitchFamily="18" charset="0"/>
              </a:rPr>
              <a:t>скл</a:t>
            </a:r>
            <a:r>
              <a:rPr lang="ru-RU" sz="4000" b="1" dirty="0" smtClean="0">
                <a:solidFill>
                  <a:srgbClr val="2A2AA6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Tx/>
              <a:buChar char="-"/>
            </a:pPr>
            <a:r>
              <a:rPr lang="ru-RU" sz="4000" b="1" dirty="0" smtClean="0">
                <a:solidFill>
                  <a:srgbClr val="2A2AA6"/>
                </a:solidFill>
                <a:latin typeface="Times New Roman" pitchFamily="18" charset="0"/>
                <a:cs typeface="Times New Roman" pitchFamily="18" charset="0"/>
              </a:rPr>
              <a:t>И.п., 3 </a:t>
            </a:r>
            <a:r>
              <a:rPr lang="ru-RU" sz="4000" b="1" dirty="0" err="1" smtClean="0">
                <a:solidFill>
                  <a:srgbClr val="2A2AA6"/>
                </a:solidFill>
                <a:latin typeface="Times New Roman" pitchFamily="18" charset="0"/>
                <a:cs typeface="Times New Roman" pitchFamily="18" charset="0"/>
              </a:rPr>
              <a:t>скл</a:t>
            </a:r>
            <a:r>
              <a:rPr lang="ru-RU" sz="4000" b="1" dirty="0" smtClean="0">
                <a:solidFill>
                  <a:srgbClr val="2A2AA6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8000" contrast="4000"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57166"/>
            <a:ext cx="9144000" cy="769441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ДОЛИНА ЦВЕТОВ</a:t>
            </a:r>
            <a:endParaRPr lang="ru-RU" sz="4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i_00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8620" y="0"/>
            <a:ext cx="2018802" cy="1928802"/>
          </a:xfrm>
          <a:prstGeom prst="ellipse">
            <a:avLst/>
          </a:prstGeom>
          <a:ln w="57150">
            <a:solidFill>
              <a:srgbClr val="FF0000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0" y="2214554"/>
            <a:ext cx="9144000" cy="1938992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Выйти из 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класса 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работать в 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больнице 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распустилась 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сирень  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643306" y="2428868"/>
            <a:ext cx="285752" cy="35719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572000" y="3071810"/>
            <a:ext cx="285752" cy="35719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929190" y="3643314"/>
            <a:ext cx="214314" cy="35719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000496" y="2214554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b="1" dirty="0" smtClean="0">
                <a:solidFill>
                  <a:srgbClr val="2A2AA6"/>
                </a:solidFill>
                <a:latin typeface="Times New Roman" pitchFamily="18" charset="0"/>
                <a:cs typeface="Times New Roman" pitchFamily="18" charset="0"/>
              </a:rPr>
              <a:t>- Р.п., 2 </a:t>
            </a:r>
            <a:r>
              <a:rPr lang="ru-RU" sz="4000" b="1" dirty="0" err="1" smtClean="0">
                <a:solidFill>
                  <a:srgbClr val="2A2AA6"/>
                </a:solidFill>
                <a:latin typeface="Times New Roman" pitchFamily="18" charset="0"/>
                <a:cs typeface="Times New Roman" pitchFamily="18" charset="0"/>
              </a:rPr>
              <a:t>скл</a:t>
            </a:r>
            <a:r>
              <a:rPr lang="ru-RU" sz="4000" b="1" dirty="0" smtClean="0">
                <a:solidFill>
                  <a:srgbClr val="2A2AA6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4000" b="1" dirty="0" smtClean="0">
                <a:solidFill>
                  <a:srgbClr val="2A2AA6"/>
                </a:solidFill>
                <a:latin typeface="Times New Roman" pitchFamily="18" charset="0"/>
                <a:cs typeface="Times New Roman" pitchFamily="18" charset="0"/>
              </a:rPr>
              <a:t>       - П.п., 1 </a:t>
            </a:r>
            <a:r>
              <a:rPr lang="ru-RU" sz="4000" b="1" dirty="0" err="1" smtClean="0">
                <a:solidFill>
                  <a:srgbClr val="2A2AA6"/>
                </a:solidFill>
                <a:latin typeface="Times New Roman" pitchFamily="18" charset="0"/>
                <a:cs typeface="Times New Roman" pitchFamily="18" charset="0"/>
              </a:rPr>
              <a:t>скл</a:t>
            </a:r>
            <a:r>
              <a:rPr lang="ru-RU" sz="4000" b="1" dirty="0" smtClean="0">
                <a:solidFill>
                  <a:srgbClr val="2A2AA6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4000" b="1" dirty="0" smtClean="0">
                <a:solidFill>
                  <a:srgbClr val="2A2AA6"/>
                </a:solidFill>
                <a:latin typeface="Times New Roman" pitchFamily="18" charset="0"/>
                <a:cs typeface="Times New Roman" pitchFamily="18" charset="0"/>
              </a:rPr>
              <a:t>          - И.п., 3 </a:t>
            </a:r>
            <a:r>
              <a:rPr lang="ru-RU" sz="4000" b="1" dirty="0" err="1" smtClean="0">
                <a:solidFill>
                  <a:srgbClr val="2A2AA6"/>
                </a:solidFill>
                <a:latin typeface="Times New Roman" pitchFamily="18" charset="0"/>
                <a:cs typeface="Times New Roman" pitchFamily="18" charset="0"/>
              </a:rPr>
              <a:t>скл</a:t>
            </a:r>
            <a:r>
              <a:rPr lang="ru-RU" sz="4000" b="1" dirty="0" smtClean="0">
                <a:solidFill>
                  <a:srgbClr val="2A2AA6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8000" contrast="4000"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57166"/>
            <a:ext cx="9144000" cy="769441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ДОЛИНА ЦВЕТОВ</a:t>
            </a:r>
            <a:endParaRPr lang="ru-RU" sz="4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i_00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8620" y="0"/>
            <a:ext cx="2018802" cy="1928802"/>
          </a:xfrm>
          <a:prstGeom prst="ellipse">
            <a:avLst/>
          </a:prstGeom>
          <a:ln w="57150">
            <a:solidFill>
              <a:srgbClr val="FF0000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0" y="2214554"/>
            <a:ext cx="9144000" cy="1938992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Идти на 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почту 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выйти из 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магазина 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посадили 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морковь 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71802" y="2428868"/>
            <a:ext cx="285752" cy="4286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214810" y="3071810"/>
            <a:ext cx="285752" cy="35719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357686" y="3643314"/>
            <a:ext cx="214314" cy="35719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428992" y="2214554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b="1" dirty="0" smtClean="0">
                <a:solidFill>
                  <a:srgbClr val="2A2AA6"/>
                </a:solidFill>
                <a:latin typeface="Times New Roman" pitchFamily="18" charset="0"/>
                <a:cs typeface="Times New Roman" pitchFamily="18" charset="0"/>
              </a:rPr>
              <a:t>- В.п., 1 </a:t>
            </a:r>
            <a:r>
              <a:rPr lang="ru-RU" sz="4000" b="1" dirty="0" err="1" smtClean="0">
                <a:solidFill>
                  <a:srgbClr val="2A2AA6"/>
                </a:solidFill>
                <a:latin typeface="Times New Roman" pitchFamily="18" charset="0"/>
                <a:cs typeface="Times New Roman" pitchFamily="18" charset="0"/>
              </a:rPr>
              <a:t>скл</a:t>
            </a:r>
            <a:r>
              <a:rPr lang="ru-RU" sz="4000" b="1" dirty="0" smtClean="0">
                <a:solidFill>
                  <a:srgbClr val="2A2AA6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4000" b="1" dirty="0" smtClean="0">
                <a:solidFill>
                  <a:srgbClr val="2A2AA6"/>
                </a:solidFill>
                <a:latin typeface="Times New Roman" pitchFamily="18" charset="0"/>
                <a:cs typeface="Times New Roman" pitchFamily="18" charset="0"/>
              </a:rPr>
              <a:t>         - Р.п., 2 </a:t>
            </a:r>
            <a:r>
              <a:rPr lang="ru-RU" sz="4000" b="1" dirty="0" err="1" smtClean="0">
                <a:solidFill>
                  <a:srgbClr val="2A2AA6"/>
                </a:solidFill>
                <a:latin typeface="Times New Roman" pitchFamily="18" charset="0"/>
                <a:cs typeface="Times New Roman" pitchFamily="18" charset="0"/>
              </a:rPr>
              <a:t>скл</a:t>
            </a:r>
            <a:r>
              <a:rPr lang="ru-RU" sz="4000" b="1" dirty="0" smtClean="0">
                <a:solidFill>
                  <a:srgbClr val="2A2AA6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4000" b="1" dirty="0" smtClean="0">
                <a:solidFill>
                  <a:srgbClr val="2A2AA6"/>
                </a:solidFill>
                <a:latin typeface="Times New Roman" pitchFamily="18" charset="0"/>
                <a:cs typeface="Times New Roman" pitchFamily="18" charset="0"/>
              </a:rPr>
              <a:t>          - В.п., 3 </a:t>
            </a:r>
            <a:r>
              <a:rPr lang="ru-RU" sz="4000" b="1" dirty="0" err="1" smtClean="0">
                <a:solidFill>
                  <a:srgbClr val="2A2AA6"/>
                </a:solidFill>
                <a:latin typeface="Times New Roman" pitchFamily="18" charset="0"/>
                <a:cs typeface="Times New Roman" pitchFamily="18" charset="0"/>
              </a:rPr>
              <a:t>скл</a:t>
            </a:r>
            <a:r>
              <a:rPr lang="ru-RU" sz="4000" b="1" dirty="0" smtClean="0">
                <a:solidFill>
                  <a:srgbClr val="2A2AA6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3000" contrast="14000"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2016-строка-навигацион-винтаж-ноутбук-журнал-дневник-крафт-бумаги-бланк-этюдник-a6-папка-переплет-записная-книжк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642343">
            <a:off x="5174720" y="2509390"/>
            <a:ext cx="1900422" cy="2821519"/>
          </a:xfrm>
          <a:prstGeom prst="rect">
            <a:avLst/>
          </a:prstGeom>
        </p:spPr>
      </p:pic>
      <p:pic>
        <p:nvPicPr>
          <p:cNvPr id="6" name="Рисунок 5" descr="S0830800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6904406">
            <a:off x="3637657" y="3076669"/>
            <a:ext cx="2612955" cy="509004"/>
          </a:xfrm>
          <a:prstGeom prst="rect">
            <a:avLst/>
          </a:prstGeom>
        </p:spPr>
      </p:pic>
      <p:pic>
        <p:nvPicPr>
          <p:cNvPr id="7" name="Рисунок 6" descr="iUfZR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9998677">
            <a:off x="1731281" y="2161222"/>
            <a:ext cx="2509220" cy="353299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357166"/>
            <a:ext cx="9144000" cy="769441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КОКОСОВАЯ РОЩА</a:t>
            </a:r>
            <a:endParaRPr lang="ru-RU" sz="4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i_007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2910" y="0"/>
            <a:ext cx="1894796" cy="1928802"/>
          </a:xfrm>
          <a:prstGeom prst="ellipse">
            <a:avLst/>
          </a:prstGeom>
          <a:ln w="57150">
            <a:solidFill>
              <a:srgbClr val="FF0000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0" y="1857364"/>
            <a:ext cx="9144000" cy="3908762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2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скл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         3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скл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Букет сирени.</a:t>
            </a:r>
          </a:p>
          <a:p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2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скл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              1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скл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     3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скл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Иней на ветке ели.</a:t>
            </a:r>
          </a:p>
          <a:p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2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скл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                      1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скл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Письмо от дедушки.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3000" contrast="14000"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57166"/>
            <a:ext cx="9144000" cy="769441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КОКОСОВАЯ РОЩА</a:t>
            </a:r>
            <a:endParaRPr lang="ru-RU" sz="4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i_00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0"/>
            <a:ext cx="1894796" cy="1928802"/>
          </a:xfrm>
          <a:prstGeom prst="ellipse">
            <a:avLst/>
          </a:prstGeom>
          <a:ln w="57150">
            <a:solidFill>
              <a:srgbClr val="FF0000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0" y="2214554"/>
            <a:ext cx="9144000" cy="2554545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Внук – 2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скл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.            Папу – 1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скл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Сын – 2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скл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.            Любовь – 3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скл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Малыш – 2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скл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.      Конца – 2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скл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Маму – 1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скл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.          Опорой – 1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скл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i_17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7356" y="1357298"/>
            <a:ext cx="1714512" cy="350046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21429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2E2EB8"/>
                </a:solidFill>
                <a:latin typeface="Times New Roman" pitchFamily="18" charset="0"/>
                <a:cs typeface="Times New Roman" pitchFamily="18" charset="0"/>
              </a:rPr>
              <a:t>Физкультминутка</a:t>
            </a:r>
            <a:endParaRPr lang="ru-RU" sz="4800" b="1" dirty="0">
              <a:solidFill>
                <a:srgbClr val="2E2EB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868" y="1357298"/>
            <a:ext cx="1704762" cy="3495238"/>
          </a:xfrm>
          <a:prstGeom prst="rect">
            <a:avLst/>
          </a:prstGeom>
        </p:spPr>
      </p:pic>
      <p:pic>
        <p:nvPicPr>
          <p:cNvPr id="5" name="Рисунок 4" descr="i (1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14942" y="1357530"/>
            <a:ext cx="2006113" cy="349999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928794" y="4786322"/>
            <a:ext cx="52864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1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скл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     2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скл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      3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скл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20mbdou.ucoz.ru/kartinki/kolokolchik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8" y="3214686"/>
            <a:ext cx="2428892" cy="242889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57158" y="1714488"/>
            <a:ext cx="857256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В жизни много интересного,</a:t>
            </a:r>
          </a:p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Но пока нам неизвестного.</a:t>
            </a:r>
          </a:p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Будем думать и писать,</a:t>
            </a:r>
          </a:p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И о многом узнавать.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43042" y="214290"/>
            <a:ext cx="59293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2E2EB8"/>
                </a:solidFill>
                <a:latin typeface="Times New Roman" pitchFamily="18" charset="0"/>
                <a:cs typeface="Times New Roman" pitchFamily="18" charset="0"/>
              </a:rPr>
              <a:t>Девиз урока</a:t>
            </a:r>
            <a:endParaRPr lang="ru-RU" sz="4800" b="1" dirty="0">
              <a:solidFill>
                <a:srgbClr val="2E2EB8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1000" contrast="14000"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57166"/>
            <a:ext cx="9144000" cy="769441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ГОРА ПОПУГАЕВ</a:t>
            </a:r>
            <a:endParaRPr lang="ru-RU" sz="4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i_00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0"/>
            <a:ext cx="1928826" cy="1785925"/>
          </a:xfrm>
          <a:prstGeom prst="ellipse">
            <a:avLst/>
          </a:prstGeom>
          <a:ln w="57150">
            <a:solidFill>
              <a:srgbClr val="FF0000"/>
            </a:solidFill>
          </a:ln>
        </p:spPr>
      </p:pic>
      <p:pic>
        <p:nvPicPr>
          <p:cNvPr id="4" name="Рисунок 3" descr="iUfZR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9998677">
            <a:off x="3588669" y="2446975"/>
            <a:ext cx="2509220" cy="3532994"/>
          </a:xfrm>
          <a:prstGeom prst="rect">
            <a:avLst/>
          </a:prstGeom>
        </p:spPr>
      </p:pic>
      <p:pic>
        <p:nvPicPr>
          <p:cNvPr id="5" name="Рисунок 4" descr="S0830800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6904406">
            <a:off x="3904441" y="4154041"/>
            <a:ext cx="3147272" cy="61308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071802" y="1357298"/>
            <a:ext cx="4071966" cy="830997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с.101  упр. 179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2000" contrast="5000"/>
          </a:blip>
          <a:srcRect/>
          <a:stretch>
            <a:fillRect l="-22000" r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57166"/>
            <a:ext cx="9144000" cy="1446550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ТАИНСТВЕННАЯ </a:t>
            </a:r>
          </a:p>
          <a:p>
            <a:pPr algn="ctr"/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ПЕЩЕРА</a:t>
            </a:r>
            <a:endParaRPr lang="ru-RU" sz="4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i_00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1"/>
            <a:ext cx="2143140" cy="2071678"/>
          </a:xfrm>
          <a:prstGeom prst="ellipse">
            <a:avLst/>
          </a:prstGeom>
          <a:ln w="57150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5984" y="1571612"/>
            <a:ext cx="4714908" cy="4075252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3" name="Рисунок 2" descr="С2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5984" y="714356"/>
            <a:ext cx="4571308" cy="4961393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 bright="13000" contrast="7000"/>
          </a:blip>
          <a:srcRect/>
          <a:stretch>
            <a:fillRect l="-23000" t="-6000" r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357166"/>
            <a:ext cx="9144000" cy="769441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ДОРОГА ДОМОЙ</a:t>
            </a:r>
            <a:endParaRPr lang="ru-RU" sz="4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1429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2E2EB8"/>
                </a:solidFill>
                <a:latin typeface="Times New Roman" pitchFamily="18" charset="0"/>
                <a:cs typeface="Times New Roman" pitchFamily="18" charset="0"/>
              </a:rPr>
              <a:t>«Эстафета»</a:t>
            </a:r>
            <a:endParaRPr lang="ru-RU" sz="4800" b="1" dirty="0">
              <a:solidFill>
                <a:srgbClr val="2E2EB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1214422"/>
            <a:ext cx="771530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К остров</a:t>
            </a:r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– от остров</a:t>
            </a:r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от тропинк</a:t>
            </a:r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– к тропинк</a:t>
            </a:r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</a:p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по дорожк</a:t>
            </a:r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– без дорожк</a:t>
            </a:r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1429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2E2EB8"/>
                </a:solidFill>
                <a:latin typeface="Times New Roman" pitchFamily="18" charset="0"/>
                <a:cs typeface="Times New Roman" pitchFamily="18" charset="0"/>
              </a:rPr>
              <a:t>Итоги</a:t>
            </a:r>
            <a:endParaRPr lang="ru-RU" sz="4800" b="1" dirty="0">
              <a:solidFill>
                <a:srgbClr val="2E2EB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92867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Цель экспедиции достигнута?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1429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2E2EB8"/>
                </a:solidFill>
                <a:latin typeface="Times New Roman" pitchFamily="18" charset="0"/>
                <a:cs typeface="Times New Roman" pitchFamily="18" charset="0"/>
              </a:rPr>
              <a:t>На уроке мне…</a:t>
            </a:r>
            <a:endParaRPr lang="ru-RU" sz="4800" b="1" dirty="0">
              <a:solidFill>
                <a:srgbClr val="2E2EB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1214422"/>
            <a:ext cx="7715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было понятно…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1857364"/>
            <a:ext cx="4572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было трудно…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2500306"/>
            <a:ext cx="664373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было интересно…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3143248"/>
            <a:ext cx="828680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прибавилось умений…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3786190"/>
            <a:ext cx="77528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могу рассказать другим: 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1429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2E2EB8"/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sz="4800" b="1" dirty="0">
              <a:solidFill>
                <a:srgbClr val="2E2EB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1357298"/>
            <a:ext cx="87154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Устное мини-сочинение 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«Мои впечатления об уроке-экспедиции».</a:t>
            </a:r>
            <a:endParaRPr lang="ru-RU" sz="36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 bright="13000" contrast="7000"/>
          </a:blip>
          <a:srcRect/>
          <a:stretch>
            <a:fillRect l="-23000" t="-6000" r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357166"/>
            <a:ext cx="9144000" cy="2308324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2E2EB8"/>
                </a:solidFill>
                <a:latin typeface="Times New Roman" pitchFamily="18" charset="0"/>
                <a:cs typeface="Times New Roman" pitchFamily="18" charset="0"/>
              </a:rPr>
              <a:t>Всегда оставайся удачливым, смелым,</a:t>
            </a:r>
          </a:p>
          <a:p>
            <a:pPr algn="ctr"/>
            <a:r>
              <a:rPr lang="ru-RU" sz="3600" b="1" dirty="0" smtClean="0">
                <a:solidFill>
                  <a:srgbClr val="2E2EB8"/>
                </a:solidFill>
                <a:latin typeface="Times New Roman" pitchFamily="18" charset="0"/>
                <a:cs typeface="Times New Roman" pitchFamily="18" charset="0"/>
              </a:rPr>
              <a:t>Пусть только попутные веют ветра!</a:t>
            </a:r>
          </a:p>
          <a:p>
            <a:pPr algn="ctr"/>
            <a:r>
              <a:rPr lang="ru-RU" sz="3600" b="1" dirty="0" smtClean="0">
                <a:solidFill>
                  <a:srgbClr val="2E2EB8"/>
                </a:solidFill>
                <a:latin typeface="Times New Roman" pitchFamily="18" charset="0"/>
                <a:cs typeface="Times New Roman" pitchFamily="18" charset="0"/>
              </a:rPr>
              <a:t>Но главное – что бы ты в жизни ни делал,</a:t>
            </a:r>
          </a:p>
          <a:p>
            <a:pPr algn="ctr"/>
            <a:r>
              <a:rPr lang="ru-RU" sz="3600" b="1" dirty="0" smtClean="0">
                <a:solidFill>
                  <a:srgbClr val="2E2EB8"/>
                </a:solidFill>
                <a:latin typeface="Times New Roman" pitchFamily="18" charset="0"/>
                <a:cs typeface="Times New Roman" pitchFamily="18" charset="0"/>
              </a:rPr>
              <a:t>Пусть всё это будет во имя добра!</a:t>
            </a:r>
            <a:endParaRPr lang="ru-RU" sz="3600" dirty="0">
              <a:solidFill>
                <a:srgbClr val="2E2EB8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1000108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2E2EB8"/>
                </a:solidFill>
                <a:latin typeface="Times New Roman" pitchFamily="18" charset="0"/>
                <a:cs typeface="Times New Roman" pitchFamily="18" charset="0"/>
              </a:rPr>
              <a:t>СПАСИБО</a:t>
            </a:r>
          </a:p>
          <a:p>
            <a:pPr algn="ctr"/>
            <a:r>
              <a:rPr lang="ru-RU" sz="5400" b="1" dirty="0" smtClean="0">
                <a:solidFill>
                  <a:srgbClr val="2E2EB8"/>
                </a:solidFill>
                <a:latin typeface="Times New Roman" pitchFamily="18" charset="0"/>
                <a:cs typeface="Times New Roman" pitchFamily="18" charset="0"/>
              </a:rPr>
              <a:t>ЗА  АКТИВНУЮ  РАБОТУ!</a:t>
            </a:r>
            <a:endParaRPr lang="ru-RU" sz="5400" b="1" dirty="0">
              <a:solidFill>
                <a:srgbClr val="2E2EB8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1429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2E2EB8"/>
                </a:solidFill>
                <a:latin typeface="Times New Roman" pitchFamily="18" charset="0"/>
                <a:cs typeface="Times New Roman" pitchFamily="18" charset="0"/>
              </a:rPr>
              <a:t>Проверка домашнего задания</a:t>
            </a:r>
            <a:endParaRPr lang="ru-RU" sz="4800" b="1" dirty="0">
              <a:solidFill>
                <a:srgbClr val="2E2EB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5786" y="1214422"/>
            <a:ext cx="8572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Поездка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2071678"/>
            <a:ext cx="607345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Путешествие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2928934"/>
            <a:ext cx="607345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Даль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500042"/>
            <a:ext cx="871543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400" b="1" dirty="0" smtClean="0">
                <a:solidFill>
                  <a:srgbClr val="2E2EB8"/>
                </a:solidFill>
                <a:latin typeface="Times New Roman" pitchFamily="18" charset="0"/>
                <a:cs typeface="Times New Roman" pitchFamily="18" charset="0"/>
              </a:rPr>
              <a:t>ЭКСПЕДИЦИЯ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– это дальняя поездка с научной или иной целью.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http://d-a.dp.ua/wp-content/uploads/2016/08/globus2.png"/>
          <p:cNvPicPr>
            <a:picLocks noChangeAspect="1" noChangeArrowheads="1"/>
          </p:cNvPicPr>
          <p:nvPr/>
        </p:nvPicPr>
        <p:blipFill>
          <a:blip r:embed="rId3">
            <a:lum bright="-10000" contrast="20000"/>
          </a:blip>
          <a:srcRect/>
          <a:stretch>
            <a:fillRect/>
          </a:stretch>
        </p:blipFill>
        <p:spPr bwMode="auto">
          <a:xfrm>
            <a:off x="0" y="2428868"/>
            <a:ext cx="9144000" cy="44291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500042"/>
            <a:ext cx="87154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2E2EB8"/>
                </a:solidFill>
                <a:latin typeface="Times New Roman" pitchFamily="18" charset="0"/>
                <a:cs typeface="Times New Roman" pitchFamily="18" charset="0"/>
              </a:rPr>
              <a:t>ОСТРОВ   СКЛОНЕНИЙ</a:t>
            </a:r>
            <a:endParaRPr lang="ru-RU" sz="4400" dirty="0">
              <a:solidFill>
                <a:srgbClr val="2E2EB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seychely-172.jpg"/>
          <p:cNvPicPr>
            <a:picLocks noChangeAspect="1"/>
          </p:cNvPicPr>
          <p:nvPr/>
        </p:nvPicPr>
        <p:blipFill>
          <a:blip r:embed="rId3">
            <a:lum bright="-10000" contrast="30000"/>
          </a:blip>
          <a:stretch>
            <a:fillRect/>
          </a:stretch>
        </p:blipFill>
        <p:spPr>
          <a:xfrm>
            <a:off x="642910" y="1643050"/>
            <a:ext cx="7929586" cy="434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1429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2E2EB8"/>
                </a:solidFill>
                <a:latin typeface="Times New Roman" pitchFamily="18" charset="0"/>
                <a:cs typeface="Times New Roman" pitchFamily="18" charset="0"/>
              </a:rPr>
              <a:t>Цель экспедиции:</a:t>
            </a:r>
            <a:endParaRPr lang="ru-RU" sz="4800" b="1" dirty="0">
              <a:solidFill>
                <a:srgbClr val="2E2EB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1071546"/>
            <a:ext cx="857256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повторим алгоритм  определения  склонений имён существительных;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2500306"/>
            <a:ext cx="8572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закрепим  умения  определять  склонение  и   падеж  имён  существительных,  навыки правильного  написания  окончаний;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4429132"/>
            <a:ext cx="721523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обобщим знания по  теме:  «Три  склонения  имён  существительных».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ол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0000"/>
          </a:blip>
          <a:stretch>
            <a:fillRect/>
          </a:stretch>
        </p:blipFill>
        <p:spPr>
          <a:xfrm>
            <a:off x="0" y="270451"/>
            <a:ext cx="9144000" cy="6317098"/>
          </a:xfrm>
          <a:prstGeom prst="rect">
            <a:avLst/>
          </a:prstGeom>
        </p:spPr>
      </p:pic>
      <p:pic>
        <p:nvPicPr>
          <p:cNvPr id="3" name="Рисунок 2" descr="5TRXLdegc.png"/>
          <p:cNvPicPr>
            <a:picLocks noChangeAspect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lum bright="-20000"/>
          </a:blip>
          <a:stretch>
            <a:fillRect/>
          </a:stretch>
        </p:blipFill>
        <p:spPr>
          <a:xfrm>
            <a:off x="2000232" y="2071678"/>
            <a:ext cx="785818" cy="785818"/>
          </a:xfrm>
          <a:prstGeom prst="rect">
            <a:avLst/>
          </a:prstGeom>
        </p:spPr>
      </p:pic>
      <p:pic>
        <p:nvPicPr>
          <p:cNvPr id="4" name="Рисунок 3" descr="ist2_5332257-palm-trees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lum bright="-20000"/>
          </a:blip>
          <a:stretch>
            <a:fillRect/>
          </a:stretch>
        </p:blipFill>
        <p:spPr>
          <a:xfrm>
            <a:off x="3071802" y="2196118"/>
            <a:ext cx="714380" cy="1304320"/>
          </a:xfrm>
          <a:prstGeom prst="rect">
            <a:avLst/>
          </a:prstGeom>
        </p:spPr>
      </p:pic>
      <p:pic>
        <p:nvPicPr>
          <p:cNvPr id="6" name="Рисунок 5" descr="k16094612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lum bright="-20000"/>
          </a:blip>
          <a:stretch>
            <a:fillRect/>
          </a:stretch>
        </p:blipFill>
        <p:spPr>
          <a:xfrm>
            <a:off x="1714480" y="3643314"/>
            <a:ext cx="1000132" cy="1000132"/>
          </a:xfrm>
          <a:prstGeom prst="rect">
            <a:avLst/>
          </a:prstGeom>
        </p:spPr>
      </p:pic>
      <p:pic>
        <p:nvPicPr>
          <p:cNvPr id="7" name="Рисунок 6" descr="i_038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lum bright="-20000"/>
          </a:blip>
          <a:stretch>
            <a:fillRect/>
          </a:stretch>
        </p:blipFill>
        <p:spPr>
          <a:xfrm>
            <a:off x="3000364" y="4000504"/>
            <a:ext cx="781476" cy="714380"/>
          </a:xfrm>
          <a:prstGeom prst="rect">
            <a:avLst/>
          </a:prstGeom>
        </p:spPr>
      </p:pic>
      <p:pic>
        <p:nvPicPr>
          <p:cNvPr id="8" name="Рисунок 7" descr="compass-218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/>
          </a:blip>
          <a:stretch>
            <a:fillRect/>
          </a:stretch>
        </p:blipFill>
        <p:spPr>
          <a:xfrm>
            <a:off x="6357950" y="3429000"/>
            <a:ext cx="2460786" cy="2375144"/>
          </a:xfrm>
          <a:prstGeom prst="rect">
            <a:avLst/>
          </a:prstGeom>
        </p:spPr>
      </p:pic>
      <p:pic>
        <p:nvPicPr>
          <p:cNvPr id="9" name="Рисунок 8" descr="Mountain.jpg"/>
          <p:cNvPicPr>
            <a:picLocks noChangeAspect="1"/>
          </p:cNvPicPr>
          <p:nvPr/>
        </p:nvPicPr>
        <p:blipFill>
          <a:blip r:embed="rId9">
            <a:clrChange>
              <a:clrFrom>
                <a:srgbClr val="FEFEF6"/>
              </a:clrFrom>
              <a:clrTo>
                <a:srgbClr val="FEFEF6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lum bright="-20000"/>
          </a:blip>
          <a:stretch>
            <a:fillRect/>
          </a:stretch>
        </p:blipFill>
        <p:spPr>
          <a:xfrm>
            <a:off x="3857620" y="2786058"/>
            <a:ext cx="2529031" cy="1714512"/>
          </a:xfrm>
          <a:prstGeom prst="rect">
            <a:avLst/>
          </a:prstGeom>
        </p:spPr>
      </p:pic>
      <p:pic>
        <p:nvPicPr>
          <p:cNvPr id="11" name="Рисунок 10" descr="Рисунок1.jpg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</a:blip>
          <a:stretch>
            <a:fillRect/>
          </a:stretch>
        </p:blipFill>
        <p:spPr>
          <a:xfrm>
            <a:off x="5357818" y="2214554"/>
            <a:ext cx="1143008" cy="979721"/>
          </a:xfrm>
          <a:prstGeom prst="rect">
            <a:avLst/>
          </a:prstGeom>
        </p:spPr>
      </p:pic>
      <p:cxnSp>
        <p:nvCxnSpPr>
          <p:cNvPr id="13" name="Прямая соединительная линия 12"/>
          <p:cNvCxnSpPr>
            <a:stCxn id="7" idx="1"/>
          </p:cNvCxnSpPr>
          <p:nvPr/>
        </p:nvCxnSpPr>
        <p:spPr>
          <a:xfrm rot="10800000">
            <a:off x="2428860" y="4214818"/>
            <a:ext cx="571504" cy="142876"/>
          </a:xfrm>
          <a:prstGeom prst="line">
            <a:avLst/>
          </a:prstGeom>
          <a:ln w="57150">
            <a:solidFill>
              <a:srgbClr val="99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>
            <a:stCxn id="3" idx="2"/>
          </p:cNvCxnSpPr>
          <p:nvPr/>
        </p:nvCxnSpPr>
        <p:spPr>
          <a:xfrm rot="5400000">
            <a:off x="1768059" y="3161108"/>
            <a:ext cx="928695" cy="321470"/>
          </a:xfrm>
          <a:prstGeom prst="line">
            <a:avLst/>
          </a:prstGeom>
          <a:ln w="57150">
            <a:solidFill>
              <a:srgbClr val="99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2714612" y="2786058"/>
            <a:ext cx="642942" cy="428628"/>
          </a:xfrm>
          <a:prstGeom prst="line">
            <a:avLst/>
          </a:prstGeom>
          <a:ln w="57150">
            <a:solidFill>
              <a:srgbClr val="99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3571868" y="3214686"/>
            <a:ext cx="1214446" cy="357190"/>
          </a:xfrm>
          <a:prstGeom prst="line">
            <a:avLst/>
          </a:prstGeom>
          <a:ln w="57150">
            <a:solidFill>
              <a:srgbClr val="99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>
            <a:stCxn id="11" idx="2"/>
          </p:cNvCxnSpPr>
          <p:nvPr/>
        </p:nvCxnSpPr>
        <p:spPr>
          <a:xfrm rot="5400000">
            <a:off x="5526207" y="3168762"/>
            <a:ext cx="377603" cy="428628"/>
          </a:xfrm>
          <a:prstGeom prst="line">
            <a:avLst/>
          </a:prstGeom>
          <a:ln w="57150">
            <a:solidFill>
              <a:srgbClr val="99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3143240" y="1285860"/>
            <a:ext cx="3143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Остров Склонений </a:t>
            </a:r>
            <a:endParaRPr lang="ru-RU" sz="2400" b="1" dirty="0">
              <a:solidFill>
                <a:srgbClr val="99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714876" y="2000240"/>
            <a:ext cx="20717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Таинственная пещера </a:t>
            </a:r>
            <a:endParaRPr lang="ru-RU" sz="1400" b="1" dirty="0">
              <a:solidFill>
                <a:srgbClr val="99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786314" y="4071942"/>
            <a:ext cx="20717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Гора попугаев</a:t>
            </a:r>
            <a:endParaRPr lang="ru-RU" sz="1400" b="1" dirty="0">
              <a:solidFill>
                <a:srgbClr val="99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571868" y="2500306"/>
            <a:ext cx="20717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Кокосовая </a:t>
            </a:r>
          </a:p>
          <a:p>
            <a:r>
              <a:rPr lang="ru-RU" sz="1400" b="1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роща</a:t>
            </a:r>
            <a:endParaRPr lang="ru-RU" sz="1400" b="1" dirty="0">
              <a:solidFill>
                <a:srgbClr val="99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857356" y="1643050"/>
            <a:ext cx="20717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Долина </a:t>
            </a:r>
          </a:p>
          <a:p>
            <a:r>
              <a:rPr lang="ru-RU" sz="1400" b="1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цветов</a:t>
            </a:r>
            <a:endParaRPr lang="ru-RU" sz="1400" b="1" dirty="0">
              <a:solidFill>
                <a:srgbClr val="99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28662" y="4000504"/>
            <a:ext cx="2000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Заросли </a:t>
            </a:r>
          </a:p>
          <a:p>
            <a:r>
              <a:rPr lang="ru-RU" sz="1400" b="1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лиан</a:t>
            </a:r>
            <a:endParaRPr lang="ru-RU" sz="1400" b="1" dirty="0">
              <a:solidFill>
                <a:srgbClr val="99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2786050" y="3786190"/>
            <a:ext cx="164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Коралловый</a:t>
            </a:r>
          </a:p>
          <a:p>
            <a:r>
              <a:rPr lang="ru-RU" sz="1400" b="1" dirty="0" smtClean="0">
                <a:solidFill>
                  <a:srgbClr val="993300"/>
                </a:solidFill>
                <a:latin typeface="Arial" pitchFamily="34" charset="0"/>
                <a:cs typeface="Arial" pitchFamily="34" charset="0"/>
              </a:rPr>
              <a:t>                риф</a:t>
            </a:r>
            <a:endParaRPr lang="ru-RU" sz="1400" b="1" dirty="0">
              <a:solidFill>
                <a:srgbClr val="9933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51" grpId="0"/>
      <p:bldP spid="52" grpId="0"/>
      <p:bldP spid="53" grpId="0"/>
      <p:bldP spid="55" grpId="0"/>
      <p:bldP spid="5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k_info_orig_49260_1454662382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48" y="3286124"/>
            <a:ext cx="4548188" cy="3411142"/>
          </a:xfrm>
          <a:prstGeom prst="rect">
            <a:avLst/>
          </a:prstGeom>
        </p:spPr>
      </p:pic>
      <p:pic>
        <p:nvPicPr>
          <p:cNvPr id="3" name="Рисунок 2" descr="2016-строка-навигацион-винтаж-ноутбук-журнал-дневник-крафт-бумаги-бланк-этюдник-a6-папка-переплет-записная-книжк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642343">
            <a:off x="3531647" y="366250"/>
            <a:ext cx="1900422" cy="2821519"/>
          </a:xfrm>
          <a:prstGeom prst="rect">
            <a:avLst/>
          </a:prstGeom>
        </p:spPr>
      </p:pic>
      <p:pic>
        <p:nvPicPr>
          <p:cNvPr id="8" name="Рисунок 7" descr="iUfZR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9998677">
            <a:off x="1096296" y="3032741"/>
            <a:ext cx="2168392" cy="3169467"/>
          </a:xfrm>
          <a:prstGeom prst="rect">
            <a:avLst/>
          </a:prstGeom>
        </p:spPr>
      </p:pic>
      <p:pic>
        <p:nvPicPr>
          <p:cNvPr id="9" name="Рисунок 8" descr="S0830800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6904406">
            <a:off x="4352037" y="1719346"/>
            <a:ext cx="2612955" cy="5090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 bright="13000" contrast="7000"/>
          </a:blip>
          <a:srcRect/>
          <a:stretch>
            <a:fillRect l="-23000" t="-6000" r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500042"/>
            <a:ext cx="85725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Наш корабль по морю плыл,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чудо-острову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спешил.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Чтоб задания выполнять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 нашу тему закреплять.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443</TotalTime>
  <Words>501</Words>
  <Application>Microsoft Office PowerPoint</Application>
  <PresentationFormat>Экран (4:3)</PresentationFormat>
  <Paragraphs>120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4" baseType="lpstr">
      <vt:lpstr>Arial</vt:lpstr>
      <vt:lpstr>Calibri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Ириша</cp:lastModifiedBy>
  <cp:revision>88</cp:revision>
  <dcterms:created xsi:type="dcterms:W3CDTF">2016-11-14T17:08:34Z</dcterms:created>
  <dcterms:modified xsi:type="dcterms:W3CDTF">2020-02-10T20:52:31Z</dcterms:modified>
</cp:coreProperties>
</file>