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5" r:id="rId4"/>
    <p:sldId id="326" r:id="rId5"/>
    <p:sldId id="317" r:id="rId6"/>
    <p:sldId id="324" r:id="rId7"/>
    <p:sldId id="290" r:id="rId8"/>
    <p:sldId id="316" r:id="rId9"/>
    <p:sldId id="331" r:id="rId10"/>
    <p:sldId id="330" r:id="rId11"/>
    <p:sldId id="329" r:id="rId12"/>
    <p:sldId id="328" r:id="rId13"/>
    <p:sldId id="327" r:id="rId14"/>
    <p:sldId id="332" r:id="rId15"/>
    <p:sldId id="319" r:id="rId16"/>
    <p:sldId id="320" r:id="rId17"/>
    <p:sldId id="32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A9B55-7CEB-427E-965F-8B3A90AD4E2C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549F0-9BB0-4497-A678-69042C6430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B6F6B-B09F-4673-9A01-D4882E8CDD26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0880-1FD1-42C5-99B4-46611BA677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87E65-D97F-4630-AD2F-9DB9C61A0AFF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EC220-4039-4A9B-895D-5D17E52E91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24E1B-C571-44BD-A764-3892C1D5247A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7674E-A811-4B42-A674-26482108E8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3C254-6062-4179-BF13-E130CD9091A9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79B26-F348-47C0-88B3-9EDC853110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FE9CF-7D8C-4B56-A087-0B8FCDD38A98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80D93-6539-4FD2-B67B-E7858EB4CC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28273-0657-4CE3-8574-B5DBD40432EB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A0720-C147-41EE-9400-704079A41D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7D8A-A6C0-4C92-90A8-A215ED6D5F7F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D2A1E-0B58-4BCA-952B-0D4A5BEB2F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94D26-988A-4B91-A9EB-0A181B7086DA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13AA-9E09-4ACC-BB51-1A739AB1B7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EF219-2B6F-41BC-8C23-C5AE84F4DC48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55EB2-A321-436E-9F3A-EC72DDAE5D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5F3A1-1FD0-4C83-810E-57DCD173F5D4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CA93B-E0B6-4333-B112-46814C1A95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EFCAE"/>
            </a:gs>
            <a:gs pos="50000">
              <a:srgbClr val="C5F3FF">
                <a:alpha val="83500"/>
              </a:srgbClr>
            </a:gs>
            <a:gs pos="100000">
              <a:srgbClr val="82D23F">
                <a:alpha val="67000"/>
              </a:srgb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E890D9-5E45-44DA-8864-559CC938BECC}" type="datetimeFigureOut">
              <a:rPr lang="ru-RU"/>
              <a:pPr>
                <a:defRPr/>
              </a:pPr>
              <a:t>15.12.2023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FF139D-B8CD-4042-AA25-2FDC5A1B4B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557595"/>
          </a:xfrm>
        </p:spPr>
        <p:txBody>
          <a:bodyPr rtlCol="0"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Муниципальное бюджетное дошкольное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образовательное учреждение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«Детский сад №8 комбинированного вида» г. Гатчина.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C00000"/>
                </a:solidFill>
              </a:rPr>
              <a:t/>
            </a:r>
            <a:br>
              <a:rPr lang="ru-RU" sz="2000" b="1" dirty="0">
                <a:solidFill>
                  <a:srgbClr val="C00000"/>
                </a:solidFill>
              </a:rPr>
            </a:b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педагогический конкурс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«Современное воспитание подрастающего поколения»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44981" y="1412776"/>
            <a:ext cx="8229600" cy="4997152"/>
          </a:xfrm>
        </p:spPr>
        <p:txBody>
          <a:bodyPr rtlCol="0">
            <a:normAutofit fontScale="62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dirty="0" smtClean="0">
              <a:solidFill>
                <a:srgbClr val="11111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dirty="0">
              <a:solidFill>
                <a:srgbClr val="11111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Патриотическое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детей раннего </a:t>
            </a: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возраста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интерактивную песочницу. </a:t>
            </a:r>
            <a:endParaRPr lang="ru-RU" sz="34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</a:t>
            </a:r>
            <a:r>
              <a:rPr lang="ru-RU" sz="3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опыта работы</a:t>
            </a:r>
            <a:r>
              <a:rPr lang="ru-RU" sz="3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rgbClr val="11111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rgbClr val="11111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rgbClr val="11111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Педагог-психолог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С.А.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Бесецкая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00811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Знакомство с миром животных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854" y="1484784"/>
            <a:ext cx="3601580" cy="48139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1484785"/>
            <a:ext cx="3588981" cy="479715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592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00811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Домашние и лесные животные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412776"/>
            <a:ext cx="3386090" cy="452596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99" y="1412776"/>
            <a:ext cx="3481235" cy="465313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0345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080120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3200" dirty="0" smtClean="0">
                <a:solidFill>
                  <a:srgbClr val="C00000"/>
                </a:solidFill>
              </a:rPr>
              <a:t>Пальчик, пальчик, где ты был?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196752"/>
            <a:ext cx="3809870" cy="50924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196752"/>
            <a:ext cx="3804204" cy="508482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9423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0811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Семья есть у всех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102012"/>
            <a:ext cx="3693096" cy="49363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149977"/>
            <a:ext cx="3672408" cy="490866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1293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00811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3200" dirty="0" smtClean="0">
                <a:solidFill>
                  <a:srgbClr val="C00000"/>
                </a:solidFill>
              </a:rPr>
              <a:t>Русская народная сказка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3074" y="1268760"/>
            <a:ext cx="3604721" cy="48181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453" y="1221065"/>
            <a:ext cx="3676089" cy="491358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7647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>Организационный раздел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  <a:cs typeface="Times New Roman"/>
              </a:rPr>
              <a:t>Методическое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  <a:cs typeface="Times New Roman"/>
              </a:rPr>
              <a:t>обеспечение Программы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  <a:cs typeface="Times New Roman"/>
              </a:rPr>
              <a:t> 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1. Васильченко Л. «Песочная терапия как средство развития деятельности ребёнка».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2.Грабенко Т.М. «Игры с песком или, песочная терапия».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3.Зейц </a:t>
            </a:r>
            <a:r>
              <a:rPr lang="ru-RU" sz="1800" dirty="0" err="1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Мариэлла</a:t>
            </a: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 «Пишем и рисуем на песке».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4.Зинкевич – Евстигнеева Т.М., </a:t>
            </a:r>
            <a:r>
              <a:rPr lang="ru-RU" sz="1800" dirty="0" err="1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Грабенко</a:t>
            </a: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 Т.М. «Чудеса на песке, или песочная терапия».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5.Сакович Н. «Достоинства песочной терапии».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6. </a:t>
            </a:r>
            <a:r>
              <a:rPr lang="ru-RU" sz="1800" dirty="0" err="1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Большебратская</a:t>
            </a: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 Э.Э. «Песочная терапия».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329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>Дидактический материал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/>
                <a:cs typeface="Times New Roman"/>
              </a:rPr>
              <a:t>Наборы для игр могут состоять из: 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деревянных </a:t>
            </a: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фигурок, кукол-матрешек, грибочков, листочков; фигурок различных животных; машинок: сухопутных, водных, космических и других; растений: цветов, овощей, фруктов; естественных предметов: ракушек, веточек, камней, крышечек; домашней утвари, флакончиков из-под духов, болтиков; различных геометрических фигурок, фигурками из «Киндер-сюрприза», деталями конструкторов, формочек для песка и прочее. Словом, все, что встречается в окружающем мире, может занять достойное место в «коллекции». 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latin typeface="+mj-lt"/>
                <a:ea typeface="Times New Roman"/>
                <a:cs typeface="Times New Roman"/>
              </a:rPr>
              <a:t>Тихая, спокойная музыка для релаксации. </a:t>
            </a:r>
            <a:endParaRPr lang="ru-RU" sz="1800" dirty="0">
              <a:solidFill>
                <a:srgbClr val="0070C0"/>
              </a:solidFill>
              <a:latin typeface="+mj-lt"/>
              <a:ea typeface="Calibri"/>
              <a:cs typeface="Times New Roman"/>
            </a:endParaRPr>
          </a:p>
          <a:p>
            <a:pPr marL="0" indent="0" eaLnBrk="1" hangingPunct="1">
              <a:buNone/>
            </a:pPr>
            <a:endParaRPr lang="ru-RU" sz="1800" b="1" kern="0" dirty="0" smtClean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7143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800200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«Игры детей – вовсе не игры, </a:t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правильнее смотреть на них,</a:t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 на самое значительное и </a:t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глубокомысленное </a:t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 этого возраста»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</a:t>
            </a:r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Я.Корчак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6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Актуальность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72608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мало знают о родном городе, стране, особенностях народных традиций, часто равнодушны к близким людям, в том числе к товарищам по группе, редко сострадают чужому горю. Явно недостаточной является работа с родителями по проблеме патриотического воспитания в семье.</a:t>
            </a:r>
          </a:p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нравственно-духовного воспитания 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включает воспитание патриотических чувств, любви к Родине, развитие интереса к народной культуре, к родному языку, традициям и обычаям.</a:t>
            </a:r>
          </a:p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 – это и преданность своему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Отечеству.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</a:rPr>
              <a:t>Воспитание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</a:rPr>
              <a:t>патриотов России, граждан правового, демократического государства, способных к социализации в условиях гражданского общества, уважающих права и свободы личности, обладающих высокой нравственностью и проявляющих национальную и религиозную терпимость, уважительное отношение к языкам, традициям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</a:rPr>
              <a:t>культуре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80000"/>
              </a:lnSpc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</a:pPr>
            <a:r>
              <a:rPr lang="ru-RU" sz="2400" kern="0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2400" kern="0" dirty="0">
                <a:solidFill>
                  <a:srgbClr val="C00000"/>
                </a:solidFill>
                <a:ea typeface="+mn-ea"/>
                <a:cs typeface="+mn-cs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5472608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Основная </a:t>
            </a:r>
            <a:r>
              <a:rPr lang="ru-RU" sz="44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4400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программы</a:t>
            </a: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самостоятельности и творческой инициативности у детей раннего дошкольного возраста в процессе игрового экспериментирования с компонентом неживой природы-  песком, а также ф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ормирование нравственно-патриотических чувств, духовно-нравственного отношения к родному дому, семье, детскому саду.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Посредством игр с песком решаются такие общие задачи, как: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творчества, фантазии.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Релаксационный эффект.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Сенсорное развитие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моторики рук.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коммуникативных навыков. 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eaLnBrk="1" hangingPunct="1"/>
            <a:endParaRPr lang="ru-RU" sz="1600" b="1" kern="0" dirty="0">
              <a:solidFill>
                <a:srgbClr val="000099"/>
              </a:solidFill>
              <a:latin typeface="Book Antiqua" pitchFamily="18" charset="0"/>
            </a:endParaRPr>
          </a:p>
          <a:p>
            <a:pPr eaLnBrk="1" hangingPunct="1"/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lvl="0" eaLnBrk="1" hangingPunct="1">
              <a:lnSpc>
                <a:spcPct val="80000"/>
              </a:lnSpc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4470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36815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Этапы реализации программы.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Структура занятий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b="1" kern="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Часть 1. Вводная.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Цель: вхождение детей в проблемную, игровую ситуацию (роль педагога)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Методы и приемы: игровой, наглядный, словесный.</a:t>
            </a:r>
          </a:p>
          <a:p>
            <a:pPr marL="0" indent="0" eaLnBrk="1" hangingPunct="1">
              <a:buNone/>
            </a:pPr>
            <a:r>
              <a:rPr lang="ru-RU" sz="1800" b="1" kern="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Часть 2. Продуктивная.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Цель: основная смысловая нагрузка.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Методы и приемы: практический (игры с песком), наглядный (показ взрослого, участие в игре – как партнера), словесный (художественное слово, совет).</a:t>
            </a:r>
          </a:p>
          <a:p>
            <a:pPr marL="0" indent="0" eaLnBrk="1" hangingPunct="1">
              <a:buNone/>
            </a:pPr>
            <a:r>
              <a:rPr lang="ru-RU" sz="1800" b="1" kern="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Часть 3. Завершающая.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Цель: закрепление положительных эмоций, позитивный анализ деятельности.</a:t>
            </a:r>
          </a:p>
          <a:p>
            <a:pPr marL="0" indent="0" eaLnBrk="1" hangingPunct="1">
              <a:buNone/>
            </a:pPr>
            <a:r>
              <a:rPr lang="ru-RU" sz="1800" b="1" kern="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Рефлексия.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Обсуждение, проговаривание (может взрослым) результата деятельности, ощущениях и </a:t>
            </a:r>
            <a:r>
              <a:rPr lang="ru-RU" sz="1600" b="1" kern="0" dirty="0">
                <a:solidFill>
                  <a:srgbClr val="000099"/>
                </a:solidFill>
                <a:latin typeface="Book Antiqua" pitchFamily="18" charset="0"/>
              </a:rPr>
              <a:t>б</a:t>
            </a: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удущих целей.</a:t>
            </a:r>
          </a:p>
          <a:p>
            <a:pPr marL="0" indent="0" eaLnBrk="1" hangingPunct="1">
              <a:buNone/>
            </a:pPr>
            <a:r>
              <a:rPr lang="ru-RU" sz="1600" b="1" kern="0" dirty="0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Вначале и в конце проводится «ритуал» встречи и прощания.</a:t>
            </a: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78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dirty="0" smtClean="0">
                <a:solidFill>
                  <a:srgbClr val="C00000"/>
                </a:solidFill>
              </a:rPr>
              <a:t>Планируемые результаты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Формирование умения взаимодействовать друг с другом.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Способность координированной работы рук со зрительным восприятием.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Умение выполнять задание по образцу, способность понимать и выполнять инструкции.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Развитие познавательного интереса, памяти, внимания ,речи, творческого воображения.</a:t>
            </a:r>
          </a:p>
          <a:p>
            <a:pPr marL="0" indent="0" eaLnBrk="1" hangingPunct="1">
              <a:buNone/>
            </a:pPr>
            <a:r>
              <a:rPr lang="ru-RU" sz="1600" b="1" kern="0" dirty="0" smtClean="0">
                <a:solidFill>
                  <a:srgbClr val="000099"/>
                </a:solidFill>
                <a:latin typeface="Book Antiqua" pitchFamily="18" charset="0"/>
              </a:rPr>
              <a:t>Положительный настрой, эмоциональное отношение к результату своей деятельности.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результате регулярных занятий в интерактивной песочнице ребята узнают больше о своей семье, о членах семьи, традициях. Учатся проявлять уважение и заботу ко всем членам семьи. Формируется умение организовывать сюжетно-ролевые игры на основе имеющихся знаний о семье и использования песка, подручного материала. Совместная деятельность с родителями способствует укреплению детских-родительских отношений.</a:t>
            </a:r>
            <a:endParaRPr lang="ru-RU" sz="14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56260" indent="0" algn="just">
              <a:spcAft>
                <a:spcPts val="0"/>
              </a:spcAft>
              <a:buNone/>
            </a:pPr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b="1" i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  <a:p>
            <a:pPr marL="0" indent="0" eaLnBrk="1" hangingPunct="1">
              <a:buNone/>
            </a:pPr>
            <a:endParaRPr lang="ru-RU" sz="1600" b="1" kern="0" dirty="0" smtClean="0">
              <a:solidFill>
                <a:srgbClr val="000099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7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</a:rPr>
              <a:t>Знакомство с песком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Свойства песка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73101" y="4143180"/>
            <a:ext cx="2176264" cy="29016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425" y="1080367"/>
            <a:ext cx="2448272" cy="32643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7" y="845513"/>
            <a:ext cx="2699289" cy="35990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4731" y="1252736"/>
            <a:ext cx="2483265" cy="329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3216" y="4444565"/>
            <a:ext cx="3638307" cy="20368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67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Наши занятия: «Мы строители», «Придумаем историю».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user\Desktop\ФОТО на слайды\20200324_100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7022" y="3933056"/>
            <a:ext cx="2055742" cy="271996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9" name="Picture 3" descr="C:\Users\user\Desktop\ФОТО на слайды\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2405" y="1052736"/>
            <a:ext cx="2611904" cy="34825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7427" y="1159857"/>
            <a:ext cx="3886621" cy="26607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018141"/>
            <a:ext cx="2699109" cy="27235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008112"/>
          </a:xfrm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ru-RU" sz="3200" dirty="0" smtClean="0">
                <a:solidFill>
                  <a:srgbClr val="C00000"/>
                </a:solidFill>
              </a:rPr>
              <a:t>Народный фольклор</a:t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446360"/>
            <a:ext cx="3693096" cy="49363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436124"/>
            <a:ext cx="3600400" cy="481241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9657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</a:rPr>
              <a:t>Соберем для мамы бусы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1" y="1417639"/>
            <a:ext cx="3583177" cy="47893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281877"/>
            <a:ext cx="3744416" cy="500491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700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B2E389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82D13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</TotalTime>
  <Words>371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Times New Roman</vt:lpstr>
      <vt:lpstr>Тема Office</vt:lpstr>
      <vt:lpstr>  Муниципальное бюджетное дошкольное  образовательное учреждение  «Детский сад №8 комбинированного вида» г. Гатчина.   III Всероссийский педагогический конкурс  «Современное воспитание подрастающего поколения»  </vt:lpstr>
      <vt:lpstr>Актуальность</vt:lpstr>
      <vt:lpstr> </vt:lpstr>
      <vt:lpstr> Этапы реализации программы. Структура занятий. </vt:lpstr>
      <vt:lpstr>Планируемые результаты</vt:lpstr>
      <vt:lpstr>Знакомство с песком  Свойства песка</vt:lpstr>
      <vt:lpstr>Наши занятия: «Мы строители», «Придумаем историю».</vt:lpstr>
      <vt:lpstr>Народный фольклор </vt:lpstr>
      <vt:lpstr>Соберем для мамы бусы</vt:lpstr>
      <vt:lpstr> Знакомство с миром животных</vt:lpstr>
      <vt:lpstr> Домашние и лесные животные</vt:lpstr>
      <vt:lpstr>Пальчик, пальчик, где ты был?  </vt:lpstr>
      <vt:lpstr> Семья есть у всех</vt:lpstr>
      <vt:lpstr>Русская народная сказка </vt:lpstr>
      <vt:lpstr>Организационный раздел</vt:lpstr>
      <vt:lpstr>Дидактический материал</vt:lpstr>
      <vt:lpstr>    «Игры детей – вовсе не игры,  а правильнее смотреть на них,  как на самое значительное и  глубокомысленное  занятие этого возраста»        Я.Корчак.    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Детский сад</cp:lastModifiedBy>
  <cp:revision>97</cp:revision>
  <dcterms:created xsi:type="dcterms:W3CDTF">2010-02-21T19:31:49Z</dcterms:created>
  <dcterms:modified xsi:type="dcterms:W3CDTF">2023-12-15T07:41:02Z</dcterms:modified>
</cp:coreProperties>
</file>