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64" r:id="rId5"/>
    <p:sldId id="259" r:id="rId6"/>
    <p:sldId id="260" r:id="rId7"/>
    <p:sldId id="261" r:id="rId8"/>
    <p:sldId id="262" r:id="rId9"/>
    <p:sldId id="263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12/27/2023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12/27/2023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12/27/2023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12/27/2023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12/27/2023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12/27/2023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12/27/2023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12/27/2023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12/27/2023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12/27/2023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12/27/2023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12/27/2023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12/27/2023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12/27/2023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12/27/2023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12/27/2023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12/27/2023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12/27/2023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7646" y="531223"/>
            <a:ext cx="11051177" cy="469392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dirty="0" smtClean="0">
                <a:solidFill>
                  <a:srgbClr val="C00000"/>
                </a:solidFill>
                <a:latin typeface="Georgia" panose="02040502050405020303" pitchFamily="18" charset="0"/>
              </a:rPr>
              <a:t>Урок-размышление </a:t>
            </a:r>
            <a:br>
              <a:rPr lang="ru-RU" dirty="0" smtClean="0">
                <a:solidFill>
                  <a:srgbClr val="C00000"/>
                </a:solidFill>
                <a:latin typeface="Georgia" panose="02040502050405020303" pitchFamily="18" charset="0"/>
              </a:rPr>
            </a:br>
            <a:r>
              <a:rPr lang="ru-RU" dirty="0" smtClean="0">
                <a:solidFill>
                  <a:srgbClr val="C00000"/>
                </a:solidFill>
                <a:latin typeface="Georgia" panose="02040502050405020303" pitchFamily="18" charset="0"/>
              </a:rPr>
              <a:t>по рассказу </a:t>
            </a:r>
            <a:br>
              <a:rPr lang="ru-RU" dirty="0" smtClean="0">
                <a:solidFill>
                  <a:srgbClr val="C00000"/>
                </a:solidFill>
                <a:latin typeface="Georgia" panose="02040502050405020303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Ю</a:t>
            </a:r>
            <a:r>
              <a:rPr lang="ru-RU" sz="40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рия </a:t>
            </a:r>
            <a:r>
              <a:rPr lang="ru-RU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В</a:t>
            </a:r>
            <a:r>
              <a:rPr lang="ru-RU" sz="40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асильевича </a:t>
            </a:r>
            <a:r>
              <a:rPr lang="ru-RU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Б</a:t>
            </a:r>
            <a:r>
              <a:rPr lang="ru-RU" sz="40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уйды</a:t>
            </a:r>
            <a:r>
              <a:rPr lang="ru-RU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 </a:t>
            </a:r>
            <a:br>
              <a:rPr lang="ru-RU" b="1" dirty="0" smtClean="0">
                <a:solidFill>
                  <a:srgbClr val="C00000"/>
                </a:solidFill>
                <a:latin typeface="Georgia" panose="02040502050405020303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«Синдбад Мореход»</a:t>
            </a:r>
            <a:endParaRPr lang="ru-RU" b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51012" y="6418216"/>
            <a:ext cx="8689976" cy="261257"/>
          </a:xfrm>
        </p:spPr>
        <p:txBody>
          <a:bodyPr>
            <a:normAutofit fontScale="475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35652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5098" y="4746171"/>
            <a:ext cx="11243392" cy="2111830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latin typeface="Georgia" panose="02040502050405020303" pitchFamily="18" charset="0"/>
              </a:rPr>
              <a:t>Ю.В. Буйда </a:t>
            </a:r>
            <a:r>
              <a:rPr lang="ru-RU" sz="28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родился в</a:t>
            </a:r>
            <a:r>
              <a:rPr lang="ru-RU" dirty="0" smtClean="0">
                <a:solidFill>
                  <a:srgbClr val="002060"/>
                </a:solidFill>
                <a:latin typeface="Georgia" panose="02040502050405020303" pitchFamily="18" charset="0"/>
              </a:rPr>
              <a:t>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1954</a:t>
            </a:r>
            <a:r>
              <a:rPr lang="ru-RU" dirty="0" smtClean="0">
                <a:solidFill>
                  <a:srgbClr val="002060"/>
                </a:solidFill>
                <a:latin typeface="Georgia" panose="02040502050405020303" pitchFamily="18" charset="0"/>
              </a:rPr>
              <a:t> </a:t>
            </a:r>
            <a:r>
              <a:rPr lang="ru-RU" sz="28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году в посёлке </a:t>
            </a:r>
            <a:r>
              <a:rPr lang="ru-RU" sz="40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з</a:t>
            </a:r>
            <a:r>
              <a:rPr lang="ru-RU" sz="28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наменск  </a:t>
            </a:r>
            <a:r>
              <a:rPr lang="ru-RU" sz="40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к</a:t>
            </a:r>
            <a:r>
              <a:rPr lang="ru-RU" sz="28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алининградской области</a:t>
            </a:r>
            <a:endParaRPr lang="ru-RU" sz="2800" dirty="0">
              <a:solidFill>
                <a:srgbClr val="002060"/>
              </a:solidFill>
              <a:latin typeface="Georgia" panose="02040502050405020303" pitchFamily="18" charset="0"/>
            </a:endParaRPr>
          </a:p>
        </p:txBody>
      </p:sp>
      <p:pic>
        <p:nvPicPr>
          <p:cNvPr id="1026" name="Picture 2" descr="https://i.ytimg.com/vi/yzXxlS6s1ho/maxresdefault.jpg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8" r="20244"/>
          <a:stretch/>
        </p:blipFill>
        <p:spPr bwMode="auto">
          <a:xfrm>
            <a:off x="1018277" y="607236"/>
            <a:ext cx="4563917" cy="4069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assets.discours.io/unsafe/900x/production/image/d442c560-8e47-11eb-854b-05975bbc121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4241" y="192618"/>
            <a:ext cx="3121033" cy="4483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4711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5" y="235131"/>
            <a:ext cx="10364451" cy="1654629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Georgia" panose="02040502050405020303" pitchFamily="18" charset="0"/>
              </a:rPr>
              <a:t>Определим  проблематику рассказа</a:t>
            </a:r>
            <a:endParaRPr lang="ru-RU" b="1" dirty="0">
              <a:solidFill>
                <a:srgbClr val="0070C0"/>
              </a:solidFill>
              <a:latin typeface="Georgia" panose="02040502050405020303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53143" y="1759131"/>
            <a:ext cx="10624457" cy="4032069"/>
          </a:xfrm>
        </p:spPr>
        <p:txBody>
          <a:bodyPr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600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Проблема отцов и детей, </a:t>
            </a:r>
            <a:endParaRPr lang="ru-RU" sz="3600" dirty="0" smtClean="0">
              <a:solidFill>
                <a:srgbClr val="7030A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600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проблема </a:t>
            </a:r>
            <a:r>
              <a:rPr lang="ru-RU" sz="3600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влияния произведений искусства на человека</a:t>
            </a:r>
            <a:r>
              <a:rPr lang="ru-RU" sz="3600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600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600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проблема отношений человека и природы, </a:t>
            </a:r>
            <a:endParaRPr lang="ru-RU" sz="3600" dirty="0" smtClean="0">
              <a:solidFill>
                <a:srgbClr val="7030A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600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проблема </a:t>
            </a:r>
            <a:r>
              <a:rPr lang="ru-RU" sz="3600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сохранения в человеке доброты и человечности</a:t>
            </a:r>
            <a:endParaRPr lang="ru-RU" sz="3600" dirty="0">
              <a:solidFill>
                <a:srgbClr val="7030A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932803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7646" y="531222"/>
            <a:ext cx="11051177" cy="5503817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ru-RU" b="1" i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«Остаться человеком…»</a:t>
            </a:r>
            <a:br>
              <a:rPr lang="ru-RU" b="1" i="1" dirty="0" smtClean="0">
                <a:solidFill>
                  <a:srgbClr val="C00000"/>
                </a:solidFill>
                <a:latin typeface="Georgia" panose="02040502050405020303" pitchFamily="18" charset="0"/>
              </a:rPr>
            </a:br>
            <a:r>
              <a:rPr lang="ru-RU" dirty="0" smtClean="0">
                <a:solidFill>
                  <a:srgbClr val="C00000"/>
                </a:solidFill>
                <a:latin typeface="Georgia" panose="02040502050405020303" pitchFamily="18" charset="0"/>
              </a:rPr>
              <a:t>Урок-размышление </a:t>
            </a:r>
            <a:r>
              <a:rPr lang="ru-RU" dirty="0" smtClean="0">
                <a:solidFill>
                  <a:srgbClr val="C00000"/>
                </a:solidFill>
                <a:latin typeface="Georgia" panose="02040502050405020303" pitchFamily="18" charset="0"/>
              </a:rPr>
              <a:t/>
            </a:r>
            <a:br>
              <a:rPr lang="ru-RU" dirty="0" smtClean="0">
                <a:solidFill>
                  <a:srgbClr val="C00000"/>
                </a:solidFill>
                <a:latin typeface="Georgia" panose="02040502050405020303" pitchFamily="18" charset="0"/>
              </a:rPr>
            </a:br>
            <a:r>
              <a:rPr lang="ru-RU" dirty="0" smtClean="0">
                <a:solidFill>
                  <a:srgbClr val="C00000"/>
                </a:solidFill>
                <a:latin typeface="Georgia" panose="02040502050405020303" pitchFamily="18" charset="0"/>
              </a:rPr>
              <a:t>по рассказу </a:t>
            </a:r>
            <a:br>
              <a:rPr lang="ru-RU" dirty="0" smtClean="0">
                <a:solidFill>
                  <a:srgbClr val="C00000"/>
                </a:solidFill>
                <a:latin typeface="Georgia" panose="02040502050405020303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Ю</a:t>
            </a:r>
            <a:r>
              <a:rPr lang="ru-RU" sz="40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рия </a:t>
            </a:r>
            <a:r>
              <a:rPr lang="ru-RU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В</a:t>
            </a:r>
            <a:r>
              <a:rPr lang="ru-RU" sz="40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асильевича </a:t>
            </a:r>
            <a:r>
              <a:rPr lang="ru-RU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Б</a:t>
            </a:r>
            <a:r>
              <a:rPr lang="ru-RU" sz="40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уйды</a:t>
            </a:r>
            <a:r>
              <a:rPr lang="ru-RU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 </a:t>
            </a:r>
            <a:br>
              <a:rPr lang="ru-RU" b="1" dirty="0" smtClean="0">
                <a:solidFill>
                  <a:srgbClr val="C00000"/>
                </a:solidFill>
                <a:latin typeface="Georgia" panose="02040502050405020303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«Синдбад Мореход»</a:t>
            </a:r>
            <a:endParaRPr lang="ru-RU" b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51012" y="6418216"/>
            <a:ext cx="8689976" cy="261257"/>
          </a:xfrm>
        </p:spPr>
        <p:txBody>
          <a:bodyPr>
            <a:normAutofit fontScale="475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78455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5" y="1"/>
            <a:ext cx="10364451" cy="722810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13774" y="1062446"/>
            <a:ext cx="10363826" cy="4728753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3200" i="1" dirty="0">
                <a:solidFill>
                  <a:srgbClr val="002060"/>
                </a:solidFill>
                <a:latin typeface="Comic Sans MS" panose="030F0702030302020204" pitchFamily="66" charset="0"/>
              </a:rPr>
              <a:t>Я вас любил: любовь еще, </a:t>
            </a:r>
            <a:r>
              <a:rPr lang="ru-RU" sz="3200" i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быть </a:t>
            </a:r>
            <a:r>
              <a:rPr lang="ru-RU" sz="3200" i="1" dirty="0">
                <a:solidFill>
                  <a:srgbClr val="002060"/>
                </a:solidFill>
                <a:latin typeface="Comic Sans MS" panose="030F0702030302020204" pitchFamily="66" charset="0"/>
              </a:rPr>
              <a:t>может,</a:t>
            </a:r>
            <a:br>
              <a:rPr lang="ru-RU" sz="3200" i="1" dirty="0">
                <a:solidFill>
                  <a:srgbClr val="002060"/>
                </a:solidFill>
                <a:latin typeface="Comic Sans MS" panose="030F0702030302020204" pitchFamily="66" charset="0"/>
              </a:rPr>
            </a:br>
            <a:r>
              <a:rPr lang="ru-RU" sz="3200" i="1" dirty="0">
                <a:solidFill>
                  <a:srgbClr val="002060"/>
                </a:solidFill>
                <a:latin typeface="Comic Sans MS" panose="030F0702030302020204" pitchFamily="66" charset="0"/>
              </a:rPr>
              <a:t>В душе моей угасла не совсем;</a:t>
            </a:r>
            <a:br>
              <a:rPr lang="ru-RU" sz="3200" i="1" dirty="0">
                <a:solidFill>
                  <a:srgbClr val="002060"/>
                </a:solidFill>
                <a:latin typeface="Comic Sans MS" panose="030F0702030302020204" pitchFamily="66" charset="0"/>
              </a:rPr>
            </a:br>
            <a:r>
              <a:rPr lang="ru-RU" sz="3200" i="1" dirty="0">
                <a:solidFill>
                  <a:srgbClr val="002060"/>
                </a:solidFill>
                <a:latin typeface="Comic Sans MS" panose="030F0702030302020204" pitchFamily="66" charset="0"/>
              </a:rPr>
              <a:t>Но пусть она вас больше не тревожит;</a:t>
            </a:r>
            <a:br>
              <a:rPr lang="ru-RU" sz="3200" i="1" dirty="0">
                <a:solidFill>
                  <a:srgbClr val="002060"/>
                </a:solidFill>
                <a:latin typeface="Comic Sans MS" panose="030F0702030302020204" pitchFamily="66" charset="0"/>
              </a:rPr>
            </a:br>
            <a:r>
              <a:rPr lang="ru-RU" sz="3200" i="1" dirty="0">
                <a:solidFill>
                  <a:srgbClr val="002060"/>
                </a:solidFill>
                <a:latin typeface="Comic Sans MS" panose="030F0702030302020204" pitchFamily="66" charset="0"/>
              </a:rPr>
              <a:t>Я не хочу печалить вас ничем.</a:t>
            </a:r>
            <a:br>
              <a:rPr lang="ru-RU" sz="3200" i="1" dirty="0">
                <a:solidFill>
                  <a:srgbClr val="002060"/>
                </a:solidFill>
                <a:latin typeface="Comic Sans MS" panose="030F0702030302020204" pitchFamily="66" charset="0"/>
              </a:rPr>
            </a:br>
            <a:r>
              <a:rPr lang="ru-RU" sz="3200" i="1" dirty="0">
                <a:solidFill>
                  <a:srgbClr val="002060"/>
                </a:solidFill>
                <a:latin typeface="Comic Sans MS" panose="030F0702030302020204" pitchFamily="66" charset="0"/>
              </a:rPr>
              <a:t>Я вас любил безмолвно, безнадежно,</a:t>
            </a:r>
            <a:br>
              <a:rPr lang="ru-RU" sz="3200" i="1" dirty="0">
                <a:solidFill>
                  <a:srgbClr val="002060"/>
                </a:solidFill>
                <a:latin typeface="Comic Sans MS" panose="030F0702030302020204" pitchFamily="66" charset="0"/>
              </a:rPr>
            </a:br>
            <a:r>
              <a:rPr lang="ru-RU" sz="3200" i="1" dirty="0">
                <a:solidFill>
                  <a:srgbClr val="002060"/>
                </a:solidFill>
                <a:latin typeface="Comic Sans MS" panose="030F0702030302020204" pitchFamily="66" charset="0"/>
              </a:rPr>
              <a:t>То робостью, то ревностью томим;</a:t>
            </a:r>
            <a:br>
              <a:rPr lang="ru-RU" sz="3200" i="1" dirty="0">
                <a:solidFill>
                  <a:srgbClr val="002060"/>
                </a:solidFill>
                <a:latin typeface="Comic Sans MS" panose="030F0702030302020204" pitchFamily="66" charset="0"/>
              </a:rPr>
            </a:br>
            <a:r>
              <a:rPr lang="ru-RU" sz="3200" i="1" dirty="0">
                <a:solidFill>
                  <a:srgbClr val="002060"/>
                </a:solidFill>
                <a:latin typeface="Comic Sans MS" panose="030F0702030302020204" pitchFamily="66" charset="0"/>
              </a:rPr>
              <a:t>Я вас любил так искренно, так нежно,</a:t>
            </a:r>
            <a:br>
              <a:rPr lang="ru-RU" sz="3200" i="1" dirty="0">
                <a:solidFill>
                  <a:srgbClr val="002060"/>
                </a:solidFill>
                <a:latin typeface="Comic Sans MS" panose="030F0702030302020204" pitchFamily="66" charset="0"/>
              </a:rPr>
            </a:br>
            <a:r>
              <a:rPr lang="ru-RU" sz="3200" i="1" dirty="0">
                <a:solidFill>
                  <a:srgbClr val="002060"/>
                </a:solidFill>
                <a:latin typeface="Comic Sans MS" panose="030F0702030302020204" pitchFamily="66" charset="0"/>
              </a:rPr>
              <a:t>Как дай вам Бог любимой быть другим.</a:t>
            </a:r>
          </a:p>
          <a:p>
            <a:pPr marL="0" indent="0" algn="ctr">
              <a:buNone/>
            </a:pPr>
            <a:endParaRPr lang="ru-RU" dirty="0">
              <a:solidFill>
                <a:srgbClr val="8A8A8A"/>
              </a:solidFill>
              <a:latin typeface="Georgia" panose="02040502050405020303" pitchFamily="18" charset="0"/>
            </a:endParaRPr>
          </a:p>
          <a:p>
            <a:pPr algn="ctr"/>
            <a:endParaRPr lang="ru-RU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282773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</a:pP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ea typeface="Gadugi" panose="020B0502040204020203" pitchFamily="34" charset="0"/>
                <a:cs typeface="Times New Roman" panose="02020603050405020304" pitchFamily="18" charset="0"/>
              </a:rPr>
              <a:t>закончите предложения</a:t>
            </a:r>
            <a:r>
              <a:rPr lang="ru-RU" b="1" dirty="0">
                <a:solidFill>
                  <a:srgbClr val="C00000"/>
                </a:solidFill>
                <a:latin typeface="Calibri" panose="020F0502020204030204" pitchFamily="34" charset="0"/>
                <a:ea typeface="Gadugi" panose="020B0502040204020203" pitchFamily="34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rgbClr val="C00000"/>
                </a:solidFill>
                <a:latin typeface="Calibri" panose="020F0502020204030204" pitchFamily="34" charset="0"/>
                <a:ea typeface="Gadugi" panose="020B0502040204020203" pitchFamily="34" charset="0"/>
                <a:cs typeface="Times New Roman" panose="02020603050405020304" pitchFamily="18" charset="0"/>
              </a:rPr>
            </a:br>
            <a:endParaRPr lang="ru-RU" b="1" dirty="0">
              <a:solidFill>
                <a:srgbClr val="C00000"/>
              </a:solidFill>
              <a:ea typeface="Gadugi" panose="020B0502040204020203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ea typeface="Gadugi" panose="020B0502040204020203" pitchFamily="34" charset="0"/>
                <a:cs typeface="Times New Roman" panose="02020603050405020304" pitchFamily="18" charset="0"/>
              </a:rPr>
              <a:t>- </a:t>
            </a: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ea typeface="Gadugi" panose="020B0502040204020203" pitchFamily="34" charset="0"/>
                <a:cs typeface="Times New Roman" panose="02020603050405020304" pitchFamily="18" charset="0"/>
              </a:rPr>
              <a:t>рассказ Юрия Буйды заставил меня задуматься о … </a:t>
            </a:r>
            <a:endParaRPr lang="ru-RU" sz="3200" dirty="0">
              <a:solidFill>
                <a:srgbClr val="002060"/>
              </a:solidFill>
              <a:latin typeface="Calibri" panose="020F0502020204030204" pitchFamily="34" charset="0"/>
              <a:ea typeface="Gadugi" panose="020B0502040204020203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ea typeface="Gadugi" panose="020B0502040204020203" pitchFamily="34" charset="0"/>
                <a:cs typeface="Times New Roman" panose="02020603050405020304" pitchFamily="18" charset="0"/>
              </a:rPr>
              <a:t>- сегодня на уроке я понял (узнал, осознал)  …</a:t>
            </a:r>
            <a:endParaRPr lang="ru-RU" sz="3200" dirty="0">
              <a:solidFill>
                <a:srgbClr val="002060"/>
              </a:solidFill>
              <a:latin typeface="Calibri" panose="020F0502020204030204" pitchFamily="34" charset="0"/>
              <a:ea typeface="Gadugi" panose="020B0502040204020203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0653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228600" lvl="0" indent="-228600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</a:pPr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Домашнее задание</a:t>
            </a:r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(</a:t>
            </a:r>
            <a:r>
              <a:rPr lang="ru-RU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выберите </a:t>
            </a:r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ОДНО</a:t>
            </a:r>
            <a:r>
              <a:rPr lang="ru-RU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задание) </a:t>
            </a:r>
            <a:r>
              <a:rPr lang="ru-RU" sz="32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13774" y="1811384"/>
            <a:ext cx="10363826" cy="3979816"/>
          </a:xfrm>
        </p:spPr>
        <p:txBody>
          <a:bodyPr>
            <a:normAutofit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ea typeface="Gadugi" panose="020B0502040204020203" pitchFamily="34" charset="0"/>
                <a:cs typeface="Times New Roman" panose="02020603050405020304" pitchFamily="18" charset="0"/>
              </a:rPr>
              <a:t>-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ea typeface="Gadugi" panose="020B0502040204020203" pitchFamily="34" charset="0"/>
                <a:cs typeface="Times New Roman" panose="02020603050405020304" pitchFamily="18" charset="0"/>
              </a:rPr>
              <a:t>составьте </a:t>
            </a:r>
            <a:r>
              <a:rPr lang="ru-RU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Gadugi" panose="020B0502040204020203" pitchFamily="34" charset="0"/>
                <a:cs typeface="Times New Roman" panose="02020603050405020304" pitchFamily="18" charset="0"/>
              </a:rPr>
              <a:t>синквейн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ea typeface="Gadugi" panose="020B0502040204020203" pitchFamily="34" charset="0"/>
                <a:cs typeface="Times New Roman" panose="02020603050405020304" pitchFamily="18" charset="0"/>
              </a:rPr>
              <a:t> по образу главной героини</a:t>
            </a:r>
            <a:endParaRPr lang="ru-RU" sz="2800" dirty="0">
              <a:solidFill>
                <a:srgbClr val="002060"/>
              </a:solidFill>
              <a:latin typeface="Calibri" panose="020F0502020204030204" pitchFamily="34" charset="0"/>
              <a:ea typeface="Gadugi" panose="020B0502040204020203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ea typeface="Gadugi" panose="020B0502040204020203" pitchFamily="34" charset="0"/>
                <a:cs typeface="Times New Roman" panose="02020603050405020304" pitchFamily="18" charset="0"/>
              </a:rPr>
              <a:t>- 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ea typeface="Gadugi" panose="020B0502040204020203" pitchFamily="34" charset="0"/>
                <a:cs typeface="Times New Roman" panose="02020603050405020304" pitchFamily="18" charset="0"/>
              </a:rPr>
              <a:t>перескажите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ea typeface="Gadugi" panose="020B0502040204020203" pitchFamily="34" charset="0"/>
                <a:cs typeface="Times New Roman" panose="02020603050405020304" pitchFamily="18" charset="0"/>
              </a:rPr>
              <a:t>или прочитайте этот рассказ своим родным, обсудите его вместе, узнайте, какие произведения Пушкина помнят ваши родители</a:t>
            </a:r>
            <a:endParaRPr lang="ru-RU" sz="2800" dirty="0">
              <a:solidFill>
                <a:srgbClr val="002060"/>
              </a:solidFill>
              <a:latin typeface="Calibri" panose="020F0502020204030204" pitchFamily="34" charset="0"/>
              <a:ea typeface="Gadugi" panose="020B0502040204020203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ea typeface="Gadugi" panose="020B0502040204020203" pitchFamily="34" charset="0"/>
                <a:cs typeface="Times New Roman" panose="02020603050405020304" pitchFamily="18" charset="0"/>
              </a:rPr>
              <a:t>- сопоставьте даты в тексте и установите хронологию жизни героини (примерную дату рождения и смерти)</a:t>
            </a:r>
            <a:endParaRPr lang="ru-RU" sz="2800" dirty="0">
              <a:solidFill>
                <a:srgbClr val="002060"/>
              </a:solidFill>
              <a:latin typeface="Calibri" panose="020F0502020204030204" pitchFamily="34" charset="0"/>
              <a:ea typeface="Gadugi" panose="020B0502040204020203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9177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6234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5932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Капля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Капля</Template>
  <TotalTime>277</TotalTime>
  <Words>123</Words>
  <Application>Microsoft Office PowerPoint</Application>
  <PresentationFormat>Широкоэкранный</PresentationFormat>
  <Paragraphs>16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7" baseType="lpstr">
      <vt:lpstr>Arial</vt:lpstr>
      <vt:lpstr>Calibri</vt:lpstr>
      <vt:lpstr>Comic Sans MS</vt:lpstr>
      <vt:lpstr>Gadugi</vt:lpstr>
      <vt:lpstr>Georgia</vt:lpstr>
      <vt:lpstr>Times New Roman</vt:lpstr>
      <vt:lpstr>Tw Cen MT</vt:lpstr>
      <vt:lpstr>Капля</vt:lpstr>
      <vt:lpstr>Урок-размышление  по рассказу  Юрия Васильевича Буйды  «Синдбад Мореход»</vt:lpstr>
      <vt:lpstr>Ю.В. Буйда родился в 1954 году в посёлке знаменск  калининградской области</vt:lpstr>
      <vt:lpstr>Определим  проблематику рассказа</vt:lpstr>
      <vt:lpstr>«Остаться человеком…» Урок-размышление  по рассказу  Юрия Васильевича Буйды  «Синдбад Мореход»</vt:lpstr>
      <vt:lpstr>Презентация PowerPoint</vt:lpstr>
      <vt:lpstr>закончите предложения </vt:lpstr>
      <vt:lpstr>Домашнее задание: (выберите ОДНО задание)  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Урок-размышление  по рассказу  Юрия Васильевича Буйды  «Синдбад Мореход»</dc:title>
  <dc:creator>Olga Churkina</dc:creator>
  <cp:lastModifiedBy>Olga Churkina</cp:lastModifiedBy>
  <cp:revision>11</cp:revision>
  <dcterms:created xsi:type="dcterms:W3CDTF">2023-12-10T19:36:49Z</dcterms:created>
  <dcterms:modified xsi:type="dcterms:W3CDTF">2023-12-27T20:35:29Z</dcterms:modified>
</cp:coreProperties>
</file>