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2" r:id="rId5"/>
    <p:sldId id="261" r:id="rId6"/>
    <p:sldId id="295" r:id="rId7"/>
    <p:sldId id="265" r:id="rId8"/>
    <p:sldId id="270" r:id="rId9"/>
    <p:sldId id="291" r:id="rId10"/>
    <p:sldId id="266" r:id="rId11"/>
    <p:sldId id="286" r:id="rId12"/>
    <p:sldId id="263" r:id="rId13"/>
    <p:sldId id="285" r:id="rId14"/>
    <p:sldId id="271" r:id="rId15"/>
    <p:sldId id="296" r:id="rId16"/>
    <p:sldId id="258" r:id="rId17"/>
    <p:sldId id="297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img-fotki.yandex.ru/get/5403/vera-erifa2008.6/0_3c4b0_9db807c0_L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4500562" y="1428736"/>
            <a:ext cx="3963348" cy="5016897"/>
          </a:xfrm>
          <a:prstGeom prst="rect">
            <a:avLst/>
          </a:prstGeom>
          <a:noFill/>
        </p:spPr>
      </p:pic>
      <p:grpSp>
        <p:nvGrpSpPr>
          <p:cNvPr id="25" name="Группа 24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26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3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3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3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Группа 20"/>
            <p:cNvGrpSpPr/>
            <p:nvPr userDrawn="1"/>
          </p:nvGrpSpPr>
          <p:grpSpPr>
            <a:xfrm rot="5400000">
              <a:off x="5429257" y="3214686"/>
              <a:ext cx="6429421" cy="428628"/>
              <a:chOff x="285720" y="214290"/>
              <a:chExt cx="8572560" cy="357190"/>
            </a:xfrm>
          </p:grpSpPr>
          <p:pic>
            <p:nvPicPr>
              <p:cNvPr id="30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1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8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18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9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1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1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0"/>
            <p:cNvGrpSpPr/>
            <p:nvPr userDrawn="1"/>
          </p:nvGrpSpPr>
          <p:grpSpPr>
            <a:xfrm rot="5400000">
              <a:off x="5429259" y="3214686"/>
              <a:ext cx="6429421" cy="428628"/>
              <a:chOff x="285720" y="214290"/>
              <a:chExt cx="8572560" cy="357190"/>
            </a:xfrm>
          </p:grpSpPr>
          <p:pic>
            <p:nvPicPr>
              <p:cNvPr id="1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0" name="Picture 6" descr="http://img-fotki.yandex.ru/get/5403/vera-erifa2008.6/0_3c4b0_9db807c0_L"/>
          <p:cNvPicPr>
            <a:picLocks noChangeAspect="1" noChangeArrowheads="1"/>
          </p:cNvPicPr>
          <p:nvPr userDrawn="1"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 flipH="1">
            <a:off x="500034" y="3286124"/>
            <a:ext cx="2496012" cy="3159509"/>
          </a:xfrm>
          <a:prstGeom prst="rect">
            <a:avLst/>
          </a:prstGeom>
          <a:noFill/>
        </p:spPr>
      </p:pic>
      <p:pic>
        <p:nvPicPr>
          <p:cNvPr id="10246" name="Picture 6" descr="http://ftp.ericos.ru/images/infoblock/events/happy2013_2.jpg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47474">
            <a:off x="7105548" y="631510"/>
            <a:ext cx="1466359" cy="18573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8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18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9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1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1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0"/>
            <p:cNvGrpSpPr/>
            <p:nvPr userDrawn="1"/>
          </p:nvGrpSpPr>
          <p:grpSpPr>
            <a:xfrm rot="5400000">
              <a:off x="5429259" y="3214686"/>
              <a:ext cx="6429421" cy="428628"/>
              <a:chOff x="285720" y="214290"/>
              <a:chExt cx="8572560" cy="357190"/>
            </a:xfrm>
          </p:grpSpPr>
          <p:pic>
            <p:nvPicPr>
              <p:cNvPr id="1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-fotki.yandex.ru/get/5303/lady-annadu.48/0_616ce_11225a4c_XL.jpg"/>
          <p:cNvPicPr>
            <a:picLocks noChangeAspect="1" noChangeArrowheads="1"/>
          </p:cNvPicPr>
          <p:nvPr userDrawn="1"/>
        </p:nvPicPr>
        <p:blipFill>
          <a:blip r:embed="rId13" cstate="print"/>
          <a:srcRect t="260" r="12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://img-fotki.yandex.ru/get/5303/lady-annadu.48/0_616ce_11225a4c_XL.jpg"/>
          <p:cNvPicPr>
            <a:picLocks noChangeAspect="1" noChangeArrowheads="1"/>
          </p:cNvPicPr>
          <p:nvPr userDrawn="1"/>
        </p:nvPicPr>
        <p:blipFill>
          <a:blip r:embed="rId13" cstate="print"/>
          <a:srcRect t="260" r="1299"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015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1556792"/>
            <a:ext cx="4508574" cy="2304256"/>
          </a:xfrm>
          <a:prstGeom prst="rect">
            <a:avLst/>
          </a:prstGeom>
          <a:noFill/>
        </p:spPr>
        <p:txBody>
          <a:bodyPr wrap="square" rtlCol="0">
            <a:prstTxWarp prst="textFadeUp">
              <a:avLst>
                <a:gd name="adj" fmla="val 18620"/>
              </a:avLst>
            </a:prstTxWarp>
            <a:spAutoFit/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«Сложение и вычитание в пределах 100»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01549" y="4005064"/>
            <a:ext cx="1445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B0F0"/>
                </a:solidFill>
                <a:cs typeface="MV Boli" panose="02000500030200090000" pitchFamily="2" charset="0"/>
              </a:rPr>
              <a:t>2 «а» класс</a:t>
            </a:r>
            <a:endParaRPr lang="ru-RU" sz="2000" b="1" i="1" dirty="0">
              <a:solidFill>
                <a:srgbClr val="00B0F0"/>
              </a:solidFill>
              <a:cs typeface="MV Boli" panose="0200050003020009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4812" y="5020373"/>
            <a:ext cx="4596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Подготовила:</a:t>
            </a:r>
          </a:p>
          <a:p>
            <a:pPr algn="ctr"/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Хупсергенова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 Валентина </a:t>
            </a:r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Лёвовна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-</a:t>
            </a:r>
          </a:p>
          <a:p>
            <a:pPr algn="ctr"/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у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читель начальных классов </a:t>
            </a:r>
          </a:p>
          <a:p>
            <a:pPr algn="ctr"/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МОУ СОШ № 1 с.п. </a:t>
            </a:r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  <a:cs typeface="MV Boli" panose="02000500030200090000" pitchFamily="2" charset="0"/>
              </a:rPr>
              <a:t>В.Куркужин</a:t>
            </a:r>
            <a:endParaRPr lang="ru-RU" b="1" i="1" dirty="0">
              <a:solidFill>
                <a:schemeClr val="accent4">
                  <a:lumMod val="75000"/>
                </a:schemeClr>
              </a:solidFill>
              <a:cs typeface="MV Boli" panose="02000500030200090000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67744" y="692696"/>
            <a:ext cx="4733148" cy="457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Урок математики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1156" y="4437112"/>
            <a:ext cx="53024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</a:t>
            </a:r>
            <a:r>
              <a:rPr lang="ru-RU" sz="66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ИННИПУХ</a:t>
            </a:r>
            <a:endParaRPr lang="ru-RU" sz="66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3779912" y="5900804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://s3.pic4you.ru/allimage/y2013/11-15/24687/3982356-thum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4430" y="1653448"/>
            <a:ext cx="2969201" cy="378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04369" y="1499192"/>
            <a:ext cx="32007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b="1" dirty="0" smtClean="0">
                <a:solidFill>
                  <a:srgbClr val="FFFF00"/>
                </a:solidFill>
              </a:rPr>
              <a:t>?</a:t>
            </a:r>
            <a:endParaRPr lang="ru-RU" sz="300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571480"/>
            <a:ext cx="47149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Этот мишка любит мёд,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гости сам к друзьям идёт.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Всем поможет от души,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Вот и  к нам опять спешит.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Любит сочинять он вслух,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же это? 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223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42852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Вычислить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столбик</a:t>
            </a:r>
          </a:p>
          <a:p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71472" y="-700511"/>
            <a:ext cx="857252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56-28          37+58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70-4             90-46        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78+22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Пропускаем внизу 2 клеточки и решаем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примеры.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500307"/>
            <a:ext cx="6215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Хорошо! Оцениваем свою работу за  решение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примеров.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3499318"/>
            <a:ext cx="51125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</a:t>
            </a:r>
            <a:r>
              <a:rPr lang="ru-RU" sz="66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ЕЗНАЙКА</a:t>
            </a:r>
            <a:endParaRPr lang="ru-RU" sz="66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4177794" y="5949280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doc4web.ru/uploads/files/6/4985/hello_html_m6a9c94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85994"/>
            <a:ext cx="3253383" cy="444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57260" y="1806546"/>
            <a:ext cx="301105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b="1" dirty="0" smtClean="0">
                <a:solidFill>
                  <a:srgbClr val="FFFF00"/>
                </a:solidFill>
              </a:rPr>
              <a:t>?</a:t>
            </a:r>
            <a:endParaRPr lang="ru-RU" sz="30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42918"/>
            <a:ext cx="47863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Вместе с круглыми полями,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в штанишках до колен,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Занят разными делами,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Лишь учиться ему лень.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он, быстро отгадайте.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зовут его?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30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642918"/>
            <a:ext cx="76438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Детки, а у нас в классе есть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незнайки?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Ну, конечно же, нет, вы у меня такие молодцы!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Какое  же задание подготовил нам непоседа  - Незнайка?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«Пересадка»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12-3                   57-7                80-50             15-15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20+5                  20+40             35+5               14-7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90+1                  7+3                 9+5                 80+5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15-8                   23+2               40-10   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Жаль расставаться с Незнайкой, но нас ждут другие герои. Займите свои места. Оцените свою работу за игру «Пересадка»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5840" y="5009472"/>
            <a:ext cx="53285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6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ЧЕБУРАШКА</a:t>
            </a:r>
            <a:endParaRPr lang="ru-RU" sz="66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4247964" y="5949280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://www.poseti-nn.ru/files/113479/7-%D0%A7%D0%95%D0%91%D0%A3%D0%A0%D0%90%D0%A8%D0%9A%D0%9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2" y="2000240"/>
            <a:ext cx="428628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32040" y="862196"/>
            <a:ext cx="32007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b="1" dirty="0" smtClean="0">
                <a:solidFill>
                  <a:srgbClr val="FFFF00"/>
                </a:solidFill>
              </a:rPr>
              <a:t>?</a:t>
            </a:r>
            <a:endParaRPr lang="ru-RU" sz="30000" b="1" dirty="0">
              <a:solidFill>
                <a:srgbClr val="FFFF0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-3092745"/>
            <a:ext cx="421484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не лев, не слон, не птица,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тигрёнок, не лисица,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котёнок, не щенок,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волчонок, не сурок.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снимается в кино,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известно всем давно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 милая мордашка,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А зовётся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243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6"/>
            <a:ext cx="79296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Чебурашка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принёс нам задание №18 на странице 42.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Ответы отправляем на стену.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Оцениваем свою работу с учебником.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-2941493"/>
            <a:ext cx="8358214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.Рефлексия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          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-Вспомним, что удалось повторить за урок?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-А как вы думаете, мы достигли своих целей?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- Что показалось трудным?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-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задание было самым интересным?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- С каким героем вам не хотелось расставаться?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Напоследок к нам пришёл ещё один герой</a:t>
            </a: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4653" y="3499318"/>
            <a:ext cx="437972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8000" b="1" dirty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</a:t>
            </a:r>
            <a:r>
              <a:rPr lang="ru-RU" sz="66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АРЛСОН</a:t>
            </a:r>
            <a:endParaRPr lang="ru-RU" sz="66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http://shop.ra-vektor.ru/image/cache/data/Cinema/Cartoon/Karlson_1-500x5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571744"/>
            <a:ext cx="3682380" cy="368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4052934" y="5887244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184259" y="1806545"/>
            <a:ext cx="32007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b="1" dirty="0" smtClean="0">
                <a:solidFill>
                  <a:srgbClr val="FFFF00"/>
                </a:solidFill>
              </a:rPr>
              <a:t>?</a:t>
            </a:r>
            <a:endParaRPr lang="ru-RU" sz="300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785794"/>
            <a:ext cx="57150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Взяв для подкрепления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Баночку варенья,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Отправляется в полёт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Человечек – вертолёт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- Кто же это?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-4711206"/>
            <a:ext cx="7786742" cy="987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Карлсон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подкрепляется вареньем, а мы подкрепились знаниями и теперь с уверенностью  решим тесты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Пожалуйста, займите свои места.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с каким настроением вы уходите с урока?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Я вам тоже хочу сказать за такое удивительное общение спасибо!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, что вы дружно помогали друг другу и героям сказок. Но помните: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В мире много сказок,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Грустных и смешных ,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прожить на свете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Нам нельзя без них.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герои сказок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Дарят нам тепло.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Пусть добро навеки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Побеждает зло!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На дом я предлагаю вам  задание по выбору на   виртуальной  доске.  Решение                                              оформляете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тетрадях.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984667">
            <a:off x="1615659" y="2337213"/>
            <a:ext cx="6174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0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Молодцы!</a:t>
            </a:r>
            <a:endParaRPr lang="ru-RU" sz="80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5490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48680"/>
            <a:ext cx="60486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Дорогие друзья!</a:t>
            </a:r>
            <a:endParaRPr lang="ru-RU" sz="3200" b="1" dirty="0">
              <a:solidFill>
                <a:srgbClr val="663300"/>
              </a:solidFill>
              <a:latin typeface="Monotype Corsiva" pitchFamily="66" charset="0"/>
            </a:endParaRPr>
          </a:p>
          <a:p>
            <a:pPr lvl="0"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Предлагаю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вам увлекательное путешествие со сказочными героями</a:t>
            </a:r>
          </a:p>
          <a:p>
            <a:pPr lvl="0"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Желаю  вам  успеха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!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5514561" y="5085184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6342401"/>
            <a:ext cx="9057736" cy="1314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урока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1Самоопределение.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Орг. момент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Как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гостеприимные хозяева, окажем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внимание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нашим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гостям.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рады приветствовать Вас в нашем классе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Возможно, есть классы и лучше, и краше.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Но пусть в нашем классе Вам будет светло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Пусть будет уютно и очень легко.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Поручено нам Вас сегодня встречать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Здравствуйте, здравствуйте, здравствуйте. Приветствует Вас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Старательный, внимательный 2 «А» класс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Проверка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домашнего задания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АОЗ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Сегодня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нас необычный урок. На нём мы все отправимся в волшебный мир сказки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Итак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 готовы?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aseline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Тогда  нам нужно произнести волшебные слова. Повторяйте за мной: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Раз, два, три – сказка в гости приходи.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aseline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И вот я вижу первого героя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А угадать его имя мы сможем после того, как покажем свои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знания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в разминке</a:t>
            </a: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-Какое сегодня число?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-Какое время года?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- Назовите весенние месяцы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- Сколько ушей у двух кошек?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- Правильно, слушаем дальше.  Бабушка связала 5 пар рукавичек. Сколько рукавичек она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связала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левую руку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aseline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643998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Самое маленькое натуральное число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Какие числа называются натуральными?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Самое большое однозначное число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Самое большое двузначное число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Самое маленькое трёхзначное число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 10-ти прибавить 5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 11 отнять 8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Назовите числа в порядке возрастания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97, 16, 34, 5, 80, 14, 69, 8     (5,8,14,16,34,69,80,97)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Назовите самое большое и самое маленькое числа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охарактеризуйте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их.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Давайте угадаем, кто же  этот герой. Вам нужно решить примеры, и, расположив буквы в соответствии с ответами  в таблице, открыть его имя.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  зовут нашего героя?</a:t>
            </a:r>
          </a:p>
          <a:p>
            <a:pPr lvl="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Молодцы, очень хорошо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1600" dirty="0" smtClean="0"/>
              <a:t> ! 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теперь возьмите листы самооценки и оцените своё участие в разминке. Всё ли у вас получалось?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мы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повторяли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выполняя задания разминки??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Десятки и единицы, однозначные и двузначные числа, складывали и вычитали числа в пределах 100.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00042"/>
            <a:ext cx="850112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сейчас год?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Какой был предшествующий?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Какой будет следующий?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 каком веке мы живём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Назовите самое маленькое однозначное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4643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9+7        Б       96+1   у      28-20   а     12-7    и</a:t>
            </a:r>
          </a:p>
          <a:p>
            <a:r>
              <a:rPr lang="ru-RU" dirty="0" smtClean="0"/>
              <a:t>60+20    </a:t>
            </a:r>
            <a:r>
              <a:rPr lang="ru-RU" dirty="0" err="1" smtClean="0"/>
              <a:t>р</a:t>
            </a:r>
            <a:r>
              <a:rPr lang="ru-RU" dirty="0" smtClean="0"/>
              <a:t>      30+9    т      8+6       </a:t>
            </a:r>
            <a:r>
              <a:rPr lang="ru-RU" dirty="0" err="1" smtClean="0"/>
              <a:t>н</a:t>
            </a:r>
            <a:r>
              <a:rPr lang="ru-RU" dirty="0" smtClean="0"/>
              <a:t>     70-1   о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499318"/>
            <a:ext cx="4968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0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Б</a:t>
            </a:r>
            <a:r>
              <a:rPr lang="ru-RU" sz="66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УРАТИНО</a:t>
            </a:r>
            <a:endParaRPr lang="ru-RU" sz="66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 descr="http://www.sochi.scapp.ru/wp-content/uploads/2014/09/020865f84c24ca64dca9d294cbd729d7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714488"/>
            <a:ext cx="3743757" cy="494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4119990" y="5879891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57818" y="1643050"/>
            <a:ext cx="32007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b="1" dirty="0" smtClean="0">
                <a:solidFill>
                  <a:srgbClr val="FFFF00"/>
                </a:solidFill>
              </a:rPr>
              <a:t>?</a:t>
            </a:r>
            <a:endParaRPr lang="ru-RU" sz="30000" b="1" dirty="0">
              <a:solidFill>
                <a:srgbClr val="FFFF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42976" y="1197282"/>
          <a:ext cx="385765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207"/>
                <a:gridCol w="482207"/>
                <a:gridCol w="482207"/>
                <a:gridCol w="410767"/>
                <a:gridCol w="553647"/>
                <a:gridCol w="482207"/>
                <a:gridCol w="482207"/>
                <a:gridCol w="482207"/>
              </a:tblGrid>
              <a:tr h="321471"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69</a:t>
                      </a:r>
                      <a:endParaRPr lang="ru-RU" dirty="0"/>
                    </a:p>
                  </a:txBody>
                  <a:tcPr/>
                </a:tc>
              </a:tr>
              <a:tr h="3214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52788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42918"/>
            <a:ext cx="778674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Постановка целей урока.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 вы думаете, что мы будем делать сегодня на уроке, какие цели и задачи вы себе поставите?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будем решать примеры и задачи на сложение и вычитание чисел в пределах 100.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Правильно! А девизом нашего урока будут слова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«Считай!», «Смекай!, «Отгадывай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Открываем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тетради, записываем число и классную работу. Спинки держим прямо: девочки- принцессы, а мальчики- рыцари.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3499318"/>
            <a:ext cx="4968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</a:t>
            </a:r>
            <a:r>
              <a:rPr lang="ru-RU" sz="66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ОЛОБОК</a:t>
            </a:r>
            <a:endParaRPr lang="ru-RU" sz="66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4067944" y="5900804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tvoivibor.3dn.ru/_fr/0/603781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344" y="1844824"/>
            <a:ext cx="3600088" cy="38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67961" y="1264026"/>
            <a:ext cx="32007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b="1" dirty="0" smtClean="0">
                <a:solidFill>
                  <a:srgbClr val="FFFF00"/>
                </a:solidFill>
              </a:rPr>
              <a:t>?</a:t>
            </a:r>
            <a:endParaRPr lang="ru-RU" sz="30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857232"/>
            <a:ext cx="52864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cs typeface="Mongolian Baiti" pitchFamily="66" charset="0"/>
              </a:rPr>
              <a:t>Укатился он из дома</a:t>
            </a:r>
          </a:p>
          <a:p>
            <a:r>
              <a:rPr lang="ru-RU" sz="2400" dirty="0" smtClean="0">
                <a:solidFill>
                  <a:srgbClr val="FF0000"/>
                </a:solidFill>
                <a:cs typeface="Mongolian Baiti" pitchFamily="66" charset="0"/>
              </a:rPr>
              <a:t>По дороге незнакомой…</a:t>
            </a:r>
          </a:p>
          <a:p>
            <a:r>
              <a:rPr lang="ru-RU" sz="2400" dirty="0" smtClean="0">
                <a:solidFill>
                  <a:srgbClr val="FF0000"/>
                </a:solidFill>
                <a:cs typeface="Mongolian Baiti" pitchFamily="66" charset="0"/>
              </a:rPr>
              <a:t>Ты узнал его, дружок?</a:t>
            </a:r>
          </a:p>
          <a:p>
            <a:r>
              <a:rPr lang="ru-RU" sz="2400" dirty="0" smtClean="0">
                <a:solidFill>
                  <a:srgbClr val="FF0000"/>
                </a:solidFill>
                <a:cs typeface="Mongolian Baiti" pitchFamily="66" charset="0"/>
              </a:rPr>
              <a:t>Это  самый  непослушный,</a:t>
            </a:r>
          </a:p>
          <a:p>
            <a:r>
              <a:rPr lang="ru-RU" sz="2400" dirty="0" smtClean="0">
                <a:solidFill>
                  <a:srgbClr val="FF0000"/>
                </a:solidFill>
                <a:cs typeface="Mongolian Baiti" pitchFamily="66" charset="0"/>
              </a:rPr>
              <a:t>Говорливый, простодушный</a:t>
            </a:r>
          </a:p>
          <a:p>
            <a:r>
              <a:rPr lang="ru-RU" sz="2400" dirty="0" smtClean="0">
                <a:solidFill>
                  <a:srgbClr val="FF0000"/>
                </a:solidFill>
                <a:cs typeface="Mongolian Baiti" pitchFamily="66" charset="0"/>
              </a:rPr>
              <a:t>И румяный…</a:t>
            </a:r>
            <a:endParaRPr lang="ru-RU" dirty="0">
              <a:solidFill>
                <a:srgbClr val="FF0000"/>
              </a:solidFill>
              <a:cs typeface="Mongolian Baiti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86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3499318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0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</a:t>
            </a:r>
            <a:r>
              <a:rPr lang="ru-RU" sz="6600" b="1" dirty="0" smtClean="0">
                <a:ln w="11430">
                  <a:solidFill>
                    <a:srgbClr val="CC0099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ЙБОЛИТ</a:t>
            </a:r>
            <a:endParaRPr lang="ru-RU" sz="6600" b="1" dirty="0">
              <a:ln w="11430">
                <a:solidFill>
                  <a:srgbClr val="CC0099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4283968" y="5877272"/>
            <a:ext cx="504056" cy="360040"/>
          </a:xfrm>
          <a:prstGeom prst="actionButtonForwardNex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://27.img.avito.st/640x480/15099170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1507" y="1557300"/>
            <a:ext cx="282892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31507" y="1420319"/>
            <a:ext cx="32007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b="1" dirty="0" smtClean="0">
                <a:solidFill>
                  <a:srgbClr val="FFFF00"/>
                </a:solidFill>
              </a:rPr>
              <a:t>?</a:t>
            </a:r>
            <a:endParaRPr lang="ru-RU" sz="30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642918"/>
            <a:ext cx="4929222" cy="31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Всех на свете он добрей.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Лечит он больных зверей.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однажды бегемота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Вытащил он из болота.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известен, знаменит.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доктор …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959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642918"/>
            <a:ext cx="757242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Исправь ошибки в задаче и реши.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Сладкоежка съел 10 шоколадных конфет, 5 груш, 8 вафель, 4 банана,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карамелек, 6 яблок, 2 ананаса.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конфет съел Сладкоежка, что ему стало плохо?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2.Ананас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весит 2 рубля, а дыня 5 рублей.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сколько арбуз легче дыни?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 какие задачи вы можете составить по этой задаче?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1. Ананас стоит 2 рубля, а дыня 5 рублей. Сколько стоит вся покупка?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2. Ананас весит 2 кг, а дыня 5 кг. На сколько кг дыня тяжелее ананаса?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Молодцы! Вы очень хорошо находили ошибки и решали задачи. Оцените свою работу. Продолжаем наше путешествие. Кто нас дальше встречает?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1022</Words>
  <Application>Microsoft Office PowerPoint</Application>
  <PresentationFormat>Экран (4:3)</PresentationFormat>
  <Paragraphs>301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777</cp:lastModifiedBy>
  <cp:revision>77</cp:revision>
  <dcterms:created xsi:type="dcterms:W3CDTF">2015-06-20T16:52:31Z</dcterms:created>
  <dcterms:modified xsi:type="dcterms:W3CDTF">2019-03-13T18:19:55Z</dcterms:modified>
</cp:coreProperties>
</file>