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59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6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35BAA-9530-42F6-B8EF-6CB346923F3A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14564-6E47-44C7-9C8F-B9835A589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5741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35BAA-9530-42F6-B8EF-6CB346923F3A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14564-6E47-44C7-9C8F-B9835A589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419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35BAA-9530-42F6-B8EF-6CB346923F3A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14564-6E47-44C7-9C8F-B9835A589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452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35BAA-9530-42F6-B8EF-6CB346923F3A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14564-6E47-44C7-9C8F-B9835A589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528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35BAA-9530-42F6-B8EF-6CB346923F3A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14564-6E47-44C7-9C8F-B9835A589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5263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35BAA-9530-42F6-B8EF-6CB346923F3A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14564-6E47-44C7-9C8F-B9835A589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885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35BAA-9530-42F6-B8EF-6CB346923F3A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14564-6E47-44C7-9C8F-B9835A58943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895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35BAA-9530-42F6-B8EF-6CB346923F3A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14564-6E47-44C7-9C8F-B9835A589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268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35BAA-9530-42F6-B8EF-6CB346923F3A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14564-6E47-44C7-9C8F-B9835A589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16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35BAA-9530-42F6-B8EF-6CB346923F3A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14564-6E47-44C7-9C8F-B9835A589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565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3F35BAA-9530-42F6-B8EF-6CB346923F3A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14564-6E47-44C7-9C8F-B9835A589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101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3F35BAA-9530-42F6-B8EF-6CB346923F3A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50B14564-6E47-44C7-9C8F-B9835A589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422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0.png"/><Relationship Id="rId7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Геймификация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образовании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7697" y="4032664"/>
            <a:ext cx="7896606" cy="1239894"/>
          </a:xfrm>
        </p:spPr>
        <p:txBody>
          <a:bodyPr>
            <a:normAutofit/>
          </a:bodyPr>
          <a:lstStyle/>
          <a:p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игровых механик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элементов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неигровом контексте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9535" y="1945288"/>
            <a:ext cx="53545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i="1" dirty="0" smtClean="0">
                <a:solidFill>
                  <a:srgbClr val="FF0000"/>
                </a:solidFill>
                <a:latin typeface="Mistral" panose="03090702030407020403" pitchFamily="66" charset="0"/>
              </a:rPr>
              <a:t>Игровые механики</a:t>
            </a:r>
            <a:endParaRPr lang="ru-RU" sz="6600" i="1" dirty="0">
              <a:solidFill>
                <a:srgbClr val="FF0000"/>
              </a:solidFill>
              <a:latin typeface="Mistral" panose="03090702030407020403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4023" y="2611828"/>
            <a:ext cx="5231422" cy="5978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847482" y="5852850"/>
            <a:ext cx="33064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Полина А.И.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учитель английского языка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МАОУ «СОШ №6» г. Корсакова</a:t>
            </a:r>
          </a:p>
        </p:txBody>
      </p:sp>
    </p:spTree>
    <p:extLst>
      <p:ext uri="{BB962C8B-B14F-4D97-AF65-F5344CB8AC3E}">
        <p14:creationId xmlns:p14="http://schemas.microsoft.com/office/powerpoint/2010/main" val="15631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450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2118" y="207818"/>
            <a:ext cx="11450782" cy="1392382"/>
          </a:xfrm>
          <a:prstGeom prst="rect">
            <a:avLst/>
          </a:prstGeom>
          <a:solidFill>
            <a:srgbClr val="FFFFFF">
              <a:alpha val="61961"/>
            </a:srgb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Bahnschrift SemiBold" panose="020B0502040204020203" pitchFamily="34" charset="0"/>
              </a:rPr>
              <a:t>Q</a:t>
            </a:r>
            <a:r>
              <a:rPr lang="en-US" sz="2400" dirty="0" smtClean="0">
                <a:solidFill>
                  <a:schemeClr val="tx1"/>
                </a:solidFill>
                <a:latin typeface="Bahnschrift SemiBold" panose="020B0502040204020203" pitchFamily="34" charset="0"/>
              </a:rPr>
              <a:t>uest: Do exercise 1 at page 78, part 2.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Bahnschrift SemiBold" panose="020B0502040204020203" pitchFamily="34" charset="0"/>
              </a:rPr>
              <a:t>Objective: </a:t>
            </a:r>
            <a:r>
              <a:rPr lang="en-US" sz="2400" i="1" dirty="0">
                <a:solidFill>
                  <a:schemeClr val="tx1"/>
                </a:solidFill>
                <a:latin typeface="Bahnschrift SemiBold" panose="020B0502040204020203" pitchFamily="34" charset="0"/>
              </a:rPr>
              <a:t>Now tell us they haven’t been doing </a:t>
            </a:r>
            <a:r>
              <a:rPr lang="en-US" sz="2400" i="1" dirty="0" smtClean="0">
                <a:solidFill>
                  <a:schemeClr val="tx1"/>
                </a:solidFill>
                <a:latin typeface="Bahnschrift SemiBold" panose="020B0502040204020203" pitchFamily="34" charset="0"/>
              </a:rPr>
              <a:t>that.</a:t>
            </a:r>
            <a:endParaRPr lang="en-US" sz="2400" i="1" dirty="0">
              <a:solidFill>
                <a:schemeClr val="tx1"/>
              </a:solidFill>
              <a:latin typeface="Bahnschrift SemiBold" panose="020B0502040204020203" pitchFamily="34" charset="0"/>
            </a:endParaRP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Bahnschrift SemiBold" panose="020B0502040204020203" pitchFamily="34" charset="0"/>
              </a:rPr>
              <a:t>Reward: 20 EXP, 5 GOLD</a:t>
            </a:r>
            <a:endParaRPr lang="ru-RU" sz="2400" dirty="0">
              <a:solidFill>
                <a:schemeClr val="tx1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2118" y="1690688"/>
            <a:ext cx="11450782" cy="5084185"/>
          </a:xfrm>
          <a:prstGeom prst="rect">
            <a:avLst/>
          </a:prstGeom>
          <a:solidFill>
            <a:srgbClr val="FFFFFF">
              <a:alpha val="61961"/>
            </a:srgb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>
                <a:solidFill>
                  <a:schemeClr val="tx1"/>
                </a:solidFill>
                <a:latin typeface="Bahnschrift SemiBold" panose="020B0502040204020203" pitchFamily="34" charset="0"/>
              </a:rPr>
              <a:t>Example: </a:t>
            </a:r>
            <a:r>
              <a:rPr lang="en-US" sz="3600" dirty="0">
                <a:solidFill>
                  <a:schemeClr val="tx1"/>
                </a:solidFill>
                <a:latin typeface="Bahnschrift SemiBold" panose="020B0502040204020203" pitchFamily="34" charset="0"/>
              </a:rPr>
              <a:t>John-plant flowers</a:t>
            </a:r>
          </a:p>
          <a:p>
            <a:r>
              <a:rPr lang="en-US" sz="3600" i="1" dirty="0">
                <a:solidFill>
                  <a:schemeClr val="tx1"/>
                </a:solidFill>
                <a:latin typeface="Bahnschrift SemiBold" panose="020B0502040204020203" pitchFamily="34" charset="0"/>
              </a:rPr>
              <a:t>John </a:t>
            </a:r>
            <a:r>
              <a:rPr lang="en-US" sz="3600" i="1" dirty="0">
                <a:solidFill>
                  <a:srgbClr val="FF0000"/>
                </a:solidFill>
                <a:latin typeface="Bahnschrift SemiBold" panose="020B0502040204020203" pitchFamily="34" charset="0"/>
              </a:rPr>
              <a:t>hasn’t been </a:t>
            </a:r>
            <a:r>
              <a:rPr lang="en-US" sz="3600" i="1" dirty="0">
                <a:solidFill>
                  <a:schemeClr val="tx1"/>
                </a:solidFill>
                <a:latin typeface="Bahnschrift SemiBold" panose="020B0502040204020203" pitchFamily="34" charset="0"/>
              </a:rPr>
              <a:t>plant</a:t>
            </a:r>
            <a:r>
              <a:rPr lang="en-US" sz="3600" i="1" dirty="0">
                <a:solidFill>
                  <a:srgbClr val="FF0000"/>
                </a:solidFill>
                <a:latin typeface="Bahnschrift SemiBold" panose="020B0502040204020203" pitchFamily="34" charset="0"/>
              </a:rPr>
              <a:t>ing</a:t>
            </a:r>
            <a:r>
              <a:rPr lang="en-US" sz="3600" i="1" dirty="0">
                <a:solidFill>
                  <a:schemeClr val="tx1"/>
                </a:solidFill>
                <a:latin typeface="Bahnschrift SemiBold" panose="020B0502040204020203" pitchFamily="34" charset="0"/>
              </a:rPr>
              <a:t> flowers since morning.</a:t>
            </a:r>
          </a:p>
          <a:p>
            <a:endParaRPr lang="en-US" sz="3600" dirty="0">
              <a:solidFill>
                <a:schemeClr val="tx1"/>
              </a:solidFill>
              <a:latin typeface="Bahnschrift SemiBold" panose="020B0502040204020203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600" dirty="0">
                <a:solidFill>
                  <a:schemeClr val="tx1"/>
                </a:solidFill>
                <a:latin typeface="Bahnschrift SemiBold" panose="020B0502040204020203" pitchFamily="34" charset="0"/>
              </a:rPr>
              <a:t> Rose – recycle cans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>
                <a:solidFill>
                  <a:schemeClr val="tx1"/>
                </a:solidFill>
                <a:latin typeface="Bahnschrift SemiBold" panose="020B0502040204020203" pitchFamily="34" charset="0"/>
              </a:rPr>
              <a:t>Jane – collect rubbish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>
                <a:solidFill>
                  <a:schemeClr val="tx1"/>
                </a:solidFill>
                <a:latin typeface="Bahnschrift SemiBold" panose="020B0502040204020203" pitchFamily="34" charset="0"/>
              </a:rPr>
              <a:t>Andy and Dave – build nesting boxes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>
                <a:solidFill>
                  <a:schemeClr val="tx1"/>
                </a:solidFill>
                <a:latin typeface="Bahnschrift SemiBold" panose="020B0502040204020203" pitchFamily="34" charset="0"/>
              </a:rPr>
              <a:t>Sally – teach the cycle of life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>
                <a:solidFill>
                  <a:schemeClr val="tx1"/>
                </a:solidFill>
                <a:latin typeface="Bahnschrift SemiBold" panose="020B0502040204020203" pitchFamily="34" charset="0"/>
              </a:rPr>
              <a:t>Tim – clean out a pond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>
                <a:solidFill>
                  <a:schemeClr val="tx1"/>
                </a:solidFill>
                <a:latin typeface="Bahnschrift SemiBold" panose="020B0502040204020203" pitchFamily="34" charset="0"/>
              </a:rPr>
              <a:t>John – read a book about ecology</a:t>
            </a:r>
            <a:endParaRPr lang="ru-RU" sz="3600" dirty="0">
              <a:solidFill>
                <a:schemeClr val="tx1"/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293658" y="4001294"/>
            <a:ext cx="2688792" cy="26887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953871">
            <a:off x="-1137791" y="-1298850"/>
            <a:ext cx="2597700" cy="25977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340283">
            <a:off x="11072221" y="-811617"/>
            <a:ext cx="2597700" cy="25977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36456">
            <a:off x="-1186282" y="5391235"/>
            <a:ext cx="2597700" cy="25977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4268">
            <a:off x="7994808" y="550712"/>
            <a:ext cx="2597700" cy="25977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>
            <a:off x="6992501" y="4598806"/>
            <a:ext cx="1602859" cy="160285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748557">
            <a:off x="337995" y="508269"/>
            <a:ext cx="678291" cy="678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8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6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4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7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7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1708" y="3251201"/>
            <a:ext cx="3606799" cy="3606799"/>
          </a:xfrm>
          <a:prstGeom prst="rect">
            <a:avLst/>
          </a:prstGeom>
        </p:spPr>
      </p:pic>
      <p:grpSp>
        <p:nvGrpSpPr>
          <p:cNvPr id="22" name="Группа 21"/>
          <p:cNvGrpSpPr/>
          <p:nvPr/>
        </p:nvGrpSpPr>
        <p:grpSpPr>
          <a:xfrm>
            <a:off x="448333" y="265468"/>
            <a:ext cx="11508509" cy="2969430"/>
            <a:chOff x="360218" y="258618"/>
            <a:chExt cx="11508509" cy="2969430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360218" y="258618"/>
              <a:ext cx="11508509" cy="2969430"/>
              <a:chOff x="360218" y="258618"/>
              <a:chExt cx="11508509" cy="2969430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360218" y="258618"/>
                <a:ext cx="11508509" cy="2576946"/>
              </a:xfrm>
              <a:prstGeom prst="rect">
                <a:avLst/>
              </a:prstGeom>
              <a:ln w="571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2807855" y="258618"/>
                <a:ext cx="0" cy="2576946"/>
              </a:xfrm>
              <a:prstGeom prst="line">
                <a:avLst/>
              </a:prstGeom>
              <a:ln w="571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 flipH="1">
                <a:off x="360219" y="762000"/>
                <a:ext cx="2447636" cy="1"/>
              </a:xfrm>
              <a:prstGeom prst="line">
                <a:avLst/>
              </a:prstGeom>
              <a:ln w="571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" name="Рисунок 13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EDEDED"/>
                  </a:clrFrom>
                  <a:clrTo>
                    <a:srgbClr val="EDEDE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42191" y="1043708"/>
                <a:ext cx="2162554" cy="1573001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570148" y="258618"/>
                <a:ext cx="19030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i="1" dirty="0" smtClean="0">
                    <a:latin typeface="Bahnschrift SemiBold" panose="020B0502040204020203" pitchFamily="34" charset="0"/>
                  </a:rPr>
                  <a:t>Sir Helmet</a:t>
                </a:r>
                <a:endParaRPr lang="ru-RU" sz="2800" i="1" dirty="0">
                  <a:latin typeface="Bahnschrift SemiBold" panose="020B0502040204020203" pitchFamily="34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0852727" y="2858716"/>
                <a:ext cx="9364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i="1" dirty="0" smtClean="0">
                    <a:solidFill>
                      <a:srgbClr val="FFC000"/>
                    </a:solidFill>
                    <a:latin typeface="Bahnschrift SemiBold" panose="020B0502040204020203" pitchFamily="34" charset="0"/>
                  </a:rPr>
                  <a:t>Next -&gt;</a:t>
                </a:r>
                <a:endParaRPr lang="ru-RU" i="1" dirty="0">
                  <a:solidFill>
                    <a:srgbClr val="FFC000"/>
                  </a:solidFill>
                  <a:latin typeface="Bahnschrift SemiBold" panose="020B0502040204020203" pitchFamily="34" charset="0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2889828" y="346762"/>
              <a:ext cx="884184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dirty="0" smtClean="0">
                  <a:solidFill>
                    <a:schemeClr val="accent5">
                      <a:lumMod val="75000"/>
                    </a:schemeClr>
                  </a:solidFill>
                  <a:latin typeface="Bahnschrift SemiBold" panose="020B0502040204020203" pitchFamily="34" charset="0"/>
                </a:rPr>
                <a:t>How many times has </a:t>
              </a:r>
              <a:r>
                <a:rPr lang="en-US" sz="7200" i="1" dirty="0" smtClean="0">
                  <a:solidFill>
                    <a:srgbClr val="FF0000"/>
                  </a:solidFill>
                  <a:latin typeface="Bahnschrift SemiBold" panose="020B0502040204020203" pitchFamily="34" charset="0"/>
                </a:rPr>
                <a:t>he</a:t>
              </a:r>
              <a:r>
                <a:rPr lang="en-US" sz="7200" dirty="0" smtClean="0">
                  <a:solidFill>
                    <a:schemeClr val="accent5">
                      <a:lumMod val="75000"/>
                    </a:schemeClr>
                  </a:solidFill>
                  <a:latin typeface="Bahnschrift SemiBold" panose="020B0502040204020203" pitchFamily="34" charset="0"/>
                </a:rPr>
                <a:t> tried to attack us? </a:t>
              </a:r>
              <a:endParaRPr lang="ru-RU" sz="7200" dirty="0">
                <a:solidFill>
                  <a:schemeClr val="accent5">
                    <a:lumMod val="75000"/>
                  </a:schemeClr>
                </a:solidFill>
                <a:latin typeface="Bahnschrift SemiBold" panose="020B0502040204020203" pitchFamily="34" charset="0"/>
              </a:endParaRPr>
            </a:p>
          </p:txBody>
        </p:sp>
      </p:grpSp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748557">
            <a:off x="11267605" y="2912055"/>
            <a:ext cx="678291" cy="678291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10868545" y="2425570"/>
            <a:ext cx="1033218" cy="383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>
            <a:clrChange>
              <a:clrFrom>
                <a:srgbClr val="9FBCEB"/>
              </a:clrFrom>
              <a:clrTo>
                <a:srgbClr val="9FBC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2800" y="2786113"/>
            <a:ext cx="4563918" cy="4376797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52727" y="4133168"/>
            <a:ext cx="1602252" cy="1602252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420030" y="203560"/>
            <a:ext cx="11565114" cy="2700762"/>
            <a:chOff x="331915" y="189157"/>
            <a:chExt cx="11565114" cy="2700762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331915" y="189157"/>
              <a:ext cx="11565114" cy="2700762"/>
              <a:chOff x="928049" y="-356345"/>
              <a:chExt cx="11565114" cy="2700762"/>
            </a:xfrm>
          </p:grpSpPr>
          <p:pic>
            <p:nvPicPr>
              <p:cNvPr id="20" name="Рисунок 19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28049" y="-356345"/>
                <a:ext cx="11565114" cy="2700762"/>
              </a:xfrm>
              <a:prstGeom prst="rect">
                <a:avLst/>
              </a:prstGeom>
            </p:spPr>
          </p:pic>
          <p:sp>
            <p:nvSpPr>
              <p:cNvPr id="21" name="TextBox 20"/>
              <p:cNvSpPr txBox="1"/>
              <p:nvPr/>
            </p:nvSpPr>
            <p:spPr>
              <a:xfrm>
                <a:off x="3496352" y="-333481"/>
                <a:ext cx="8658007" cy="25853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400" dirty="0" smtClean="0">
                    <a:solidFill>
                      <a:schemeClr val="accent5">
                        <a:lumMod val="75000"/>
                      </a:schemeClr>
                    </a:solidFill>
                    <a:latin typeface="Bahnschrift SemiBold" panose="020B0502040204020203" pitchFamily="34" charset="0"/>
                  </a:rPr>
                  <a:t>Let’s catch him. So he could never harm nature again!</a:t>
                </a:r>
                <a:endParaRPr lang="ru-RU" sz="5400" dirty="0">
                  <a:solidFill>
                    <a:schemeClr val="accent5">
                      <a:lumMod val="75000"/>
                    </a:schemeClr>
                  </a:solidFill>
                  <a:latin typeface="Bahnschrift SemiBold" panose="020B0502040204020203" pitchFamily="34" charset="0"/>
                </a:endParaRPr>
              </a:p>
            </p:txBody>
          </p:sp>
        </p:grpSp>
        <p:sp>
          <p:nvSpPr>
            <p:cNvPr id="24" name="Прямоугольник 23"/>
            <p:cNvSpPr/>
            <p:nvPr/>
          </p:nvSpPr>
          <p:spPr>
            <a:xfrm>
              <a:off x="10698458" y="2357348"/>
              <a:ext cx="1033218" cy="3830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63849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2118" y="207818"/>
            <a:ext cx="11450782" cy="1392382"/>
          </a:xfrm>
          <a:prstGeom prst="rect">
            <a:avLst/>
          </a:prstGeom>
          <a:solidFill>
            <a:srgbClr val="FFFFFF">
              <a:alpha val="61961"/>
            </a:srgb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Bahnschrift SemiBold" panose="020B0502040204020203" pitchFamily="34" charset="0"/>
              </a:rPr>
              <a:t>Q</a:t>
            </a:r>
            <a:r>
              <a:rPr lang="en-US" sz="2400" dirty="0" smtClean="0">
                <a:solidFill>
                  <a:schemeClr val="tx1"/>
                </a:solidFill>
                <a:latin typeface="Bahnschrift SemiBold" panose="020B0502040204020203" pitchFamily="34" charset="0"/>
              </a:rPr>
              <a:t>uest: Do exercise 1 at page 78, part 3.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Bahnschrift SemiBold" panose="020B0502040204020203" pitchFamily="34" charset="0"/>
              </a:rPr>
              <a:t>Objective: </a:t>
            </a:r>
            <a:r>
              <a:rPr lang="en-US" sz="2400" i="1" dirty="0">
                <a:solidFill>
                  <a:schemeClr val="tx1"/>
                </a:solidFill>
                <a:latin typeface="Bahnschrift SemiBold" panose="020B0502040204020203" pitchFamily="34" charset="0"/>
              </a:rPr>
              <a:t>Now ask questions about the children.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Bahnschrift SemiBold" panose="020B0502040204020203" pitchFamily="34" charset="0"/>
              </a:rPr>
              <a:t>Reward: 5 EXP, 500 GOLD</a:t>
            </a:r>
            <a:endParaRPr lang="ru-RU" sz="2400" dirty="0">
              <a:solidFill>
                <a:schemeClr val="tx1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2118" y="1757507"/>
            <a:ext cx="11450782" cy="2055957"/>
          </a:xfrm>
          <a:prstGeom prst="rect">
            <a:avLst/>
          </a:prstGeom>
          <a:solidFill>
            <a:srgbClr val="FFFFFF">
              <a:alpha val="61961"/>
            </a:srgb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tx1"/>
                </a:solidFill>
                <a:latin typeface="Bahnschrift SemiBold" panose="020B0502040204020203" pitchFamily="34" charset="0"/>
              </a:rPr>
              <a:t>Example: </a:t>
            </a:r>
            <a:r>
              <a:rPr lang="en-US" sz="4000" dirty="0">
                <a:solidFill>
                  <a:schemeClr val="tx1"/>
                </a:solidFill>
                <a:latin typeface="Bahnschrift SemiBold" panose="020B0502040204020203" pitchFamily="34" charset="0"/>
              </a:rPr>
              <a:t>John-plant flowers</a:t>
            </a:r>
          </a:p>
          <a:p>
            <a:r>
              <a:rPr lang="en-US" sz="4000" i="1" dirty="0">
                <a:solidFill>
                  <a:srgbClr val="FF0000"/>
                </a:solidFill>
                <a:latin typeface="Bahnschrift SemiBold" panose="020B0502040204020203" pitchFamily="34" charset="0"/>
              </a:rPr>
              <a:t>Has</a:t>
            </a:r>
            <a:r>
              <a:rPr lang="en-US" sz="4000" i="1" dirty="0">
                <a:solidFill>
                  <a:schemeClr val="tx1"/>
                </a:solidFill>
                <a:latin typeface="Bahnschrift SemiBold" panose="020B0502040204020203" pitchFamily="34" charset="0"/>
              </a:rPr>
              <a:t> John </a:t>
            </a:r>
            <a:r>
              <a:rPr lang="en-US" sz="4000" i="1" dirty="0">
                <a:solidFill>
                  <a:srgbClr val="FF0000"/>
                </a:solidFill>
                <a:latin typeface="Bahnschrift SemiBold" panose="020B0502040204020203" pitchFamily="34" charset="0"/>
              </a:rPr>
              <a:t>been </a:t>
            </a:r>
            <a:r>
              <a:rPr lang="en-US" sz="4000" i="1" dirty="0">
                <a:solidFill>
                  <a:schemeClr val="tx1"/>
                </a:solidFill>
                <a:latin typeface="Bahnschrift SemiBold" panose="020B0502040204020203" pitchFamily="34" charset="0"/>
              </a:rPr>
              <a:t>plant</a:t>
            </a:r>
            <a:r>
              <a:rPr lang="en-US" sz="4000" i="1" dirty="0">
                <a:solidFill>
                  <a:srgbClr val="FF0000"/>
                </a:solidFill>
                <a:latin typeface="Bahnschrift SemiBold" panose="020B0502040204020203" pitchFamily="34" charset="0"/>
              </a:rPr>
              <a:t>ing</a:t>
            </a:r>
            <a:r>
              <a:rPr lang="en-US" sz="4000" i="1" dirty="0">
                <a:solidFill>
                  <a:schemeClr val="tx1"/>
                </a:solidFill>
                <a:latin typeface="Bahnschrift SemiBold" panose="020B0502040204020203" pitchFamily="34" charset="0"/>
              </a:rPr>
              <a:t> flowers? – No, he hasn’t.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909891" y="4802917"/>
            <a:ext cx="2748091" cy="27480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531177" y="5085916"/>
            <a:ext cx="2182091" cy="21820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3432" y="207818"/>
            <a:ext cx="2076450" cy="20764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2012219" y="5049140"/>
            <a:ext cx="2469549" cy="24695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4014505" y="4227954"/>
            <a:ext cx="2251364" cy="22513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748557">
            <a:off x="11083739" y="862785"/>
            <a:ext cx="678291" cy="678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08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1.17917 -0.0868 " pathEditMode="relative" rAng="0" ptsTypes="AA">
                                      <p:cBhvr>
                                        <p:cTn id="6" dur="6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23" y="-435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1.28659 0.01551 " pathEditMode="relative" rAng="0" ptsTypes="AA">
                                      <p:cBhvr>
                                        <p:cTn id="10" dur="6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63" y="-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-1.16901 -0.26435 " pathEditMode="relative" rAng="0" ptsTypes="AA">
                                      <p:cBhvr>
                                        <p:cTn id="13" dur="6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24" y="-1294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44444E-6 L -1.39844 -0.12778 " pathEditMode="relative" rAng="0" ptsTypes="AA">
                                      <p:cBhvr>
                                        <p:cTn id="15" dur="8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922" y="-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275946">
            <a:off x="9262140" y="2071838"/>
            <a:ext cx="1602252" cy="16022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1708" y="3251201"/>
            <a:ext cx="3606799" cy="360679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748557">
            <a:off x="11267605" y="2912055"/>
            <a:ext cx="678291" cy="678291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10755984" y="2370476"/>
            <a:ext cx="1033218" cy="383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360218" y="229704"/>
            <a:ext cx="11508509" cy="2998344"/>
            <a:chOff x="360218" y="229704"/>
            <a:chExt cx="11508509" cy="2998344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360218" y="229704"/>
              <a:ext cx="11508509" cy="2998344"/>
              <a:chOff x="360218" y="229704"/>
              <a:chExt cx="11508509" cy="2998344"/>
            </a:xfrm>
          </p:grpSpPr>
          <p:grpSp>
            <p:nvGrpSpPr>
              <p:cNvPr id="18" name="Группа 17"/>
              <p:cNvGrpSpPr/>
              <p:nvPr/>
            </p:nvGrpSpPr>
            <p:grpSpPr>
              <a:xfrm>
                <a:off x="360218" y="258618"/>
                <a:ext cx="11508509" cy="2969430"/>
                <a:chOff x="360218" y="258618"/>
                <a:chExt cx="11508509" cy="2969430"/>
              </a:xfrm>
            </p:grpSpPr>
            <p:sp>
              <p:nvSpPr>
                <p:cNvPr id="5" name="Прямоугольник 4"/>
                <p:cNvSpPr/>
                <p:nvPr/>
              </p:nvSpPr>
              <p:spPr>
                <a:xfrm>
                  <a:off x="360218" y="258618"/>
                  <a:ext cx="11508509" cy="2576946"/>
                </a:xfrm>
                <a:prstGeom prst="rect">
                  <a:avLst/>
                </a:prstGeom>
                <a:ln w="57150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cxnSp>
              <p:nvCxnSpPr>
                <p:cNvPr id="7" name="Прямая соединительная линия 6"/>
                <p:cNvCxnSpPr/>
                <p:nvPr/>
              </p:nvCxnSpPr>
              <p:spPr>
                <a:xfrm>
                  <a:off x="2807855" y="258618"/>
                  <a:ext cx="0" cy="2576946"/>
                </a:xfrm>
                <a:prstGeom prst="line">
                  <a:avLst/>
                </a:prstGeom>
                <a:ln w="57150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Прямая соединительная линия 10"/>
                <p:cNvCxnSpPr/>
                <p:nvPr/>
              </p:nvCxnSpPr>
              <p:spPr>
                <a:xfrm flipH="1">
                  <a:off x="360219" y="762000"/>
                  <a:ext cx="2447636" cy="1"/>
                </a:xfrm>
                <a:prstGeom prst="line">
                  <a:avLst/>
                </a:prstGeom>
                <a:ln w="57150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4" name="Рисунок 13"/>
                <p:cNvPicPr>
                  <a:picLocks noChangeAspect="1"/>
                </p:cNvPicPr>
                <p:nvPr/>
              </p:nvPicPr>
              <p:blipFill>
                <a:blip r:embed="rId5">
                  <a:clrChange>
                    <a:clrFrom>
                      <a:srgbClr val="EDEDED"/>
                    </a:clrFrom>
                    <a:clrTo>
                      <a:srgbClr val="EDEDED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442191" y="1043708"/>
                  <a:ext cx="2162554" cy="1573001"/>
                </a:xfrm>
                <a:prstGeom prst="rect">
                  <a:avLst/>
                </a:prstGeom>
              </p:spPr>
            </p:pic>
            <p:sp>
              <p:nvSpPr>
                <p:cNvPr id="15" name="TextBox 14"/>
                <p:cNvSpPr txBox="1"/>
                <p:nvPr/>
              </p:nvSpPr>
              <p:spPr>
                <a:xfrm>
                  <a:off x="570148" y="258618"/>
                  <a:ext cx="190308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i="1" dirty="0" smtClean="0">
                      <a:latin typeface="Bahnschrift SemiBold" panose="020B0502040204020203" pitchFamily="34" charset="0"/>
                    </a:rPr>
                    <a:t>Sir Helmet</a:t>
                  </a:r>
                  <a:endParaRPr lang="ru-RU" sz="2800" i="1" dirty="0">
                    <a:latin typeface="Bahnschrift SemiBold" panose="020B0502040204020203" pitchFamily="34" charset="0"/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10852727" y="2858716"/>
                  <a:ext cx="93647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i="1" dirty="0" smtClean="0">
                      <a:solidFill>
                        <a:srgbClr val="FFC000"/>
                      </a:solidFill>
                      <a:latin typeface="Bahnschrift SemiBold" panose="020B0502040204020203" pitchFamily="34" charset="0"/>
                    </a:rPr>
                    <a:t>Next -&gt;</a:t>
                  </a:r>
                  <a:endParaRPr lang="ru-RU" i="1" dirty="0">
                    <a:solidFill>
                      <a:srgbClr val="FFC000"/>
                    </a:solidFill>
                    <a:latin typeface="Bahnschrift SemiBold" panose="020B0502040204020203" pitchFamily="34" charset="0"/>
                  </a:endParaRPr>
                </a:p>
              </p:txBody>
            </p:sp>
          </p:grpSp>
          <p:sp>
            <p:nvSpPr>
              <p:cNvPr id="16" name="TextBox 15"/>
              <p:cNvSpPr txBox="1"/>
              <p:nvPr/>
            </p:nvSpPr>
            <p:spPr>
              <a:xfrm>
                <a:off x="2889828" y="229704"/>
                <a:ext cx="8841848" cy="25853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400" dirty="0" smtClean="0">
                    <a:solidFill>
                      <a:schemeClr val="accent5">
                        <a:lumMod val="75000"/>
                      </a:schemeClr>
                    </a:solidFill>
                    <a:latin typeface="Bahnschrift SemiBold" panose="020B0502040204020203" pitchFamily="34" charset="0"/>
                  </a:rPr>
                  <a:t>He escaped! But we managed to safe the place. Thank you!</a:t>
                </a:r>
                <a:endParaRPr lang="ru-RU" sz="5400" dirty="0">
                  <a:solidFill>
                    <a:schemeClr val="accent5">
                      <a:lumMod val="75000"/>
                    </a:schemeClr>
                  </a:solidFill>
                  <a:latin typeface="Bahnschrift SemiBold" panose="020B0502040204020203" pitchFamily="34" charset="0"/>
                </a:endParaRPr>
              </a:p>
            </p:txBody>
          </p:sp>
        </p:grpSp>
        <p:sp>
          <p:nvSpPr>
            <p:cNvPr id="39" name="Прямоугольник 38"/>
            <p:cNvSpPr/>
            <p:nvPr/>
          </p:nvSpPr>
          <p:spPr>
            <a:xfrm>
              <a:off x="10698458" y="2357348"/>
              <a:ext cx="1033218" cy="3830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Скругленная прямоугольная выноска 1"/>
          <p:cNvSpPr/>
          <p:nvPr/>
        </p:nvSpPr>
        <p:spPr>
          <a:xfrm>
            <a:off x="7347857" y="2956611"/>
            <a:ext cx="1870961" cy="631371"/>
          </a:xfrm>
          <a:prstGeom prst="wedgeRoundRectCallout">
            <a:avLst>
              <a:gd name="adj1" fmla="val 85844"/>
              <a:gd name="adj2" fmla="val -1508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latin typeface="Bahnschrift SemiBold" panose="020B0502040204020203" pitchFamily="34" charset="0"/>
              </a:rPr>
              <a:t>I will be back!</a:t>
            </a:r>
            <a:endParaRPr lang="ru-RU" i="1" dirty="0">
              <a:latin typeface="Bahnschrift SemiBold" panose="020B0502040204020203" pitchFamily="34" charset="0"/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360218" y="223006"/>
            <a:ext cx="11508509" cy="2605860"/>
            <a:chOff x="360218" y="229704"/>
            <a:chExt cx="11508509" cy="2605860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360218" y="229704"/>
              <a:ext cx="11508509" cy="2605860"/>
              <a:chOff x="360218" y="229704"/>
              <a:chExt cx="11508509" cy="2605860"/>
            </a:xfrm>
          </p:grpSpPr>
          <p:grpSp>
            <p:nvGrpSpPr>
              <p:cNvPr id="38" name="Группа 37"/>
              <p:cNvGrpSpPr/>
              <p:nvPr/>
            </p:nvGrpSpPr>
            <p:grpSpPr>
              <a:xfrm>
                <a:off x="360218" y="258618"/>
                <a:ext cx="11508509" cy="2576946"/>
                <a:chOff x="360218" y="258618"/>
                <a:chExt cx="11508509" cy="2576946"/>
              </a:xfrm>
            </p:grpSpPr>
            <p:sp>
              <p:nvSpPr>
                <p:cNvPr id="41" name="Прямоугольник 40"/>
                <p:cNvSpPr/>
                <p:nvPr/>
              </p:nvSpPr>
              <p:spPr>
                <a:xfrm>
                  <a:off x="360218" y="258618"/>
                  <a:ext cx="11508509" cy="2576946"/>
                </a:xfrm>
                <a:prstGeom prst="rect">
                  <a:avLst/>
                </a:prstGeom>
                <a:ln w="57150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cxnSp>
              <p:nvCxnSpPr>
                <p:cNvPr id="42" name="Прямая соединительная линия 41"/>
                <p:cNvCxnSpPr/>
                <p:nvPr/>
              </p:nvCxnSpPr>
              <p:spPr>
                <a:xfrm>
                  <a:off x="2807855" y="258618"/>
                  <a:ext cx="0" cy="2576946"/>
                </a:xfrm>
                <a:prstGeom prst="line">
                  <a:avLst/>
                </a:prstGeom>
                <a:ln w="57150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Прямая соединительная линия 42"/>
                <p:cNvCxnSpPr/>
                <p:nvPr/>
              </p:nvCxnSpPr>
              <p:spPr>
                <a:xfrm flipH="1">
                  <a:off x="360219" y="762000"/>
                  <a:ext cx="2447636" cy="1"/>
                </a:xfrm>
                <a:prstGeom prst="line">
                  <a:avLst/>
                </a:prstGeom>
                <a:ln w="57150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44" name="Рисунок 43"/>
                <p:cNvPicPr>
                  <a:picLocks noChangeAspect="1"/>
                </p:cNvPicPr>
                <p:nvPr/>
              </p:nvPicPr>
              <p:blipFill>
                <a:blip r:embed="rId5">
                  <a:clrChange>
                    <a:clrFrom>
                      <a:srgbClr val="EDEDED"/>
                    </a:clrFrom>
                    <a:clrTo>
                      <a:srgbClr val="EDEDED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442191" y="1043708"/>
                  <a:ext cx="2162554" cy="1573001"/>
                </a:xfrm>
                <a:prstGeom prst="rect">
                  <a:avLst/>
                </a:prstGeom>
              </p:spPr>
            </p:pic>
            <p:sp>
              <p:nvSpPr>
                <p:cNvPr id="45" name="TextBox 44"/>
                <p:cNvSpPr txBox="1"/>
                <p:nvPr/>
              </p:nvSpPr>
              <p:spPr>
                <a:xfrm>
                  <a:off x="570148" y="258618"/>
                  <a:ext cx="190308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i="1" dirty="0" smtClean="0">
                      <a:latin typeface="Bahnschrift SemiBold" panose="020B0502040204020203" pitchFamily="34" charset="0"/>
                    </a:rPr>
                    <a:t>Sir Helmet</a:t>
                  </a:r>
                  <a:endParaRPr lang="ru-RU" sz="2800" i="1" dirty="0">
                    <a:latin typeface="Bahnschrift SemiBold" panose="020B0502040204020203" pitchFamily="34" charset="0"/>
                  </a:endParaRPr>
                </a:p>
              </p:txBody>
            </p:sp>
          </p:grpSp>
          <p:sp>
            <p:nvSpPr>
              <p:cNvPr id="40" name="TextBox 39"/>
              <p:cNvSpPr txBox="1"/>
              <p:nvPr/>
            </p:nvSpPr>
            <p:spPr>
              <a:xfrm>
                <a:off x="2889828" y="229704"/>
                <a:ext cx="8841848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dirty="0" smtClean="0">
                    <a:solidFill>
                      <a:schemeClr val="accent5">
                        <a:lumMod val="75000"/>
                      </a:schemeClr>
                    </a:solidFill>
                    <a:latin typeface="Bahnschrift SemiBold" panose="020B0502040204020203" pitchFamily="34" charset="0"/>
                  </a:rPr>
                  <a:t>We have some EXP and GOLD. </a:t>
                </a:r>
              </a:p>
              <a:p>
                <a:r>
                  <a:rPr lang="en-US" sz="4800" dirty="0" smtClean="0">
                    <a:solidFill>
                      <a:schemeClr val="accent5">
                        <a:lumMod val="75000"/>
                      </a:schemeClr>
                    </a:solidFill>
                    <a:latin typeface="Bahnschrift SemiBold" panose="020B0502040204020203" pitchFamily="34" charset="0"/>
                  </a:rPr>
                  <a:t>Let’s go and buy something</a:t>
                </a:r>
                <a:endParaRPr lang="ru-RU" sz="4800" dirty="0">
                  <a:solidFill>
                    <a:schemeClr val="accent5">
                      <a:lumMod val="75000"/>
                    </a:schemeClr>
                  </a:solidFill>
                  <a:latin typeface="Bahnschrift SemiBold" panose="020B0502040204020203" pitchFamily="34" charset="0"/>
                </a:endParaRPr>
              </a:p>
            </p:txBody>
          </p:sp>
        </p:grpSp>
        <p:sp>
          <p:nvSpPr>
            <p:cNvPr id="37" name="Прямоугольник 36"/>
            <p:cNvSpPr/>
            <p:nvPr/>
          </p:nvSpPr>
          <p:spPr>
            <a:xfrm>
              <a:off x="10698458" y="2357348"/>
              <a:ext cx="1033218" cy="3830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93581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2594" y="3077658"/>
            <a:ext cx="3606799" cy="360679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748557">
            <a:off x="11172712" y="6121729"/>
            <a:ext cx="678291" cy="6782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793" y="657959"/>
            <a:ext cx="1480456" cy="14804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8993" y="612688"/>
            <a:ext cx="1494064" cy="14940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3068" y="64645"/>
            <a:ext cx="2305831" cy="23058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clrChange>
              <a:clrFrom>
                <a:srgbClr val="BCBEBD"/>
              </a:clrFrom>
              <a:clrTo>
                <a:srgbClr val="BCBEB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2943" y="0"/>
            <a:ext cx="2719440" cy="2719440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1745321" y="2060670"/>
            <a:ext cx="1413786" cy="70848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150 GOLD</a:t>
            </a:r>
          </a:p>
          <a:p>
            <a:pPr algn="ctr"/>
            <a:r>
              <a:rPr lang="en-US" dirty="0" smtClean="0"/>
              <a:t>5 EXP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084444" y="2057730"/>
            <a:ext cx="1008570" cy="71142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200 GOLD</a:t>
            </a:r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8492312" y="2057730"/>
            <a:ext cx="1429957" cy="71142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350 GOLD</a:t>
            </a:r>
          </a:p>
          <a:p>
            <a:pPr algn="ctr"/>
            <a:r>
              <a:rPr lang="en-US" dirty="0" smtClean="0"/>
              <a:t>15 EXP</a:t>
            </a:r>
            <a:endParaRPr lang="ru-RU" dirty="0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1046770" y="2057730"/>
            <a:ext cx="1014868" cy="71142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30 EXP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656" y="3679371"/>
            <a:ext cx="2307141" cy="230714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9162332" y="5995787"/>
            <a:ext cx="2319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Bahnschrift SemiBold" panose="020B0502040204020203" pitchFamily="34" charset="0"/>
              </a:rPr>
              <a:t>Test your knowledge</a:t>
            </a:r>
            <a:endParaRPr lang="ru-RU" i="1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87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8617" y="-1323211"/>
            <a:ext cx="6614765" cy="9413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977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Ким В. И.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Геймификация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процессе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// Трибуна ученого. 2020. № 12.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182-189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Михеева Е.В.,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Пересунько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еймификация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образования: применение настольных игр в учебном процессе вуза //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наукоемкие технологии. 2025. № 10. С. 208-213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Шуклин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 А.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Геймификация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 средство по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вышения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мотивации студентов при дистанционном обучении / Д. А.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Шуклин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В. И. Погорелов, Д. В. Зимина, О. О. Козак // Успехи современной науки и образования. 2016. Т. 5. № 12. С. 127-130.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Емалетдинова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Г.Э.,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Цилицкий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В.С. и другие.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Геймификация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 метод обучения: особенности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возможности // Московский экономический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журнал. 2022. №3. С. 702-708.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83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953" y="2619572"/>
            <a:ext cx="8418392" cy="3101983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Удержание внимания обучающихся;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учебной активности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интереса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предмету; 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дефицита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мотивации;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Учёт индивидуальных особенностей учащихся.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3895" y="2619572"/>
            <a:ext cx="2867891" cy="286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55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Геймификации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1018" y="2628807"/>
            <a:ext cx="11369963" cy="3101983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Дизайн (привлекает внимание + внешняя мотивация): оценки в виде наклеек,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занимательное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презентаций;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Контент (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игра+действие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=освоение материала): использование предметов: кукол, карточек;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Задания-игры: викторины.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Симуляция (практика в «реальной» ситуации): ролевые игры.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с сюжетом: задания связаны общей линией повествования.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Песочница: игра без ограничений.</a:t>
            </a:r>
          </a:p>
          <a:p>
            <a:pPr marL="342900" indent="-342900">
              <a:buFont typeface="+mj-lt"/>
              <a:buAutoNum type="arabicPeriod"/>
            </a:pP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864" y="4027055"/>
            <a:ext cx="1584628" cy="2692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26065" y="465605"/>
            <a:ext cx="53545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i="1" dirty="0" smtClean="0">
                <a:solidFill>
                  <a:srgbClr val="FF0000"/>
                </a:solidFill>
                <a:latin typeface="Mistral" panose="03090702030407020403" pitchFamily="66" charset="0"/>
              </a:rPr>
              <a:t>игровых механик</a:t>
            </a:r>
            <a:endParaRPr lang="ru-RU" sz="6600" i="1" dirty="0">
              <a:solidFill>
                <a:srgbClr val="FF0000"/>
              </a:solidFill>
              <a:latin typeface="Mistral" panose="03090702030407020403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7800" y="1237660"/>
            <a:ext cx="3894993" cy="5978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315" y="3666392"/>
            <a:ext cx="1289538" cy="2111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7527" y="3208618"/>
            <a:ext cx="1322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rgbClr val="FF0000"/>
                </a:solidFill>
                <a:latin typeface="Mistral" panose="03090702030407020403" pitchFamily="66" charset="0"/>
              </a:rPr>
              <a:t>С</a:t>
            </a:r>
            <a:r>
              <a:rPr lang="ru-RU" sz="3200" i="1" dirty="0" smtClean="0">
                <a:solidFill>
                  <a:srgbClr val="FF0000"/>
                </a:solidFill>
                <a:latin typeface="Mistral" panose="03090702030407020403" pitchFamily="66" charset="0"/>
              </a:rPr>
              <a:t>остав</a:t>
            </a:r>
            <a:endParaRPr lang="ru-RU" sz="3200" i="1" dirty="0">
              <a:solidFill>
                <a:srgbClr val="FF0000"/>
              </a:solidFill>
              <a:latin typeface="Mistral" panose="03090702030407020403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315" y="2794193"/>
            <a:ext cx="1289538" cy="21119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7527" y="2336419"/>
            <a:ext cx="4346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Mistral" panose="03090702030407020403" pitchFamily="66" charset="0"/>
              </a:rPr>
              <a:t>Визуальное оформление</a:t>
            </a:r>
            <a:endParaRPr lang="ru-RU" sz="3200" i="1" dirty="0">
              <a:solidFill>
                <a:srgbClr val="FF0000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98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Поощрения (награды) в системе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геймификации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 от «обычных» отметок и похвал при получении результатов;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получение очков, баллов, достижений, коллекционных предметов, «бонусного» контента, нового уровня, усиления и т.д.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7556" y="4412842"/>
            <a:ext cx="4994708" cy="21363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17749" y="1449982"/>
            <a:ext cx="53545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i="1" dirty="0" smtClean="0">
                <a:solidFill>
                  <a:srgbClr val="FF0000"/>
                </a:solidFill>
                <a:latin typeface="Mistral" panose="03090702030407020403" pitchFamily="66" charset="0"/>
              </a:rPr>
              <a:t>игровых механик</a:t>
            </a:r>
            <a:endParaRPr lang="ru-RU" sz="6600" i="1" dirty="0">
              <a:solidFill>
                <a:srgbClr val="FF0000"/>
              </a:solidFill>
              <a:latin typeface="Mistral" panose="03090702030407020403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0839" y="1498914"/>
            <a:ext cx="3894993" cy="59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06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Плюсы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1302327" y="3143250"/>
            <a:ext cx="4551357" cy="259677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показателя активности;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Адаптивность под нужды/особенности аудитории;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Прозрачность критериев оценивания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Визуализация прогресса;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«Гибкость» элементов.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883866" cy="259677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Перегрузка игровыми элементами;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Злоупотребление системой/элементами;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Время- и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ресурсозатратность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минусы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1400" y="5612245"/>
            <a:ext cx="2491509" cy="124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9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79" y="365125"/>
            <a:ext cx="8678123" cy="58834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2770" y="2150346"/>
            <a:ext cx="3307500" cy="200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34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1708" y="3251201"/>
            <a:ext cx="3606799" cy="3606799"/>
          </a:xfrm>
          <a:prstGeom prst="rect">
            <a:avLst/>
          </a:prstGeom>
        </p:spPr>
      </p:pic>
      <p:grpSp>
        <p:nvGrpSpPr>
          <p:cNvPr id="22" name="Группа 21"/>
          <p:cNvGrpSpPr/>
          <p:nvPr/>
        </p:nvGrpSpPr>
        <p:grpSpPr>
          <a:xfrm>
            <a:off x="360218" y="258618"/>
            <a:ext cx="11508509" cy="2969430"/>
            <a:chOff x="360218" y="258618"/>
            <a:chExt cx="11508509" cy="2969430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360218" y="258618"/>
              <a:ext cx="11508509" cy="2969430"/>
              <a:chOff x="360218" y="258618"/>
              <a:chExt cx="11508509" cy="2969430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360218" y="258618"/>
                <a:ext cx="11508509" cy="2576946"/>
              </a:xfrm>
              <a:prstGeom prst="rect">
                <a:avLst/>
              </a:prstGeom>
              <a:ln w="571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2807855" y="258618"/>
                <a:ext cx="0" cy="2576946"/>
              </a:xfrm>
              <a:prstGeom prst="line">
                <a:avLst/>
              </a:prstGeom>
              <a:ln w="571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 flipH="1">
                <a:off x="360219" y="762000"/>
                <a:ext cx="2447636" cy="1"/>
              </a:xfrm>
              <a:prstGeom prst="line">
                <a:avLst/>
              </a:prstGeom>
              <a:ln w="571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" name="Рисунок 13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EDEDED"/>
                  </a:clrFrom>
                  <a:clrTo>
                    <a:srgbClr val="EDEDE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42191" y="1043708"/>
                <a:ext cx="2162554" cy="1573001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570148" y="258618"/>
                <a:ext cx="19030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i="1" dirty="0" smtClean="0">
                    <a:latin typeface="Bahnschrift SemiBold" panose="020B0502040204020203" pitchFamily="34" charset="0"/>
                  </a:rPr>
                  <a:t>Sir Helmet</a:t>
                </a:r>
                <a:endParaRPr lang="ru-RU" sz="2800" i="1" dirty="0">
                  <a:latin typeface="Bahnschrift SemiBold" panose="020B0502040204020203" pitchFamily="34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0852727" y="2858716"/>
                <a:ext cx="9364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i="1" dirty="0" smtClean="0">
                    <a:solidFill>
                      <a:srgbClr val="FFC000"/>
                    </a:solidFill>
                    <a:latin typeface="Bahnschrift SemiBold" panose="020B0502040204020203" pitchFamily="34" charset="0"/>
                  </a:rPr>
                  <a:t>Next -&gt;</a:t>
                </a:r>
                <a:endParaRPr lang="ru-RU" i="1" dirty="0">
                  <a:solidFill>
                    <a:srgbClr val="FFC000"/>
                  </a:solidFill>
                  <a:latin typeface="Bahnschrift SemiBold" panose="020B0502040204020203" pitchFamily="34" charset="0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2889828" y="346762"/>
              <a:ext cx="662392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200" dirty="0" smtClean="0">
                  <a:solidFill>
                    <a:schemeClr val="accent5">
                      <a:lumMod val="75000"/>
                    </a:schemeClr>
                  </a:solidFill>
                  <a:latin typeface="Bahnschrift SemiBold" panose="020B0502040204020203" pitchFamily="34" charset="0"/>
                </a:rPr>
                <a:t>Hello, </a:t>
              </a:r>
              <a:r>
                <a:rPr lang="en-US" sz="7200" dirty="0" err="1" smtClean="0">
                  <a:solidFill>
                    <a:schemeClr val="accent5">
                      <a:lumMod val="75000"/>
                    </a:schemeClr>
                  </a:solidFill>
                  <a:latin typeface="Bahnschrift SemiBold" panose="020B0502040204020203" pitchFamily="34" charset="0"/>
                </a:rPr>
                <a:t>traveller</a:t>
              </a:r>
              <a:r>
                <a:rPr lang="en-US" sz="7200" dirty="0" smtClean="0">
                  <a:solidFill>
                    <a:schemeClr val="accent5">
                      <a:lumMod val="75000"/>
                    </a:schemeClr>
                  </a:solidFill>
                  <a:latin typeface="Bahnschrift SemiBold" panose="020B0502040204020203" pitchFamily="34" charset="0"/>
                </a:rPr>
                <a:t>!</a:t>
              </a:r>
              <a:endParaRPr lang="ru-RU" sz="7200" dirty="0">
                <a:solidFill>
                  <a:schemeClr val="accent5">
                    <a:lumMod val="75000"/>
                  </a:schemeClr>
                </a:solidFill>
                <a:latin typeface="Bahnschrift SemiBold" panose="020B0502040204020203" pitchFamily="34" charset="0"/>
              </a:endParaRPr>
            </a:p>
          </p:txBody>
        </p:sp>
      </p:grpSp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748557">
            <a:off x="11267605" y="2912055"/>
            <a:ext cx="678291" cy="678291"/>
          </a:xfrm>
          <a:prstGeom prst="rect">
            <a:avLst/>
          </a:prstGeom>
        </p:spPr>
      </p:pic>
      <p:grpSp>
        <p:nvGrpSpPr>
          <p:cNvPr id="26" name="Группа 25"/>
          <p:cNvGrpSpPr/>
          <p:nvPr/>
        </p:nvGrpSpPr>
        <p:grpSpPr>
          <a:xfrm>
            <a:off x="331915" y="196710"/>
            <a:ext cx="11565114" cy="2700762"/>
            <a:chOff x="360218" y="1171584"/>
            <a:chExt cx="11565114" cy="2700762"/>
          </a:xfrm>
        </p:grpSpPr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0218" y="1171584"/>
              <a:ext cx="11565114" cy="2700762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2889828" y="1286007"/>
              <a:ext cx="865800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dirty="0" smtClean="0">
                  <a:solidFill>
                    <a:schemeClr val="accent5">
                      <a:lumMod val="75000"/>
                    </a:schemeClr>
                  </a:solidFill>
                  <a:latin typeface="Bahnschrift SemiBold" panose="020B0502040204020203" pitchFamily="34" charset="0"/>
                </a:rPr>
                <a:t>I like nature. But have you seen all the rubbish here?</a:t>
              </a:r>
              <a:endParaRPr lang="ru-RU" sz="5400" dirty="0">
                <a:solidFill>
                  <a:schemeClr val="accent5">
                    <a:lumMod val="75000"/>
                  </a:schemeClr>
                </a:solidFill>
                <a:latin typeface="Bahnschrift SemiBold" panose="020B0502040204020203" pitchFamily="34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331915" y="197486"/>
            <a:ext cx="11565114" cy="2700762"/>
            <a:chOff x="360218" y="2833278"/>
            <a:chExt cx="11565114" cy="2700762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0218" y="2833278"/>
              <a:ext cx="11565114" cy="2700762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2843874" y="2879626"/>
              <a:ext cx="8658007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dirty="0" smtClean="0">
                  <a:solidFill>
                    <a:schemeClr val="accent5">
                      <a:lumMod val="75000"/>
                    </a:schemeClr>
                  </a:solidFill>
                  <a:latin typeface="Bahnschrift SemiBold" panose="020B0502040204020203" pitchFamily="34" charset="0"/>
                </a:rPr>
                <a:t>I think my old enemy </a:t>
              </a:r>
              <a:r>
                <a:rPr lang="en-US" sz="6000" dirty="0" smtClean="0">
                  <a:solidFill>
                    <a:srgbClr val="FF0000"/>
                  </a:solidFill>
                  <a:latin typeface="Bahnschrift SemiBold" panose="020B0502040204020203" pitchFamily="34" charset="0"/>
                </a:rPr>
                <a:t>~</a:t>
              </a:r>
              <a:r>
                <a:rPr lang="en-US" sz="6000" i="1" dirty="0" smtClean="0">
                  <a:solidFill>
                    <a:srgbClr val="FF0000"/>
                  </a:solidFill>
                  <a:latin typeface="Bahnschrift SemiBold" panose="020B0502040204020203" pitchFamily="34" charset="0"/>
                </a:rPr>
                <a:t>evil Knight~ </a:t>
              </a:r>
              <a:r>
                <a:rPr lang="en-US" sz="6000" dirty="0" smtClean="0">
                  <a:solidFill>
                    <a:schemeClr val="accent5">
                      <a:lumMod val="75000"/>
                    </a:schemeClr>
                  </a:solidFill>
                  <a:latin typeface="Bahnschrift SemiBold" panose="020B0502040204020203" pitchFamily="34" charset="0"/>
                </a:rPr>
                <a:t>did it!</a:t>
              </a:r>
              <a:endParaRPr lang="ru-RU" sz="6000" dirty="0">
                <a:solidFill>
                  <a:schemeClr val="accent5">
                    <a:lumMod val="75000"/>
                  </a:schemeClr>
                </a:solidFill>
                <a:latin typeface="Bahnschrift SemiBold" panose="020B0502040204020203" pitchFamily="34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331915" y="196710"/>
            <a:ext cx="11565114" cy="2700762"/>
            <a:chOff x="303613" y="3043382"/>
            <a:chExt cx="11565114" cy="2700762"/>
          </a:xfrm>
        </p:grpSpPr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3613" y="3043382"/>
              <a:ext cx="11565114" cy="2700762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2904374" y="3126616"/>
              <a:ext cx="8658007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dirty="0" smtClean="0">
                  <a:solidFill>
                    <a:schemeClr val="accent5">
                      <a:lumMod val="75000"/>
                    </a:schemeClr>
                  </a:solidFill>
                  <a:latin typeface="Bahnschrift SemiBold" panose="020B0502040204020203" pitchFamily="34" charset="0"/>
                </a:rPr>
                <a:t>Help me clean the place, please. </a:t>
              </a:r>
              <a:endParaRPr lang="ru-RU" sz="6000" dirty="0">
                <a:solidFill>
                  <a:schemeClr val="accent5">
                    <a:lumMod val="75000"/>
                  </a:schemeClr>
                </a:solidFill>
                <a:latin typeface="Bahnschrift SemiBold" panose="020B0502040204020203" pitchFamily="34" charset="0"/>
              </a:endParaRPr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10755984" y="2370476"/>
            <a:ext cx="1033218" cy="383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6">
            <a:clrChange>
              <a:clrFrom>
                <a:srgbClr val="9FBCEB"/>
              </a:clrFrom>
              <a:clrTo>
                <a:srgbClr val="9FBC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2800" y="2786113"/>
            <a:ext cx="4563918" cy="4376797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2177" y="4436918"/>
            <a:ext cx="1491786" cy="100466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244757">
            <a:off x="10772988" y="5176870"/>
            <a:ext cx="2597700" cy="259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77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2118" y="207818"/>
            <a:ext cx="11450782" cy="1392382"/>
          </a:xfrm>
          <a:prstGeom prst="rect">
            <a:avLst/>
          </a:prstGeom>
          <a:solidFill>
            <a:srgbClr val="FFFFFF">
              <a:alpha val="61961"/>
            </a:srgb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Bahnschrift SemiBold" panose="020B0502040204020203" pitchFamily="34" charset="0"/>
              </a:rPr>
              <a:t>Q</a:t>
            </a:r>
            <a:r>
              <a:rPr lang="en-US" sz="2400" dirty="0" smtClean="0">
                <a:solidFill>
                  <a:schemeClr val="tx1"/>
                </a:solidFill>
                <a:latin typeface="Bahnschrift SemiBold" panose="020B0502040204020203" pitchFamily="34" charset="0"/>
              </a:rPr>
              <a:t>uest: Do exercise 1 at page 78.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Bahnschrift SemiBold" panose="020B0502040204020203" pitchFamily="34" charset="0"/>
              </a:rPr>
              <a:t>Objective: </a:t>
            </a:r>
            <a:r>
              <a:rPr lang="en-US" sz="2400" i="1" dirty="0">
                <a:solidFill>
                  <a:schemeClr val="tx1"/>
                </a:solidFill>
                <a:latin typeface="Bahnschrift SemiBold" panose="020B0502040204020203" pitchFamily="34" charset="0"/>
              </a:rPr>
              <a:t>Tell us what they have been doing since morning.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Bahnschrift SemiBold" panose="020B0502040204020203" pitchFamily="34" charset="0"/>
              </a:rPr>
              <a:t>Reward: 10 EXP, 10 GOLD</a:t>
            </a:r>
            <a:endParaRPr lang="ru-RU" sz="2400" dirty="0">
              <a:solidFill>
                <a:schemeClr val="tx1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2118" y="2348345"/>
            <a:ext cx="11450782" cy="2618510"/>
          </a:xfrm>
          <a:prstGeom prst="rect">
            <a:avLst/>
          </a:prstGeom>
          <a:solidFill>
            <a:srgbClr val="FFFFFF">
              <a:alpha val="61961"/>
            </a:srgb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tx1"/>
                </a:solidFill>
              </a:rPr>
              <a:t>Example: </a:t>
            </a:r>
            <a:r>
              <a:rPr lang="en-US" sz="4000" u="sng" dirty="0">
                <a:solidFill>
                  <a:schemeClr val="tx1"/>
                </a:solidFill>
              </a:rPr>
              <a:t>plant flowers</a:t>
            </a:r>
          </a:p>
          <a:p>
            <a:r>
              <a:rPr lang="en-US" sz="4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Dave </a:t>
            </a:r>
            <a:r>
              <a:rPr lang="en-US" sz="4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 been </a:t>
            </a:r>
            <a:r>
              <a:rPr lang="en-US" sz="40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plant</a:t>
            </a:r>
            <a:r>
              <a:rPr lang="en-US" sz="4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ing</a:t>
            </a:r>
            <a:r>
              <a:rPr lang="en-US" sz="4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flowers</a:t>
            </a:r>
            <a:r>
              <a:rPr lang="en-US" sz="4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since morning.</a:t>
            </a:r>
          </a:p>
          <a:p>
            <a:r>
              <a:rPr lang="ru-RU" sz="4000" dirty="0" smtClean="0">
                <a:solidFill>
                  <a:schemeClr val="tx1"/>
                </a:solidFill>
              </a:rPr>
              <a:t>Дэйв </a:t>
            </a:r>
            <a:r>
              <a:rPr lang="ru-RU" sz="4000" dirty="0">
                <a:solidFill>
                  <a:schemeClr val="tx1"/>
                </a:solidFill>
              </a:rPr>
              <a:t>сажает цветы с самого утра.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638054" y="4092460"/>
            <a:ext cx="2688792" cy="26887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748158">
            <a:off x="11172180" y="4280471"/>
            <a:ext cx="678291" cy="678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97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1.04661 0.00764 " pathEditMode="relative" rAng="0" ptsTypes="AA">
                                      <p:cBhvr>
                                        <p:cTn id="6" dur="8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331" y="3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1708" y="3251201"/>
            <a:ext cx="3606799" cy="3606799"/>
          </a:xfrm>
          <a:prstGeom prst="rect">
            <a:avLst/>
          </a:prstGeom>
        </p:spPr>
      </p:pic>
      <p:grpSp>
        <p:nvGrpSpPr>
          <p:cNvPr id="22" name="Группа 21"/>
          <p:cNvGrpSpPr/>
          <p:nvPr/>
        </p:nvGrpSpPr>
        <p:grpSpPr>
          <a:xfrm>
            <a:off x="360218" y="258618"/>
            <a:ext cx="11508509" cy="2969430"/>
            <a:chOff x="360218" y="258618"/>
            <a:chExt cx="11508509" cy="2969430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360218" y="258618"/>
              <a:ext cx="11508509" cy="2969430"/>
              <a:chOff x="360218" y="258618"/>
              <a:chExt cx="11508509" cy="2969430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360218" y="258618"/>
                <a:ext cx="11508509" cy="2576946"/>
              </a:xfrm>
              <a:prstGeom prst="rect">
                <a:avLst/>
              </a:prstGeom>
              <a:ln w="571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2807855" y="258618"/>
                <a:ext cx="0" cy="2576946"/>
              </a:xfrm>
              <a:prstGeom prst="line">
                <a:avLst/>
              </a:prstGeom>
              <a:ln w="571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 flipH="1">
                <a:off x="360219" y="762000"/>
                <a:ext cx="2447636" cy="1"/>
              </a:xfrm>
              <a:prstGeom prst="line">
                <a:avLst/>
              </a:prstGeom>
              <a:ln w="571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" name="Рисунок 13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EDEDED"/>
                  </a:clrFrom>
                  <a:clrTo>
                    <a:srgbClr val="EDEDE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42191" y="1043708"/>
                <a:ext cx="2162554" cy="1573001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570148" y="258618"/>
                <a:ext cx="19030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i="1" dirty="0" smtClean="0">
                    <a:latin typeface="Bahnschrift SemiBold" panose="020B0502040204020203" pitchFamily="34" charset="0"/>
                  </a:rPr>
                  <a:t>Sir Helmet</a:t>
                </a:r>
                <a:endParaRPr lang="ru-RU" sz="2800" i="1" dirty="0">
                  <a:latin typeface="Bahnschrift SemiBold" panose="020B0502040204020203" pitchFamily="34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0852727" y="2858716"/>
                <a:ext cx="9364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i="1" dirty="0" smtClean="0">
                    <a:solidFill>
                      <a:srgbClr val="FFC000"/>
                    </a:solidFill>
                    <a:latin typeface="Bahnschrift SemiBold" panose="020B0502040204020203" pitchFamily="34" charset="0"/>
                  </a:rPr>
                  <a:t>Next -&gt;</a:t>
                </a:r>
                <a:endParaRPr lang="ru-RU" i="1" dirty="0">
                  <a:solidFill>
                    <a:srgbClr val="FFC000"/>
                  </a:solidFill>
                  <a:latin typeface="Bahnschrift SemiBold" panose="020B0502040204020203" pitchFamily="34" charset="0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2889828" y="346762"/>
              <a:ext cx="485100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200" dirty="0" smtClean="0">
                  <a:solidFill>
                    <a:schemeClr val="accent5">
                      <a:lumMod val="75000"/>
                    </a:schemeClr>
                  </a:solidFill>
                  <a:latin typeface="Bahnschrift SemiBold" panose="020B0502040204020203" pitchFamily="34" charset="0"/>
                </a:rPr>
                <a:t>Thank you! </a:t>
              </a:r>
              <a:endParaRPr lang="ru-RU" sz="7200" dirty="0">
                <a:solidFill>
                  <a:schemeClr val="accent5">
                    <a:lumMod val="75000"/>
                  </a:schemeClr>
                </a:solidFill>
                <a:latin typeface="Bahnschrift SemiBold" panose="020B0502040204020203" pitchFamily="34" charset="0"/>
              </a:endParaRPr>
            </a:p>
          </p:txBody>
        </p:sp>
      </p:grpSp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748557">
            <a:off x="11267605" y="2912055"/>
            <a:ext cx="678291" cy="678291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10755984" y="2370476"/>
            <a:ext cx="1033218" cy="383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>
            <a:clrChange>
              <a:clrFrom>
                <a:srgbClr val="9FBCEB"/>
              </a:clrFrom>
              <a:clrTo>
                <a:srgbClr val="9FBC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2800" y="2786113"/>
            <a:ext cx="4563918" cy="4376797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9943845" y="4354078"/>
            <a:ext cx="3096869" cy="3096869"/>
          </a:xfrm>
          <a:prstGeom prst="rect">
            <a:avLst/>
          </a:prstGeom>
        </p:spPr>
      </p:pic>
      <p:grpSp>
        <p:nvGrpSpPr>
          <p:cNvPr id="29" name="Группа 28"/>
          <p:cNvGrpSpPr/>
          <p:nvPr/>
        </p:nvGrpSpPr>
        <p:grpSpPr>
          <a:xfrm>
            <a:off x="331915" y="205048"/>
            <a:ext cx="11565114" cy="2700762"/>
            <a:chOff x="303613" y="3043382"/>
            <a:chExt cx="11565114" cy="2700762"/>
          </a:xfrm>
        </p:grpSpPr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3613" y="3043382"/>
              <a:ext cx="11565114" cy="2700762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2904374" y="3126616"/>
              <a:ext cx="8658007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dirty="0" smtClean="0">
                  <a:solidFill>
                    <a:schemeClr val="accent5">
                      <a:lumMod val="75000"/>
                    </a:schemeClr>
                  </a:solidFill>
                  <a:latin typeface="Bahnschrift SemiBold" panose="020B0502040204020203" pitchFamily="34" charset="0"/>
                </a:rPr>
                <a:t>Oh no. Look! </a:t>
              </a:r>
              <a:r>
                <a:rPr lang="en-US" sz="5400" i="1" dirty="0" smtClean="0">
                  <a:solidFill>
                    <a:srgbClr val="FF0000"/>
                  </a:solidFill>
                  <a:latin typeface="Bahnschrift SemiBold" panose="020B0502040204020203" pitchFamily="34" charset="0"/>
                </a:rPr>
                <a:t>Evil Knight </a:t>
              </a:r>
              <a:r>
                <a:rPr lang="en-US" sz="5400" dirty="0" smtClean="0">
                  <a:solidFill>
                    <a:schemeClr val="accent5">
                      <a:lumMod val="75000"/>
                    </a:schemeClr>
                  </a:solidFill>
                  <a:latin typeface="Bahnschrift SemiBold" panose="020B0502040204020203" pitchFamily="34" charset="0"/>
                </a:rPr>
                <a:t>wants to destroy everything! </a:t>
              </a:r>
              <a:endParaRPr lang="ru-RU" sz="5400" dirty="0">
                <a:solidFill>
                  <a:schemeClr val="accent5">
                    <a:lumMod val="75000"/>
                  </a:schemeClr>
                </a:solidFill>
                <a:latin typeface="Bahnschrift SemiBold" panose="020B0502040204020203" pitchFamily="34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329282">
            <a:off x="10198148" y="5214676"/>
            <a:ext cx="1309156" cy="885868"/>
          </a:xfrm>
          <a:prstGeom prst="rect">
            <a:avLst/>
          </a:prstGeom>
        </p:spPr>
      </p:pic>
      <p:grpSp>
        <p:nvGrpSpPr>
          <p:cNvPr id="43" name="Группа 42"/>
          <p:cNvGrpSpPr/>
          <p:nvPr/>
        </p:nvGrpSpPr>
        <p:grpSpPr>
          <a:xfrm>
            <a:off x="331915" y="189157"/>
            <a:ext cx="11565114" cy="2700762"/>
            <a:chOff x="928049" y="-356345"/>
            <a:chExt cx="11565114" cy="2700762"/>
          </a:xfrm>
        </p:grpSpPr>
        <p:pic>
          <p:nvPicPr>
            <p:cNvPr id="44" name="Рисунок 4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8049" y="-356345"/>
              <a:ext cx="11565114" cy="2700762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3496352" y="-333481"/>
              <a:ext cx="865800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dirty="0" smtClean="0">
                  <a:solidFill>
                    <a:schemeClr val="accent5">
                      <a:lumMod val="75000"/>
                    </a:schemeClr>
                  </a:solidFill>
                  <a:latin typeface="Bahnschrift SemiBold" panose="020B0502040204020203" pitchFamily="34" charset="0"/>
                </a:rPr>
                <a:t>Hurry! Our quest must go on!</a:t>
              </a:r>
              <a:endParaRPr lang="ru-RU" sz="5400" dirty="0">
                <a:solidFill>
                  <a:schemeClr val="accent5">
                    <a:lumMod val="75000"/>
                  </a:schemeClr>
                </a:solidFill>
                <a:latin typeface="Bahnschrift SemiBold" panose="020B0502040204020203" pitchFamily="34" charset="0"/>
              </a:endParaRPr>
            </a:p>
          </p:txBody>
        </p:sp>
      </p:grpSp>
      <p:sp>
        <p:nvSpPr>
          <p:cNvPr id="39" name="Прямоугольник 38"/>
          <p:cNvSpPr/>
          <p:nvPr/>
        </p:nvSpPr>
        <p:spPr>
          <a:xfrm>
            <a:off x="10698458" y="2357348"/>
            <a:ext cx="1033218" cy="383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54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-0.2552 -0.1236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60" y="-6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Посылка</Template>
  <TotalTime>447</TotalTime>
  <Words>658</Words>
  <Application>Microsoft Office PowerPoint</Application>
  <PresentationFormat>Широкоэкранный</PresentationFormat>
  <Paragraphs>93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Bahnschrift SemiBold</vt:lpstr>
      <vt:lpstr>Corbel</vt:lpstr>
      <vt:lpstr>Gill Sans MT</vt:lpstr>
      <vt:lpstr>Mistral</vt:lpstr>
      <vt:lpstr>Times New Roman</vt:lpstr>
      <vt:lpstr>Parcel</vt:lpstr>
      <vt:lpstr>Геймификация в образовании</vt:lpstr>
      <vt:lpstr>Актуальность</vt:lpstr>
      <vt:lpstr>Элементы Геймификации</vt:lpstr>
      <vt:lpstr>Поощрения (награды) в системе геймификации</vt:lpstr>
      <vt:lpstr>Эффективность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Геймификация в образовании</dc:title>
  <dc:creator>Анна Полина</dc:creator>
  <cp:lastModifiedBy>32</cp:lastModifiedBy>
  <cp:revision>28</cp:revision>
  <dcterms:created xsi:type="dcterms:W3CDTF">2026-03-20T10:11:52Z</dcterms:created>
  <dcterms:modified xsi:type="dcterms:W3CDTF">2026-03-24T01:35:53Z</dcterms:modified>
</cp:coreProperties>
</file>