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2" r:id="rId7"/>
    <p:sldId id="270" r:id="rId8"/>
    <p:sldId id="271" r:id="rId9"/>
    <p:sldId id="272" r:id="rId10"/>
    <p:sldId id="273" r:id="rId11"/>
    <p:sldId id="261" r:id="rId12"/>
    <p:sldId id="269" r:id="rId13"/>
    <p:sldId id="267" r:id="rId14"/>
    <p:sldId id="268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8080"/>
    <a:srgbClr val="66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kryshka_malyshka57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apsgood.ru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ecograd57.ru/service/separate/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apsgood.ru/" TargetMode="External"/><Relationship Id="rId5" Type="http://schemas.openxmlformats.org/officeDocument/2006/relationships/hyperlink" Target="https://vk.com/kryshka_malyshka57" TargetMode="External"/><Relationship Id="rId4" Type="http://schemas.openxmlformats.org/officeDocument/2006/relationships/hyperlink" Target="https://mos-konteiner.ru/article-item/chto-takoe-razdelnyj-sbor-musora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ecyclemap.ru/orel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227687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Экология – </a:t>
            </a:r>
            <a:r>
              <a:rPr lang="ru-RU" sz="54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дело каждого</a:t>
            </a:r>
            <a:br>
              <a:rPr lang="ru-RU" sz="54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40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Раздельный </a:t>
            </a:r>
            <a:r>
              <a:rPr lang="ru-RU" sz="40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сбор мусора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43200" y="4430510"/>
            <a:ext cx="6400800" cy="2423120"/>
          </a:xfrm>
        </p:spPr>
        <p:txBody>
          <a:bodyPr>
            <a:normAutofit/>
          </a:bodyPr>
          <a:lstStyle/>
          <a:p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Самусенко Надежда Владимировна</a:t>
            </a:r>
          </a:p>
          <a:p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биологии и химии</a:t>
            </a:r>
          </a:p>
          <a:p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№24 им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И.С. Тургенева г. Орла</a:t>
            </a:r>
          </a:p>
          <a:p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Орёл, 2022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230351"/>
            <a:ext cx="6156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и Научной Деятельности 21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28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64096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3300"/>
                </a:solidFill>
                <a:latin typeface="Monotype Corsiva" panose="03010101010201010101" pitchFamily="66" charset="0"/>
              </a:rPr>
              <a:t>Возврат в производственный цикл </a:t>
            </a:r>
            <a:r>
              <a:rPr lang="ru-RU" sz="2800" b="1" dirty="0" smtClean="0">
                <a:solidFill>
                  <a:srgbClr val="003300"/>
                </a:solidFill>
                <a:latin typeface="Monotype Corsiva" panose="03010101010201010101" pitchFamily="66" charset="0"/>
              </a:rPr>
              <a:t>и</a:t>
            </a:r>
          </a:p>
          <a:p>
            <a:pPr algn="ctr"/>
            <a:r>
              <a:rPr lang="ru-RU" sz="2800" b="1" dirty="0" err="1" smtClean="0">
                <a:solidFill>
                  <a:srgbClr val="003300"/>
                </a:solidFill>
                <a:latin typeface="Monotype Corsiva" panose="03010101010201010101" pitchFamily="66" charset="0"/>
              </a:rPr>
              <a:t>спользованных</a:t>
            </a:r>
            <a:r>
              <a:rPr lang="ru-RU" sz="2800" b="1" dirty="0" smtClean="0">
                <a:solidFill>
                  <a:srgbClr val="00330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b="1" dirty="0">
                <a:solidFill>
                  <a:srgbClr val="003300"/>
                </a:solidFill>
                <a:latin typeface="Monotype Corsiva" panose="03010101010201010101" pitchFamily="66" charset="0"/>
              </a:rPr>
              <a:t>ранее ресурсов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Пункты приема мусора все собранные отходы отправляют на заводы по переработке. Вторсырье используется для дальнейшего производства товаров.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пластиковых бутылок: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изготовления футболки требуется 7 бутылок из пластика;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куртки из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флиса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25;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пластикового стула возможно из 110 емкостей;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1200 пластиковых бутылок можно создать ковровое покрытие для комнаты.</a:t>
            </a:r>
          </a:p>
        </p:txBody>
      </p:sp>
      <p:pic>
        <p:nvPicPr>
          <p:cNvPr id="8194" name="Picture 2" descr="C:\Users\Надежда\Desktop\pererabotka-plastikovih-othodov-v2.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93336"/>
            <a:ext cx="4938072" cy="329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Надежда\Desktop\Magis_Sparkling_Cha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065" y="3166902"/>
            <a:ext cx="2951976" cy="3691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4932040" y="4869160"/>
            <a:ext cx="864096" cy="576064"/>
          </a:xfrm>
          <a:prstGeom prst="rightArrow">
            <a:avLst/>
          </a:prstGeom>
          <a:noFill/>
          <a:ln>
            <a:solidFill>
              <a:srgbClr val="0033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821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07667"/>
            <a:ext cx="84969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ольше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трех лет в Орловской области проходит акция «Крышка-малышка». Её цель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сбор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пластиковых крышек и сдача их на переработку. А на собранные средства волонтеры оказывают помощь больным детям.</a:t>
            </a:r>
          </a:p>
        </p:txBody>
      </p:sp>
      <p:pic>
        <p:nvPicPr>
          <p:cNvPr id="1026" name="Picture 2" descr="C:\Users\Надежда\Desktop\kryshk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500876"/>
            <a:ext cx="6256685" cy="435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528" y="5805264"/>
            <a:ext cx="4032448" cy="764481"/>
          </a:xfrm>
          <a:prstGeom prst="roundRect">
            <a:avLst/>
          </a:prstGeom>
          <a:solidFill>
            <a:srgbClr val="66FFCC">
              <a:alpha val="30000"/>
            </a:srgbClr>
          </a:solidFill>
          <a:ln cap="sq">
            <a:solidFill>
              <a:srgbClr val="008080">
                <a:alpha val="50000"/>
              </a:srgbClr>
            </a:solidFill>
            <a:prstDash val="solid"/>
            <a:round/>
          </a:ln>
          <a:effectLst>
            <a:glow rad="63500">
              <a:srgbClr val="66FFCC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vk.com/kryshka_malyshka57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https://capsgood.ru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556945"/>
            <a:ext cx="653447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Крышка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малышка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началась в Ливнах, но постепенно к сбору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подключился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Орел и районы области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это время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килограммов крышек. Крышки сортируются и передаются организатором акции, в город Ливны. Основные условия: крышки должны быть сухими, чистыми, с маркировкой 02 внутри треугольника.</a:t>
            </a:r>
          </a:p>
        </p:txBody>
      </p:sp>
    </p:spTree>
    <p:extLst>
      <p:ext uri="{BB962C8B-B14F-4D97-AF65-F5344CB8AC3E}">
        <p14:creationId xmlns:p14="http://schemas.microsoft.com/office/powerpoint/2010/main" val="68396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8640"/>
            <a:ext cx="80986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Как крышечки превращаются в помощь?</a:t>
            </a:r>
          </a:p>
        </p:txBody>
      </p:sp>
      <p:pic>
        <p:nvPicPr>
          <p:cNvPr id="5122" name="Picture 2" descr="C:\Users\Надежда\Desktop\how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20232"/>
            <a:ext cx="3840512" cy="192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Надежда\Desktop\how-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153" y="3861048"/>
            <a:ext cx="5915505" cy="295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Надежда\Desktop\how-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96752"/>
            <a:ext cx="3792701" cy="189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42216" y="3059475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Собираем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крышечки и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приносим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пункты сбора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8325" y="1299173"/>
            <a:ext cx="14273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Шаг 1</a:t>
            </a:r>
            <a:endParaRPr lang="ru-RU" sz="3200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1268760"/>
            <a:ext cx="11608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Шаг </a:t>
            </a:r>
            <a:r>
              <a:rPr lang="ru-RU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</a:t>
            </a:r>
            <a:endParaRPr lang="ru-RU" sz="3200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4005064"/>
            <a:ext cx="11608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Шаг </a:t>
            </a:r>
            <a:r>
              <a:rPr lang="ru-RU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3</a:t>
            </a:r>
            <a:endParaRPr lang="ru-RU" sz="3200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60716" y="3093577"/>
            <a:ext cx="33673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Отправляем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переработку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040302" y="6021288"/>
            <a:ext cx="32412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детям и природе</a:t>
            </a:r>
          </a:p>
        </p:txBody>
      </p:sp>
    </p:spTree>
    <p:extLst>
      <p:ext uri="{BB962C8B-B14F-4D97-AF65-F5344CB8AC3E}">
        <p14:creationId xmlns:p14="http://schemas.microsoft.com/office/powerpoint/2010/main" val="74310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352839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Пункты сбора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Орле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организуются: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организациях, школах, домах творчества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Мы тоже решили организовать пункт сбора крышечек в нашей школе.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C:\Users\Надежда\Desktop\1619513209_22-phonoteka_org-p-belii-fon-s-zelenoi-ramkoi-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623" y="188640"/>
            <a:ext cx="5101763" cy="648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Надежда\Desktop\крышки-1024x10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71" y="3407658"/>
            <a:ext cx="3243071" cy="324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020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6041" y="260648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только присоединились к благотворительному проекту «Крышка – малышка» и много крышечек собрать пока не смогли. Но дети и учителя активно приносят крышечки в организованное место сбора.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5" descr="C:\Users\Надежда\Desktop\otJ5qxxlFk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163395"/>
            <a:ext cx="4402882" cy="444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Надежда\Desktop\cpUkj8YrYt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6" y="2163395"/>
            <a:ext cx="4433417" cy="443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25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4879" y="2636912"/>
            <a:ext cx="561243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Спасибо за внимание</a:t>
            </a:r>
            <a:endParaRPr lang="ru-RU" sz="5400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4293096"/>
            <a:ext cx="856895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Используемые источники: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http://ecograd57.ru/service/separate/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https://mos-konteiner.ru/article-item/chto-takoe-razdelnyj-sbor-musora/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https://mos-konteiner.ru/article-item/chto-takoe-razdelnyj-sbor-musora/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благотворительные проекты: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Крышка – малышка: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https://vk.com/kryshka_malyshka57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Крышечки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ДоброТы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https://capsgood.ru/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66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568952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Работа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посвящена актуальной на сегодняшний день проблеме  бытовых отходов, которая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глобальной экологической задачей,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поскольку  большинство мусорных полигонов не соответствуют нормам безопасности и являются источником загрязнения почв, подземных вод и атмосферного воздуха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За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один человек производит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0,5т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отходов,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92 – 95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из которых складируются на свалках, выделяя токсичные вещества десятки, 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сотни лет. От 60 до 80 % мусора составляет вторсырье, возможное для дальнейшей переработки. Организуя раздельный сбор мусора дома и сдавая отходы по видам в пунктах приема, люди способствуют улучшению экологической обстановки, экономят энергоресурсы.</a:t>
            </a:r>
          </a:p>
          <a:p>
            <a:pPr algn="just"/>
            <a:r>
              <a:rPr lang="ru-RU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Цели:</a:t>
            </a:r>
          </a:p>
          <a:p>
            <a:pPr marL="285750" indent="-285750" algn="just">
              <a:buClr>
                <a:srgbClr val="008080"/>
              </a:buClr>
              <a:buSzPct val="80000"/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осознанного и рационального  отношения людей к природным ресурсам;</a:t>
            </a:r>
          </a:p>
          <a:p>
            <a:pPr marL="285750" indent="-285750" algn="just">
              <a:buClr>
                <a:srgbClr val="008080"/>
              </a:buClr>
              <a:buSzPct val="80000"/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организации в практическую деятельность по раздельному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сбору.</a:t>
            </a:r>
          </a:p>
          <a:p>
            <a:pPr algn="just">
              <a:buClr>
                <a:srgbClr val="008080"/>
              </a:buClr>
              <a:buSzPct val="80000"/>
            </a:pPr>
            <a:r>
              <a:rPr lang="ru-RU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Задачи:</a:t>
            </a:r>
            <a:endParaRPr lang="ru-RU" sz="3200" b="1" dirty="0" smtClean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rgbClr val="008080"/>
              </a:buClr>
              <a:buSzPct val="80000"/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сократить количество не перерабатываемого мусора в быту, использовать повторно и максимально сдавать на переработку оставшийся мусор.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12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88640"/>
            <a:ext cx="864096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Разделение </a:t>
            </a:r>
            <a:r>
              <a:rPr lang="ru-RU" sz="2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мусора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практика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сбора и сортировки мусора с учётом его происхождения и пригодности к переработке или вторичному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использованию.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494550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Раздельный сбор мусора осуществляется с помощью разделения отходов по разным основаниям. </a:t>
            </a:r>
          </a:p>
        </p:txBody>
      </p:sp>
      <p:pic>
        <p:nvPicPr>
          <p:cNvPr id="1027" name="Picture 3" descr="C:\Users\Надежда\Desktop\Hire-skip-Bin-scal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" y="4046107"/>
            <a:ext cx="4958083" cy="281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111780" y="2376487"/>
            <a:ext cx="2736304" cy="1586604"/>
          </a:xfrm>
          <a:prstGeom prst="roundRect">
            <a:avLst/>
          </a:prstGeom>
          <a:solidFill>
            <a:srgbClr val="66FFCC">
              <a:alpha val="30000"/>
            </a:srgbClr>
          </a:solidFill>
          <a:ln cap="sq">
            <a:solidFill>
              <a:srgbClr val="008080">
                <a:alpha val="50000"/>
              </a:srgbClr>
            </a:solidFill>
            <a:prstDash val="solid"/>
            <a:round/>
          </a:ln>
          <a:effectLst>
            <a:glow rad="63500">
              <a:srgbClr val="66FFCC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Перерабатываемые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бумага, металл,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пластик и стекло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44008" y="2376487"/>
            <a:ext cx="4032448" cy="1586604"/>
          </a:xfrm>
          <a:prstGeom prst="roundRect">
            <a:avLst/>
          </a:prstGeom>
          <a:solidFill>
            <a:srgbClr val="66FFCC">
              <a:alpha val="30000"/>
            </a:srgbClr>
          </a:solidFill>
          <a:ln cap="sq">
            <a:solidFill>
              <a:srgbClr val="008080">
                <a:alpha val="50000"/>
              </a:srgbClr>
            </a:solidFill>
            <a:prstDash val="solid"/>
            <a:round/>
          </a:ln>
          <a:effectLst>
            <a:glow rad="63500">
              <a:srgbClr val="66FFCC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Не перерабатываемые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органические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отходы и предметы из композитного (из нескольких разных продуктов) материала.</a:t>
            </a:r>
          </a:p>
        </p:txBody>
      </p:sp>
      <p:pic>
        <p:nvPicPr>
          <p:cNvPr id="1030" name="Picture 6" descr="C:\Users\Надежда\Desktop\kisspng-recycling-symbol-waste-sticker-5ae5dd741950e1.436979201525013876103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131" y="2122567"/>
            <a:ext cx="1225023" cy="816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84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403648" y="1512391"/>
            <a:ext cx="2736304" cy="1772593"/>
          </a:xfrm>
          <a:prstGeom prst="roundRect">
            <a:avLst/>
          </a:prstGeom>
          <a:solidFill>
            <a:srgbClr val="66FFCC">
              <a:alpha val="30000"/>
            </a:srgbClr>
          </a:solidFill>
          <a:ln cap="sq">
            <a:solidFill>
              <a:srgbClr val="008080">
                <a:alpha val="50000"/>
              </a:srgbClr>
            </a:solidFill>
            <a:prstDash val="solid"/>
            <a:round/>
          </a:ln>
          <a:effectLst>
            <a:glow rad="63500">
              <a:srgbClr val="66FFCC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500 кг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отходов производит 1 человек за 1 год жизни. Это равно весу одной коровы.</a:t>
            </a:r>
          </a:p>
        </p:txBody>
      </p:sp>
      <p:pic>
        <p:nvPicPr>
          <p:cNvPr id="1026" name="Picture 2" descr="C:\Users\Надежда\Desktop\0012-014-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03" y="96549"/>
            <a:ext cx="2595470" cy="2036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292080" y="2655168"/>
            <a:ext cx="3460220" cy="2016224"/>
          </a:xfrm>
          <a:prstGeom prst="roundRect">
            <a:avLst/>
          </a:prstGeom>
          <a:solidFill>
            <a:srgbClr val="66FFCC">
              <a:alpha val="30000"/>
            </a:srgbClr>
          </a:solidFill>
          <a:ln cap="sq">
            <a:solidFill>
              <a:srgbClr val="008080">
                <a:alpha val="50000"/>
              </a:srgbClr>
            </a:solidFill>
            <a:prstDash val="solid"/>
            <a:round/>
          </a:ln>
          <a:effectLst>
            <a:glow rad="63500">
              <a:srgbClr val="66FFCC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35 000 кг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отходов производит 1 человек за свою жизнь. Это равно весу двух мусоровозов вместе с мусором.</a:t>
            </a:r>
          </a:p>
        </p:txBody>
      </p:sp>
      <p:pic>
        <p:nvPicPr>
          <p:cNvPr id="1027" name="Picture 3" descr="C:\Users\Надежда\Desktop\15.04.2021_15.05.07_ebbc6370343117-y3jvccw4mdgsnjmyldasm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71" y="248283"/>
            <a:ext cx="3420653" cy="2676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467545" y="4293096"/>
            <a:ext cx="3672408" cy="2304256"/>
          </a:xfrm>
          <a:prstGeom prst="roundRect">
            <a:avLst/>
          </a:prstGeom>
          <a:solidFill>
            <a:srgbClr val="66FFCC">
              <a:alpha val="30000"/>
            </a:srgbClr>
          </a:solidFill>
          <a:ln cap="sq">
            <a:solidFill>
              <a:srgbClr val="008080">
                <a:alpha val="50000"/>
              </a:srgbClr>
            </a:solidFill>
            <a:prstDash val="solid"/>
            <a:round/>
          </a:ln>
          <a:effectLst>
            <a:glow rad="63500">
              <a:srgbClr val="66FFCC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90%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отходов без введения раздельного сбора отправляются на свалки, где они будут разлагаться сотни лет, выделяя токсичные вещества.</a:t>
            </a:r>
          </a:p>
        </p:txBody>
      </p:sp>
      <p:pic>
        <p:nvPicPr>
          <p:cNvPr id="1028" name="Picture 4" descr="C:\Users\Надежда\Desktop\znak-opasno-radioaktivnye-vesshestva-ili-ioniziruyusshee-izlucheni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573016"/>
            <a:ext cx="2196752" cy="2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32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801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260648"/>
            <a:ext cx="62600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Польза раздельного сбора в цифрах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124744"/>
            <a:ext cx="92170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8080"/>
              </a:buClr>
              <a:buSzPct val="80000"/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уменьшается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нагрузка</a:t>
            </a:r>
          </a:p>
          <a:p>
            <a:pPr marL="342900" indent="-342900">
              <a:buClr>
                <a:srgbClr val="008080"/>
              </a:buClr>
              <a:buSzPct val="80000"/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40 % уменьшается объем захоронений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отходов</a:t>
            </a:r>
          </a:p>
          <a:p>
            <a:pPr marL="342900" indent="-342900">
              <a:buClr>
                <a:srgbClr val="008080"/>
              </a:buClr>
              <a:buSzPct val="80000"/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60 % уменьшается количество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негниющих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веществ в почве</a:t>
            </a:r>
          </a:p>
          <a:p>
            <a:pPr marL="342900" indent="-342900">
              <a:buClr>
                <a:srgbClr val="008080"/>
              </a:buClr>
              <a:buSzPct val="80000"/>
              <a:buFont typeface="Wingdings" panose="05000000000000000000" pitchFamily="2" charset="2"/>
              <a:buChar char="ü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>
                <a:srgbClr val="008080"/>
              </a:buClr>
              <a:buSzPct val="80000"/>
              <a:buFont typeface="Wingdings" panose="05000000000000000000" pitchFamily="2" charset="2"/>
              <a:buChar char="ü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>
                <a:srgbClr val="008080"/>
              </a:buClr>
              <a:buSzPct val="80000"/>
              <a:buFont typeface="Wingdings" panose="05000000000000000000" pitchFamily="2" charset="2"/>
              <a:buChar char="ü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Надежда\Desktop\landfill-vector-10819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69540"/>
            <a:ext cx="3888433" cy="388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Надежда\Desktop\HcAv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796956"/>
            <a:ext cx="3840538" cy="38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265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3" y="2662783"/>
            <a:ext cx="9040111" cy="400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72616" y="2212350"/>
            <a:ext cx="2880320" cy="523768"/>
          </a:xfrm>
          <a:prstGeom prst="roundRect">
            <a:avLst/>
          </a:prstGeom>
          <a:solidFill>
            <a:srgbClr val="66FFCC">
              <a:alpha val="30000"/>
            </a:srgbClr>
          </a:solidFill>
          <a:ln cap="sq">
            <a:solidFill>
              <a:srgbClr val="008080">
                <a:alpha val="50000"/>
              </a:srgbClr>
            </a:solidFill>
            <a:prstDash val="solid"/>
            <a:round/>
          </a:ln>
          <a:effectLst>
            <a:glow rad="63500">
              <a:srgbClr val="66FFCC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recyclemap.ru/orel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2652"/>
            <a:ext cx="856895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Не выбрасывать мусор, а отдать его на переработку. </a:t>
            </a:r>
            <a:endParaRPr lang="ru-RU" sz="2800" b="1" dirty="0" smtClean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этого есть интерактивная карта. Необходимо выбрать категорию мусора, который Вы хотите сдать на переработку, и на карте появятся адреса сбора мусора (контейнеры), предназначенного для данной категории мусора.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70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610" y="116632"/>
            <a:ext cx="889248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Польза для состояния окружающей среды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Пищевые остатки, бумага, листва и многое другое, разлагаясь, не оказывает негативного влияния на здоровье человека и окружающую экосистему.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все содержимое мусорных баков так безвредно.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Опасные отходы: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использованные батарейки,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аккумуляторы;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автопокрышки;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ртутные градусники;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люминесцентные лампы;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лекарственные препараты;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вышедшие из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строя;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химикаты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используемые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садоводстве;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лакокрасочные изделия;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полиэтилен.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1610" y="4651145"/>
            <a:ext cx="406235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Угроза этих отходов состоит в высокой токсичности. Попадая на свалку, они отравляют почву и водоемы в радиусе десятков километров вокруг. </a:t>
            </a:r>
          </a:p>
        </p:txBody>
      </p:sp>
      <p:pic>
        <p:nvPicPr>
          <p:cNvPr id="7170" name="Picture 2" descr="C:\Users\Надежда\Desktop\5964113c5e21386942ca4676f82f51ba30c55c6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617" y="2181556"/>
            <a:ext cx="3700887" cy="4631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86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4249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Финансовая выгода для населения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Отсортировав отходы дома, можно сдать макулатуру, металлолом или стеклотару в ближайший пункт приема. За вторсырье заплатят деньги, пусть и небольшие.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1 килограмма сданного мусора:</a:t>
            </a:r>
          </a:p>
          <a:p>
            <a:pPr algn="just">
              <a:buFont typeface="Arial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бумага – до 20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рублей;</a:t>
            </a:r>
          </a:p>
          <a:p>
            <a:pPr algn="just">
              <a:buFont typeface="Arial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алюминиевые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банки – от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рублей;</a:t>
            </a:r>
          </a:p>
          <a:p>
            <a:pPr algn="just">
              <a:buFont typeface="Arial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стекло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от 3 до 5 рублей.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10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810</Words>
  <Application>Microsoft Office PowerPoint</Application>
  <PresentationFormat>Экран (4:3)</PresentationFormat>
  <Paragraphs>88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Экология – дело каждого Раздельный сбор мусора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 Самусенко</dc:creator>
  <cp:lastModifiedBy>Надежда Самусенко</cp:lastModifiedBy>
  <cp:revision>23</cp:revision>
  <dcterms:created xsi:type="dcterms:W3CDTF">2022-02-10T17:33:43Z</dcterms:created>
  <dcterms:modified xsi:type="dcterms:W3CDTF">2022-02-27T18:11:51Z</dcterms:modified>
</cp:coreProperties>
</file>