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7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70" r:id="rId12"/>
    <p:sldId id="271" r:id="rId13"/>
    <p:sldId id="265" r:id="rId14"/>
    <p:sldId id="267" r:id="rId15"/>
    <p:sldId id="266" r:id="rId16"/>
    <p:sldId id="269" r:id="rId17"/>
    <p:sldId id="273" r:id="rId18"/>
    <p:sldId id="272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70BE5-4F92-457A-A78A-DEE681E0DCAD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8557C-524C-4DF2-A7B9-0D5CBC8FB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812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557C-524C-4DF2-A7B9-0D5CBC8FB61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724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6123-4EB2-4D69-BBFE-44244E6BA5B4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childhelpline.ru/2014/03/test-dostatochno-li-vnimaniya-vy-udelyaete-svoemu-rebenk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idacts.ru/slovari/terminologicheskii-slovar-spravochnik-po-psihologo-pedagogicheskim-disciplinam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" y="2924944"/>
            <a:ext cx="2950483" cy="393305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598935"/>
            <a:ext cx="7628384" cy="147002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Из опыта </a:t>
            </a:r>
            <a:br>
              <a:rPr lang="ru-RU" sz="54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</a:br>
            <a:r>
              <a:rPr lang="ru-RU" sz="54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«Технологии родительского образования»</a:t>
            </a:r>
            <a:endParaRPr lang="ru-RU" sz="54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355976" y="5157192"/>
            <a:ext cx="4032448" cy="57606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Подготовила: Минкина Алина Альбертовна</a:t>
            </a:r>
          </a:p>
          <a:p>
            <a:endParaRPr lang="ru-RU" sz="4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4462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Куземьяровская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основная общеобразовательная школа»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48679"/>
            <a:ext cx="4451627" cy="59481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30771" y="960274"/>
            <a:ext cx="6593581" cy="493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31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Заповеди, правила, </a:t>
            </a:r>
            <a:r>
              <a:rPr lang="ru-RU" dirty="0" smtClean="0"/>
              <a:t>кодексы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Анкетирование «</a:t>
            </a:r>
            <a:r>
              <a:rPr lang="ru-RU" dirty="0"/>
              <a:t>Достаточно ли внимания Вы уделяете своему ребенку</a:t>
            </a:r>
            <a:r>
              <a:rPr lang="ru-RU" dirty="0" smtClean="0"/>
              <a:t>?» онлайн на сайте </a:t>
            </a:r>
            <a:r>
              <a:rPr lang="en-US" dirty="0">
                <a:hlinkClick r:id="rId2"/>
              </a:rPr>
              <a:t>https://childhelpline.ru/2014/03/test-dostatochno-li-vnimaniya-vy-udelyaete-svoemu-rebenku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Полезные </a:t>
            </a:r>
            <a:r>
              <a:rPr lang="ru-RU" dirty="0"/>
              <a:t>советы: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/>
              <a:t>Кодекс истинного родителя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/>
              <a:t>10 заповедей для </a:t>
            </a:r>
            <a:r>
              <a:rPr lang="ru-RU" dirty="0" smtClean="0"/>
              <a:t>родителей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Ваш </a:t>
            </a:r>
            <a:r>
              <a:rPr lang="ru-RU" dirty="0"/>
              <a:t>ребенок - первоклассник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/>
              <a:t>Ваш ребенок </a:t>
            </a:r>
            <a:r>
              <a:rPr lang="ru-RU" dirty="0" smtClean="0"/>
              <a:t>– пятиклассник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Полезная </a:t>
            </a:r>
            <a:r>
              <a:rPr lang="ru-RU" dirty="0"/>
              <a:t>информация</a:t>
            </a:r>
            <a:r>
              <a:rPr lang="ru-RU" dirty="0" smtClean="0"/>
              <a:t>: «Переходный </a:t>
            </a:r>
            <a:r>
              <a:rPr lang="ru-RU" dirty="0"/>
              <a:t>возраст: особенности контакта с </a:t>
            </a:r>
            <a:r>
              <a:rPr lang="ru-RU" dirty="0" smtClean="0"/>
              <a:t>подростком»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29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r="13516"/>
          <a:stretch/>
        </p:blipFill>
        <p:spPr bwMode="auto">
          <a:xfrm>
            <a:off x="323528" y="332656"/>
            <a:ext cx="845734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8" t="4851" r="33906" b="3800"/>
          <a:stretch/>
        </p:blipFill>
        <p:spPr bwMode="auto">
          <a:xfrm>
            <a:off x="1691680" y="87277"/>
            <a:ext cx="5688631" cy="671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923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«Ай-да, папы!!!»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66"/>
          <a:stretch/>
        </p:blipFill>
        <p:spPr>
          <a:xfrm>
            <a:off x="1691680" y="992907"/>
            <a:ext cx="5616624" cy="527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3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«Мама – самая главная профессия»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5040559" cy="37824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57219"/>
            <a:ext cx="5379603" cy="403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9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34"/>
            <a:ext cx="9144000" cy="683977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60905" y="-1209690"/>
            <a:ext cx="6870702" cy="918051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50311" y="-1159723"/>
            <a:ext cx="6843377" cy="9143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54904" y="-1125601"/>
            <a:ext cx="6870702" cy="91805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72580" y="-1157931"/>
            <a:ext cx="6898381" cy="9217494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44893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4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128" y="7951"/>
            <a:ext cx="6948264" cy="6840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1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Активность детей в общешкольных делах;</a:t>
            </a:r>
          </a:p>
          <a:p>
            <a:r>
              <a:rPr lang="ru-RU" dirty="0" smtClean="0"/>
              <a:t>Уверенность;</a:t>
            </a:r>
          </a:p>
          <a:p>
            <a:r>
              <a:rPr lang="ru-RU" dirty="0" smtClean="0"/>
              <a:t>Самочувствие;</a:t>
            </a:r>
          </a:p>
          <a:p>
            <a:r>
              <a:rPr lang="ru-RU" dirty="0" smtClean="0"/>
              <a:t>Взаимоотношения;</a:t>
            </a:r>
          </a:p>
          <a:p>
            <a:r>
              <a:rPr lang="ru-RU" dirty="0" smtClean="0"/>
              <a:t>Взаимопонимание;</a:t>
            </a:r>
          </a:p>
          <a:p>
            <a:r>
              <a:rPr lang="ru-RU" dirty="0" smtClean="0"/>
              <a:t>Поддержка;</a:t>
            </a:r>
          </a:p>
          <a:p>
            <a:r>
              <a:rPr lang="ru-RU" dirty="0" smtClean="0"/>
              <a:t>Др.</a:t>
            </a:r>
          </a:p>
        </p:txBody>
      </p:sp>
    </p:spTree>
    <p:extLst>
      <p:ext uri="{BB962C8B-B14F-4D97-AF65-F5344CB8AC3E}">
        <p14:creationId xmlns:p14="http://schemas.microsoft.com/office/powerpoint/2010/main" val="9696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17" b="93997" l="10000" r="90000">
                        <a14:foregroundMark x1="36556" y1="6690" x2="36556" y2="6690"/>
                        <a14:foregroundMark x1="59444" y1="5660" x2="59444" y2="5660"/>
                        <a14:foregroundMark x1="25000" y1="85249" x2="25000" y2="85249"/>
                        <a14:foregroundMark x1="18333" y1="87136" x2="18333" y2="87136"/>
                        <a14:foregroundMark x1="28222" y1="83019" x2="28222" y2="83019"/>
                        <a14:foregroundMark x1="29444" y1="92453" x2="29444" y2="92453"/>
                        <a14:foregroundMark x1="47111" y1="90738" x2="47111" y2="90738"/>
                        <a14:foregroundMark x1="35889" y1="94168" x2="35889" y2="94168"/>
                        <a14:foregroundMark x1="31222" y1="92453" x2="31222" y2="92453"/>
                        <a14:foregroundMark x1="61556" y1="47684" x2="61556" y2="47684"/>
                        <a14:foregroundMark x1="79000" y1="49228" x2="79000" y2="49228"/>
                        <a14:foregroundMark x1="76667" y1="65009" x2="76667" y2="65009"/>
                        <a14:foregroundMark x1="77556" y1="90738" x2="77556" y2="90738"/>
                        <a14:foregroundMark x1="68444" y1="87822" x2="68444" y2="87822"/>
                        <a14:foregroundMark x1="62222" y1="92110" x2="62222" y2="92110"/>
                        <a14:foregroundMark x1="53222" y1="92453" x2="53222" y2="92453"/>
                        <a14:foregroundMark x1="55333" y1="81990" x2="55333" y2="81990"/>
                        <a14:foregroundMark x1="55444" y1="78902" x2="55444" y2="78902"/>
                        <a14:foregroundMark x1="56000" y1="87479" x2="56000" y2="87479"/>
                        <a14:foregroundMark x1="88667" y1="53688" x2="88667" y2="53688"/>
                        <a14:foregroundMark x1="85444" y1="56604" x2="85444" y2="56604"/>
                        <a14:foregroundMark x1="82556" y1="59177" x2="82556" y2="59177"/>
                        <a14:foregroundMark x1="69556" y1="57461" x2="69556" y2="57461"/>
                        <a14:foregroundMark x1="51444" y1="4117" x2="51444" y2="4117"/>
                        <a14:foregroundMark x1="75333" y1="71527" x2="75333" y2="71527"/>
                        <a14:foregroundMark x1="75556" y1="68611" x2="75556" y2="68611"/>
                        <a14:foregroundMark x1="72778" y1="84563" x2="72778" y2="84563"/>
                        <a14:foregroundMark x1="68333" y1="56432" x2="68333" y2="56432"/>
                        <a14:foregroundMark x1="71222" y1="58662" x2="71222" y2="58662"/>
                        <a14:foregroundMark x1="72111" y1="89537" x2="72111" y2="89537"/>
                        <a14:foregroundMark x1="74889" y1="60549" x2="74889" y2="60549"/>
                        <a14:foregroundMark x1="73667" y1="81132" x2="73667" y2="81132"/>
                        <a14:foregroundMark x1="87111" y1="55232" x2="87111" y2="552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4"/>
            <a:ext cx="6858000" cy="44424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8175" y="908720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816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2" y="2780928"/>
            <a:ext cx="3058519" cy="40770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994122"/>
          </a:xfrm>
        </p:spPr>
        <p:txBody>
          <a:bodyPr>
            <a:normAutofit/>
          </a:bodyPr>
          <a:lstStyle/>
          <a:p>
            <a:pPr algn="l"/>
            <a:r>
              <a:rPr lang="ru-RU" sz="1800" i="1" dirty="0" smtClean="0"/>
              <a:t>«Воспитание детей надо начинать именно с родителей»</a:t>
            </a:r>
            <a:br>
              <a:rPr lang="ru-RU" sz="1800" i="1" dirty="0" smtClean="0"/>
            </a:br>
            <a:r>
              <a:rPr lang="ru-RU" sz="1800" dirty="0" smtClean="0"/>
              <a:t>				В.А. Сухомлинский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algn="just"/>
            <a:r>
              <a:rPr lang="ru-RU" sz="2000" u="sng" dirty="0" smtClean="0"/>
              <a:t>Родительское образование </a:t>
            </a:r>
            <a:r>
              <a:rPr lang="ru-RU" sz="2000" dirty="0" smtClean="0"/>
              <a:t>- обогащение </a:t>
            </a:r>
            <a:r>
              <a:rPr lang="ru-RU" sz="2000" dirty="0"/>
              <a:t>знаний, установок и умений, необходимых для ухода за детьми и их воспитания, гармонизации семейных отношений, выполнения родительских ролей в семье и обществе (участие в разного рода родительских объединениях и видах активности).</a:t>
            </a:r>
          </a:p>
          <a:p>
            <a:pPr marL="0" indent="0" algn="r">
              <a:buNone/>
            </a:pPr>
            <a:r>
              <a:rPr lang="ru-RU" i="1" dirty="0" smtClean="0"/>
              <a:t>										</a:t>
            </a:r>
            <a:r>
              <a:rPr lang="ru-RU" sz="2800" i="1" dirty="0" smtClean="0"/>
              <a:t>Источник</a:t>
            </a:r>
            <a:r>
              <a:rPr lang="ru-RU" sz="2800" i="1" dirty="0"/>
              <a:t>: </a:t>
            </a:r>
            <a:r>
              <a:rPr lang="ru-RU" sz="2800" i="1" dirty="0">
                <a:hlinkClick r:id="rId3"/>
              </a:rPr>
              <a:t>Терминологический словарь-справочник по психолого-педагогическим дисциплинам.</a:t>
            </a:r>
            <a:endParaRPr lang="ru-RU" sz="2800" i="1" dirty="0"/>
          </a:p>
          <a:p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u="sng" dirty="0"/>
              <a:t>Цель родительского образования в школе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800" dirty="0" smtClean="0"/>
              <a:t>- </a:t>
            </a:r>
            <a:r>
              <a:rPr lang="ru-RU" sz="3800" dirty="0"/>
              <a:t>создание условий для формирования ответственной родительской позиции у детей и их родителей.</a:t>
            </a:r>
          </a:p>
          <a:p>
            <a:pPr algn="just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340768"/>
            <a:ext cx="4316288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u="sng" dirty="0" smtClean="0"/>
              <a:t>Задачи</a:t>
            </a:r>
            <a:r>
              <a:rPr lang="ru-RU" sz="2000" b="1" u="sng" dirty="0"/>
              <a:t>:</a:t>
            </a:r>
          </a:p>
          <a:p>
            <a:r>
              <a:rPr lang="ru-RU" sz="1800" dirty="0"/>
              <a:t>Содействовать сплочению семьи;</a:t>
            </a:r>
          </a:p>
          <a:p>
            <a:r>
              <a:rPr lang="ru-RU" sz="1800" dirty="0"/>
              <a:t>Развивать семейные отношения;</a:t>
            </a:r>
          </a:p>
          <a:p>
            <a:r>
              <a:rPr lang="ru-RU" sz="1800" dirty="0"/>
              <a:t>Формировать взаимопонимание и взаимоуважение родителей и детей;</a:t>
            </a:r>
          </a:p>
          <a:p>
            <a:r>
              <a:rPr lang="ru-RU" sz="1800" dirty="0"/>
              <a:t>Повышать психолого-педагогическую культуру родителей;</a:t>
            </a:r>
          </a:p>
          <a:p>
            <a:r>
              <a:rPr lang="ru-RU" sz="1800" dirty="0"/>
              <a:t>Организовать профилактику семейного неблагополучия;</a:t>
            </a:r>
          </a:p>
          <a:p>
            <a:r>
              <a:rPr lang="ru-RU" sz="1800" dirty="0"/>
              <a:t>Развивать межведомственное взаимодействие по воспитанию ответственных родителей.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Технологии </a:t>
            </a:r>
            <a:r>
              <a:rPr lang="ru-RU" dirty="0" err="1" smtClean="0"/>
              <a:t>Бачевой</a:t>
            </a:r>
            <a:r>
              <a:rPr lang="ru-RU" dirty="0" smtClean="0"/>
              <a:t> Е.В.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Уроки семейной любви</a:t>
            </a:r>
          </a:p>
          <a:p>
            <a:r>
              <a:rPr lang="ru-RU" dirty="0" smtClean="0"/>
              <a:t>Портфолио семьи</a:t>
            </a:r>
          </a:p>
          <a:p>
            <a:r>
              <a:rPr lang="ru-RU" dirty="0" smtClean="0"/>
              <a:t>Индивидуальная книга доброты</a:t>
            </a:r>
          </a:p>
          <a:p>
            <a:r>
              <a:rPr lang="ru-RU" dirty="0" smtClean="0"/>
              <a:t>Книга добрых слов</a:t>
            </a:r>
          </a:p>
          <a:p>
            <a:r>
              <a:rPr lang="ru-RU" dirty="0" smtClean="0"/>
              <a:t>Родительские чтения</a:t>
            </a:r>
          </a:p>
          <a:p>
            <a:r>
              <a:rPr lang="ru-RU" dirty="0" smtClean="0"/>
              <a:t>Толковый словарь</a:t>
            </a:r>
          </a:p>
          <a:p>
            <a:r>
              <a:rPr lang="ru-RU" dirty="0" smtClean="0"/>
              <a:t>Карта развития семьи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Письма (к любимым, детям, семье, др.)</a:t>
            </a:r>
          </a:p>
          <a:p>
            <a:r>
              <a:rPr lang="ru-RU" dirty="0" smtClean="0"/>
              <a:t>Ситуации и психологические задачи</a:t>
            </a:r>
          </a:p>
          <a:p>
            <a:r>
              <a:rPr lang="ru-RU" dirty="0" smtClean="0"/>
              <a:t>Родовая книга</a:t>
            </a:r>
          </a:p>
          <a:p>
            <a:r>
              <a:rPr lang="ru-RU" dirty="0" smtClean="0"/>
              <a:t>Заповеди, правила, кодексы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3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356992"/>
            <a:ext cx="2626370" cy="35010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Уроки семейной любви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«Какая я мама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«Кто такая мама»</a:t>
            </a:r>
          </a:p>
          <a:p>
            <a:r>
              <a:rPr lang="ru-RU" dirty="0" smtClean="0"/>
              <a:t>«Я – родитель. Просто ли это?»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«Семейный очаг»</a:t>
            </a:r>
          </a:p>
          <a:p>
            <a:r>
              <a:rPr lang="ru-RU" dirty="0" smtClean="0"/>
              <a:t>«Мы едины – значит, непобедимы»</a:t>
            </a:r>
          </a:p>
          <a:p>
            <a:r>
              <a:rPr lang="ru-RU" dirty="0" smtClean="0"/>
              <a:t>«Роль отца в жизни ребёнка»</a:t>
            </a:r>
          </a:p>
          <a:p>
            <a:r>
              <a:rPr lang="ru-RU" dirty="0" smtClean="0"/>
              <a:t>«Папы – молодцы!»</a:t>
            </a:r>
          </a:p>
          <a:p>
            <a:r>
              <a:rPr lang="ru-RU" dirty="0" smtClean="0"/>
              <a:t>«Книга – член нашей семьи»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56992"/>
            <a:ext cx="2626370" cy="35010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«Родительские чтения»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/>
          <a:p>
            <a:r>
              <a:rPr lang="ru-RU" sz="2000" b="1" dirty="0"/>
              <a:t>Современная форма родительского образования, направленная на самовоспитание мам и пап, на развитие семейных отношений</a:t>
            </a:r>
            <a:r>
              <a:rPr lang="ru-RU" sz="2000" dirty="0"/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058" y="1600200"/>
            <a:ext cx="3396884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«Письма к любящим родителям»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Письма (к любимым, к детям, к себе и др.)</a:t>
            </a:r>
            <a:r>
              <a:rPr lang="ru-RU" b="1" dirty="0"/>
              <a:t> — технология </a:t>
            </a:r>
            <a:r>
              <a:rPr lang="ru-RU" b="1" dirty="0" err="1"/>
              <a:t>отлаживания</a:t>
            </a:r>
            <a:r>
              <a:rPr lang="ru-RU" b="1" dirty="0"/>
              <a:t> отношений с самим собой и с окружающими людьми, форма самоанализа и </a:t>
            </a:r>
            <a:r>
              <a:rPr lang="ru-RU" b="1" dirty="0" err="1"/>
              <a:t>самопрограммирования</a:t>
            </a:r>
            <a:r>
              <a:rPr lang="ru-RU" b="1" dirty="0"/>
              <a:t>, своеобразный тренинг сердца на доброту и милосердие, способ узнать друг друга, путь дорога к сердцу дорогих и значимых людей</a:t>
            </a:r>
            <a:r>
              <a:rPr lang="ru-RU" dirty="0"/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615">
            <a:off x="6040327" y="1461748"/>
            <a:ext cx="2719140" cy="363326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91">
            <a:off x="4821401" y="2174405"/>
            <a:ext cx="3070322" cy="4102510"/>
          </a:xfrm>
          <a:prstGeom prst="rect">
            <a:avLst/>
          </a:prstGeom>
        </p:spPr>
      </p:pic>
      <p:pic>
        <p:nvPicPr>
          <p:cNvPr id="7" name="Рисунок 6" descr="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948264" y="3645024"/>
            <a:ext cx="2464314" cy="32849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46347"/>
            <a:ext cx="4435250" cy="5926303"/>
          </a:xfrm>
          <a:prstGeom prst="rect">
            <a:avLst/>
          </a:prstGeom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6348"/>
            <a:ext cx="4075210" cy="5445224"/>
          </a:xfrm>
          <a:prstGeom prst="rect">
            <a:avLst/>
          </a:prstGeom>
        </p:spPr>
      </p:pic>
      <p:pic>
        <p:nvPicPr>
          <p:cNvPr id="6" name="Рисунок 5" descr="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68960"/>
            <a:ext cx="2841780" cy="378904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2" y="3501008"/>
            <a:ext cx="2518333" cy="335699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«Портфолио семьи»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600200"/>
            <a:ext cx="6779096" cy="4525963"/>
          </a:xfrm>
        </p:spPr>
        <p:txBody>
          <a:bodyPr/>
          <a:lstStyle/>
          <a:p>
            <a:r>
              <a:rPr lang="ru-RU" b="1" dirty="0"/>
              <a:t>Современная форма работы с семьёй, механизм её развития  и способ самодиагностики, помогает  членам семьи переосмыслить самих себя, свои отношения друг с другом, определить приоритеты семейных ценностей, создать новые семейные традиции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b4f212df9ca7519b2410b59a6dbd962b2f4a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361</Words>
  <Application>Microsoft Office PowerPoint</Application>
  <PresentationFormat>Экран (4:3)</PresentationFormat>
  <Paragraphs>64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Из опыта  «Технологии родительского образования»</vt:lpstr>
      <vt:lpstr>«Воспитание детей надо начинать именно с родителей»     В.А. Сухомлинский</vt:lpstr>
      <vt:lpstr>Цель родительского образования в школе </vt:lpstr>
      <vt:lpstr>Технологии Бачевой Е.В.</vt:lpstr>
      <vt:lpstr>Уроки семейной любви</vt:lpstr>
      <vt:lpstr>«Родительские чтения»</vt:lpstr>
      <vt:lpstr>«Письма к любящим родителям»</vt:lpstr>
      <vt:lpstr>Презентация PowerPoint</vt:lpstr>
      <vt:lpstr>«Портфолио семьи»</vt:lpstr>
      <vt:lpstr>Презентация PowerPoint</vt:lpstr>
      <vt:lpstr>Заповеди, правила, кодексы</vt:lpstr>
      <vt:lpstr>Презентация PowerPoint</vt:lpstr>
      <vt:lpstr>«Ай-да, папы!!!»</vt:lpstr>
      <vt:lpstr>«Мама – самая главная профессия»</vt:lpstr>
      <vt:lpstr>Презентация PowerPoint</vt:lpstr>
      <vt:lpstr>Презентация PowerPoint</vt:lpstr>
      <vt:lpstr>Результаты: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User</cp:lastModifiedBy>
  <cp:revision>25</cp:revision>
  <dcterms:created xsi:type="dcterms:W3CDTF">2014-09-12T06:04:27Z</dcterms:created>
  <dcterms:modified xsi:type="dcterms:W3CDTF">2021-04-09T10:56:12Z</dcterms:modified>
</cp:coreProperties>
</file>