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65" r:id="rId11"/>
    <p:sldId id="257" r:id="rId12"/>
    <p:sldId id="258" r:id="rId13"/>
    <p:sldId id="259" r:id="rId14"/>
    <p:sldId id="260" r:id="rId15"/>
    <p:sldId id="261" r:id="rId16"/>
    <p:sldId id="262" r:id="rId17"/>
    <p:sldId id="276" r:id="rId18"/>
    <p:sldId id="275" r:id="rId19"/>
    <p:sldId id="263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2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B316-36B8-4D34-B4DB-1885A873A7BB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ADE-CE33-4079-A94D-EAD2B0AEC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315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B316-36B8-4D34-B4DB-1885A873A7BB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ADE-CE33-4079-A94D-EAD2B0AEC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128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B316-36B8-4D34-B4DB-1885A873A7BB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ADE-CE33-4079-A94D-EAD2B0AEC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10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B316-36B8-4D34-B4DB-1885A873A7BB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ADE-CE33-4079-A94D-EAD2B0AEC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456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B316-36B8-4D34-B4DB-1885A873A7BB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ADE-CE33-4079-A94D-EAD2B0AEC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837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B316-36B8-4D34-B4DB-1885A873A7BB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ADE-CE33-4079-A94D-EAD2B0AEC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966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B316-36B8-4D34-B4DB-1885A873A7BB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ADE-CE33-4079-A94D-EAD2B0AEC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01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B316-36B8-4D34-B4DB-1885A873A7BB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ADE-CE33-4079-A94D-EAD2B0AEC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83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B316-36B8-4D34-B4DB-1885A873A7BB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ADE-CE33-4079-A94D-EAD2B0AEC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708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B316-36B8-4D34-B4DB-1885A873A7BB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ADE-CE33-4079-A94D-EAD2B0AEC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587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1B316-36B8-4D34-B4DB-1885A873A7BB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ADE-CE33-4079-A94D-EAD2B0AEC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124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1B316-36B8-4D34-B4DB-1885A873A7BB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39ADE-CE33-4079-A94D-EAD2B0AECC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956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away.php?to=https://edu.skysmart.ru/student/zifobirute&amp;cc_key=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away.php?to=https://edu.skysmart.ru/student/zifobirute&amp;cc_key=" TargetMode="External"/><Relationship Id="rId2" Type="http://schemas.openxmlformats.org/officeDocument/2006/relationships/hyperlink" Target="https://quizlet.com/ru/help/2444126/how-teachers-can-use-quizlet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5" y="-41910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019786" y="1052736"/>
            <a:ext cx="7112000" cy="107791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50800">
            <a:solidFill>
              <a:srgbClr val="FFFF00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+mj-lt"/>
              </a:rPr>
              <a:t>Составные уравнения</a:t>
            </a:r>
          </a:p>
          <a:p>
            <a:pPr algn="ctr">
              <a:defRPr/>
            </a:pPr>
            <a:r>
              <a:rPr lang="ru-RU" sz="3200" b="1" dirty="0">
                <a:latin typeface="+mj-lt"/>
              </a:rPr>
              <a:t>Урок математики в 5 классе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403648" y="3571875"/>
            <a:ext cx="732313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ru-RU" altLang="ru-RU" sz="2400" b="1" i="1" dirty="0"/>
              <a:t>Белоусова Наталья </a:t>
            </a:r>
            <a:r>
              <a:rPr lang="ru-RU" altLang="ru-RU" sz="2400" b="1" i="1" dirty="0" smtClean="0"/>
              <a:t>Владимировна</a:t>
            </a:r>
          </a:p>
          <a:p>
            <a:pPr algn="r" eaLnBrk="1" hangingPunct="1"/>
            <a:r>
              <a:rPr lang="ru-RU" altLang="ru-RU" sz="2400" b="1" i="1" dirty="0" smtClean="0"/>
              <a:t>учитель </a:t>
            </a:r>
            <a:r>
              <a:rPr lang="ru-RU" altLang="ru-RU" sz="2400" b="1" i="1" dirty="0"/>
              <a:t>математики </a:t>
            </a:r>
            <a:r>
              <a:rPr lang="ru-RU" altLang="ru-RU" sz="2400" b="1" i="1" dirty="0" smtClean="0"/>
              <a:t>высшей квалификационной категории </a:t>
            </a:r>
            <a:endParaRPr lang="ru-RU" altLang="ru-RU" sz="2400" b="1" i="1" dirty="0"/>
          </a:p>
          <a:p>
            <a:pPr algn="r" eaLnBrk="1" hangingPunct="1"/>
            <a:r>
              <a:rPr lang="ru-RU" altLang="ru-RU" sz="2400" b="1" dirty="0"/>
              <a:t>МКОУ </a:t>
            </a:r>
            <a:r>
              <a:rPr lang="ru-RU" altLang="ru-RU" sz="2400" b="1" dirty="0" smtClean="0"/>
              <a:t>СОШ №5</a:t>
            </a:r>
            <a:endParaRPr lang="ru-RU" altLang="ru-RU" sz="2400" b="1" dirty="0"/>
          </a:p>
          <a:p>
            <a:pPr algn="r" eaLnBrk="1" hangingPunct="1"/>
            <a:r>
              <a:rPr lang="ru-RU" altLang="ru-RU" sz="2400" b="1" dirty="0"/>
              <a:t> </a:t>
            </a:r>
            <a:r>
              <a:rPr lang="ru-RU" altLang="ru-RU" sz="2400" b="1" dirty="0" smtClean="0"/>
              <a:t>Куйбышевского района</a:t>
            </a:r>
            <a:endParaRPr lang="ru-RU" altLang="ru-RU" sz="2400" b="1" dirty="0"/>
          </a:p>
          <a:p>
            <a:pPr algn="r" eaLnBrk="1" hangingPunct="1"/>
            <a:endParaRPr lang="ru-RU" alt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7135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836712"/>
            <a:ext cx="842493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Составьте уравнение по задаче.</a:t>
            </a:r>
            <a:endParaRPr lang="ru-RU" sz="4000" b="1" dirty="0">
              <a:solidFill>
                <a:srgbClr val="FF0000"/>
              </a:solidFill>
            </a:endParaRPr>
          </a:p>
          <a:p>
            <a:endParaRPr lang="ru-RU" sz="4000" dirty="0" smtClean="0"/>
          </a:p>
          <a:p>
            <a:r>
              <a:rPr lang="ru-RU" sz="4400" dirty="0" smtClean="0"/>
              <a:t>1</a:t>
            </a:r>
            <a:r>
              <a:rPr lang="ru-RU" sz="4400" dirty="0"/>
              <a:t>) В книге 50 страниц. После того как Оля прочитала несколько страниц, ей осталось прочитать еще 17. Сколько страниц прочитала Оля?</a:t>
            </a:r>
          </a:p>
        </p:txBody>
      </p:sp>
    </p:spTree>
    <p:extLst>
      <p:ext uri="{BB962C8B-B14F-4D97-AF65-F5344CB8AC3E}">
        <p14:creationId xmlns:p14="http://schemas.microsoft.com/office/powerpoint/2010/main" val="220096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836712"/>
            <a:ext cx="8424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Составьте уравнение по задаче.</a:t>
            </a:r>
            <a:endParaRPr lang="ru-RU" sz="4000" b="1" dirty="0">
              <a:solidFill>
                <a:srgbClr val="FF0000"/>
              </a:solidFill>
            </a:endParaRPr>
          </a:p>
          <a:p>
            <a:endParaRPr lang="ru-RU" sz="4000" dirty="0" smtClean="0"/>
          </a:p>
          <a:p>
            <a:r>
              <a:rPr lang="ru-RU" sz="4400" dirty="0"/>
              <a:t>2) На двух машинах вместе 32 т груза. На одной машине 18 т. Сколько груза на второй машине?</a:t>
            </a:r>
          </a:p>
        </p:txBody>
      </p:sp>
    </p:spTree>
    <p:extLst>
      <p:ext uri="{BB962C8B-B14F-4D97-AF65-F5344CB8AC3E}">
        <p14:creationId xmlns:p14="http://schemas.microsoft.com/office/powerpoint/2010/main" val="203472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836712"/>
            <a:ext cx="842493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Составьте уравнение по задаче.</a:t>
            </a:r>
            <a:endParaRPr lang="ru-RU" sz="4000" b="1" dirty="0">
              <a:solidFill>
                <a:srgbClr val="FF0000"/>
              </a:solidFill>
            </a:endParaRPr>
          </a:p>
          <a:p>
            <a:endParaRPr lang="ru-RU" sz="4000" dirty="0" smtClean="0"/>
          </a:p>
          <a:p>
            <a:r>
              <a:rPr lang="ru-RU" sz="4400" dirty="0"/>
              <a:t>3) В автобусе было несколько пассажиров. После того как на остановке вышли 8 человек, в автобусе осталось 37 пассажиров. Сколько пассажиров было в автобусе первоначально?</a:t>
            </a:r>
          </a:p>
        </p:txBody>
      </p:sp>
    </p:spTree>
    <p:extLst>
      <p:ext uri="{BB962C8B-B14F-4D97-AF65-F5344CB8AC3E}">
        <p14:creationId xmlns:p14="http://schemas.microsoft.com/office/powerpoint/2010/main" val="238073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836712"/>
            <a:ext cx="8424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Составьте уравнение по задаче.</a:t>
            </a:r>
            <a:endParaRPr lang="ru-RU" sz="4000" b="1" dirty="0">
              <a:solidFill>
                <a:srgbClr val="FF0000"/>
              </a:solidFill>
            </a:endParaRPr>
          </a:p>
          <a:p>
            <a:endParaRPr lang="ru-RU" sz="4000" dirty="0" smtClean="0"/>
          </a:p>
          <a:p>
            <a:r>
              <a:rPr lang="ru-RU" sz="4400" dirty="0"/>
              <a:t>4) Я задумала число. Если его увеличить на 21, то получится 90. Какое число я задумала?</a:t>
            </a:r>
          </a:p>
        </p:txBody>
      </p:sp>
    </p:spTree>
    <p:extLst>
      <p:ext uri="{BB962C8B-B14F-4D97-AF65-F5344CB8AC3E}">
        <p14:creationId xmlns:p14="http://schemas.microsoft.com/office/powerpoint/2010/main" val="330582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836712"/>
            <a:ext cx="842493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Составьте уравнение по задаче.</a:t>
            </a:r>
            <a:endParaRPr lang="ru-RU" sz="4000" b="1" dirty="0">
              <a:solidFill>
                <a:srgbClr val="FF0000"/>
              </a:solidFill>
            </a:endParaRPr>
          </a:p>
          <a:p>
            <a:endParaRPr lang="ru-RU" sz="4000" dirty="0" smtClean="0"/>
          </a:p>
          <a:p>
            <a:r>
              <a:rPr lang="ru-RU" sz="4400" dirty="0"/>
              <a:t>5) После того как скорость поезда уменьшилась на 12 км/ч, она стала равной 45 км/ч. Какой была скорость поезда первоначально?</a:t>
            </a:r>
          </a:p>
        </p:txBody>
      </p:sp>
    </p:spTree>
    <p:extLst>
      <p:ext uri="{BB962C8B-B14F-4D97-AF65-F5344CB8AC3E}">
        <p14:creationId xmlns:p14="http://schemas.microsoft.com/office/powerpoint/2010/main" val="204351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836712"/>
            <a:ext cx="8424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Составьте уравнение по задаче.</a:t>
            </a:r>
            <a:endParaRPr lang="ru-RU" sz="4000" b="1" dirty="0">
              <a:solidFill>
                <a:srgbClr val="FF0000"/>
              </a:solidFill>
            </a:endParaRPr>
          </a:p>
          <a:p>
            <a:endParaRPr lang="ru-RU" sz="4000" dirty="0" smtClean="0"/>
          </a:p>
          <a:p>
            <a:r>
              <a:rPr lang="ru-RU" sz="4400" dirty="0"/>
              <a:t>6) При уменьшении 76 на это число получилось 64. На сколько уменьшили число 76?</a:t>
            </a:r>
          </a:p>
        </p:txBody>
      </p:sp>
    </p:spTree>
    <p:extLst>
      <p:ext uri="{BB962C8B-B14F-4D97-AF65-F5344CB8AC3E}">
        <p14:creationId xmlns:p14="http://schemas.microsoft.com/office/powerpoint/2010/main" val="379809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692696"/>
            <a:ext cx="84249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Проверка:</a:t>
            </a:r>
            <a:endParaRPr lang="ru-RU" sz="4000" dirty="0" smtClean="0"/>
          </a:p>
          <a:p>
            <a:pPr marL="742950" indent="-742950">
              <a:buAutoNum type="arabicParenR"/>
            </a:pPr>
            <a:r>
              <a:rPr lang="ru-RU" sz="4400" dirty="0" smtClean="0"/>
              <a:t>50 </a:t>
            </a:r>
            <a:r>
              <a:rPr lang="ru-RU" sz="4400" dirty="0"/>
              <a:t>- х = </a:t>
            </a:r>
            <a:r>
              <a:rPr lang="ru-RU" sz="4400" dirty="0" smtClean="0"/>
              <a:t>17</a:t>
            </a:r>
          </a:p>
          <a:p>
            <a:pPr marL="742950" indent="-742950">
              <a:buAutoNum type="arabicParenR"/>
            </a:pPr>
            <a:r>
              <a:rPr lang="en-US" sz="4400" dirty="0"/>
              <a:t>x + 18 = </a:t>
            </a:r>
            <a:r>
              <a:rPr lang="en-US" sz="4400" dirty="0" smtClean="0"/>
              <a:t>32</a:t>
            </a:r>
            <a:endParaRPr lang="ru-RU" sz="4400" dirty="0" smtClean="0"/>
          </a:p>
          <a:p>
            <a:pPr marL="742950" indent="-742950">
              <a:buAutoNum type="arabicParenR"/>
            </a:pPr>
            <a:r>
              <a:rPr lang="ru-RU" sz="4400" dirty="0"/>
              <a:t>х - 8 = </a:t>
            </a:r>
            <a:r>
              <a:rPr lang="ru-RU" sz="4400" dirty="0" smtClean="0"/>
              <a:t>37</a:t>
            </a:r>
          </a:p>
          <a:p>
            <a:pPr marL="742950" indent="-742950">
              <a:buAutoNum type="arabicParenR"/>
            </a:pPr>
            <a:r>
              <a:rPr lang="ru-RU" sz="4400" dirty="0"/>
              <a:t>х + 21 = </a:t>
            </a:r>
            <a:r>
              <a:rPr lang="ru-RU" sz="4400" dirty="0" smtClean="0"/>
              <a:t>90</a:t>
            </a:r>
          </a:p>
          <a:p>
            <a:pPr marL="742950" indent="-742950">
              <a:buAutoNum type="arabicParenR"/>
            </a:pPr>
            <a:r>
              <a:rPr lang="ru-RU" sz="4400" dirty="0"/>
              <a:t>х - 12 = </a:t>
            </a:r>
            <a:r>
              <a:rPr lang="ru-RU" sz="4400" dirty="0" smtClean="0"/>
              <a:t>45</a:t>
            </a:r>
          </a:p>
          <a:p>
            <a:pPr marL="742950" indent="-742950">
              <a:buAutoNum type="arabicParenR"/>
            </a:pPr>
            <a:r>
              <a:rPr lang="ru-RU" sz="4400" dirty="0"/>
              <a:t>76 - х = 64</a:t>
            </a:r>
          </a:p>
        </p:txBody>
      </p:sp>
    </p:spTree>
    <p:extLst>
      <p:ext uri="{BB962C8B-B14F-4D97-AF65-F5344CB8AC3E}">
        <p14:creationId xmlns:p14="http://schemas.microsoft.com/office/powerpoint/2010/main" val="361045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Line 2"/>
          <p:cNvSpPr>
            <a:spLocks noChangeShapeType="1"/>
          </p:cNvSpPr>
          <p:nvPr/>
        </p:nvSpPr>
        <p:spPr bwMode="auto">
          <a:xfrm flipH="1" flipV="1">
            <a:off x="3357563" y="1571625"/>
            <a:ext cx="642937" cy="1285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4931" name="Line 3"/>
          <p:cNvSpPr>
            <a:spLocks noChangeShapeType="1"/>
          </p:cNvSpPr>
          <p:nvPr/>
        </p:nvSpPr>
        <p:spPr bwMode="auto">
          <a:xfrm flipV="1">
            <a:off x="5214938" y="1714500"/>
            <a:ext cx="785812" cy="1214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4932" name="Line 4"/>
          <p:cNvSpPr>
            <a:spLocks noChangeShapeType="1"/>
          </p:cNvSpPr>
          <p:nvPr/>
        </p:nvSpPr>
        <p:spPr bwMode="auto">
          <a:xfrm flipV="1">
            <a:off x="6072188" y="2857500"/>
            <a:ext cx="357187" cy="428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4933" name="Line 5"/>
          <p:cNvSpPr>
            <a:spLocks noChangeShapeType="1"/>
          </p:cNvSpPr>
          <p:nvPr/>
        </p:nvSpPr>
        <p:spPr bwMode="auto">
          <a:xfrm>
            <a:off x="5786438" y="4286250"/>
            <a:ext cx="714375" cy="6429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4934" name="Line 6"/>
          <p:cNvSpPr>
            <a:spLocks noChangeShapeType="1"/>
          </p:cNvSpPr>
          <p:nvPr/>
        </p:nvSpPr>
        <p:spPr bwMode="auto">
          <a:xfrm>
            <a:off x="4454525" y="4572000"/>
            <a:ext cx="46038" cy="714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4935" name="Line 7"/>
          <p:cNvSpPr>
            <a:spLocks noChangeShapeType="1"/>
          </p:cNvSpPr>
          <p:nvPr/>
        </p:nvSpPr>
        <p:spPr bwMode="auto">
          <a:xfrm flipH="1" flipV="1">
            <a:off x="2786063" y="2857500"/>
            <a:ext cx="357187" cy="285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4936" name="Line 8"/>
          <p:cNvSpPr>
            <a:spLocks noChangeShapeType="1"/>
          </p:cNvSpPr>
          <p:nvPr/>
        </p:nvSpPr>
        <p:spPr bwMode="auto">
          <a:xfrm flipH="1">
            <a:off x="2286000" y="4143375"/>
            <a:ext cx="714375" cy="714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7361" name="Oval 17"/>
          <p:cNvSpPr>
            <a:spLocks noChangeArrowheads="1"/>
          </p:cNvSpPr>
          <p:nvPr/>
        </p:nvSpPr>
        <p:spPr bwMode="auto">
          <a:xfrm>
            <a:off x="2714625" y="2857500"/>
            <a:ext cx="3643313" cy="1724025"/>
          </a:xfrm>
          <a:prstGeom prst="ellipse">
            <a:avLst/>
          </a:prstGeom>
          <a:solidFill>
            <a:srgbClr val="CCFFCC"/>
          </a:solidFill>
          <a:ln w="762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sz="2400" b="1" dirty="0">
                <a:latin typeface="+mj-lt"/>
              </a:rPr>
              <a:t>Алгоритм решения</a:t>
            </a:r>
          </a:p>
          <a:p>
            <a:pPr algn="ctr">
              <a:defRPr/>
            </a:pPr>
            <a:r>
              <a:rPr lang="ru-RU" sz="2400" b="1" dirty="0">
                <a:latin typeface="+mj-lt"/>
              </a:rPr>
              <a:t>составных уравнений</a:t>
            </a:r>
            <a:endParaRPr lang="ru-RU" sz="2400" dirty="0">
              <a:latin typeface="+mj-lt"/>
            </a:endParaRPr>
          </a:p>
        </p:txBody>
      </p:sp>
      <p:sp>
        <p:nvSpPr>
          <p:cNvPr id="2" name="Oval 17"/>
          <p:cNvSpPr>
            <a:spLocks noChangeArrowheads="1"/>
          </p:cNvSpPr>
          <p:nvPr/>
        </p:nvSpPr>
        <p:spPr bwMode="auto">
          <a:xfrm>
            <a:off x="785813" y="428625"/>
            <a:ext cx="3571875" cy="1214438"/>
          </a:xfrm>
          <a:prstGeom prst="ellipse">
            <a:avLst/>
          </a:prstGeom>
          <a:solidFill>
            <a:srgbClr val="CCFFCC"/>
          </a:solidFill>
          <a:ln w="762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marL="342900" indent="-342900" algn="ctr">
              <a:defRPr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latin typeface="+mj-lt"/>
              <a:ea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latin typeface="+mj-lt"/>
                <a:ea typeface="Calibri" pitchFamily="34" charset="0"/>
                <a:cs typeface="Times New Roman" pitchFamily="18" charset="0"/>
              </a:rPr>
              <a:t>2.Определить неизвестный</a:t>
            </a:r>
          </a:p>
          <a:p>
            <a:pPr algn="ctr">
              <a:defRPr/>
            </a:pPr>
            <a:r>
              <a:rPr lang="ru-RU" b="1" dirty="0">
                <a:latin typeface="+mj-lt"/>
                <a:ea typeface="Calibri" pitchFamily="34" charset="0"/>
                <a:cs typeface="Times New Roman" pitchFamily="18" charset="0"/>
              </a:rPr>
              <a:t>компонент по последнему</a:t>
            </a:r>
          </a:p>
          <a:p>
            <a:pPr algn="ctr">
              <a:defRPr/>
            </a:pPr>
            <a:r>
              <a:rPr lang="ru-RU" b="1" dirty="0">
                <a:latin typeface="+mj-lt"/>
                <a:ea typeface="Calibri" pitchFamily="34" charset="0"/>
                <a:cs typeface="Times New Roman" pitchFamily="18" charset="0"/>
              </a:rPr>
              <a:t>действию</a:t>
            </a:r>
            <a:endParaRPr lang="ru-RU" sz="2400" b="1" dirty="0">
              <a:latin typeface="+mj-lt"/>
            </a:endParaRPr>
          </a:p>
          <a:p>
            <a:pPr marL="342900" indent="-342900" algn="ctr">
              <a:defRPr/>
            </a:pP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" name="Oval 17"/>
          <p:cNvSpPr>
            <a:spLocks noChangeArrowheads="1"/>
          </p:cNvSpPr>
          <p:nvPr/>
        </p:nvSpPr>
        <p:spPr bwMode="auto">
          <a:xfrm>
            <a:off x="142875" y="2133600"/>
            <a:ext cx="2643188" cy="1295400"/>
          </a:xfrm>
          <a:prstGeom prst="ellipse">
            <a:avLst/>
          </a:prstGeom>
          <a:solidFill>
            <a:srgbClr val="CCFFCC"/>
          </a:solidFill>
          <a:ln w="762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>
                <a:solidFill>
                  <a:srgbClr val="000000"/>
                </a:solidFill>
              </a:rPr>
              <a:t> </a:t>
            </a:r>
          </a:p>
          <a:p>
            <a:pPr algn="ctr" eaLnBrk="1" hangingPunct="1"/>
            <a:r>
              <a:rPr lang="ru-RU" altLang="ru-RU" sz="2000" b="1">
                <a:solidFill>
                  <a:srgbClr val="000000"/>
                </a:solidFill>
              </a:rPr>
              <a:t>1.</a:t>
            </a:r>
            <a:r>
              <a:rPr lang="ru-RU" altLang="ru-RU" sz="2000" b="1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Найти последнее </a:t>
            </a:r>
          </a:p>
          <a:p>
            <a:pPr algn="ctr" eaLnBrk="1" hangingPunct="1"/>
            <a:r>
              <a:rPr lang="ru-RU" altLang="ru-RU" sz="2000" b="1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действие</a:t>
            </a:r>
            <a:endParaRPr lang="ru-RU" altLang="ru-RU" sz="2000" b="1">
              <a:solidFill>
                <a:srgbClr val="000000"/>
              </a:solidFill>
            </a:endParaRPr>
          </a:p>
          <a:p>
            <a:pPr algn="ctr" eaLnBrk="1" hangingPunct="1"/>
            <a:endParaRPr lang="ru-RU" altLang="ru-RU" sz="1600">
              <a:solidFill>
                <a:srgbClr val="000000"/>
              </a:solidFill>
            </a:endParaRPr>
          </a:p>
        </p:txBody>
      </p:sp>
      <p:sp>
        <p:nvSpPr>
          <p:cNvPr id="4" name="Oval 17"/>
          <p:cNvSpPr>
            <a:spLocks noChangeArrowheads="1"/>
          </p:cNvSpPr>
          <p:nvPr/>
        </p:nvSpPr>
        <p:spPr bwMode="auto">
          <a:xfrm>
            <a:off x="4643438" y="357188"/>
            <a:ext cx="3571875" cy="1357312"/>
          </a:xfrm>
          <a:prstGeom prst="ellipse">
            <a:avLst/>
          </a:prstGeom>
          <a:solidFill>
            <a:srgbClr val="CCFFCC"/>
          </a:solidFill>
          <a:ln w="762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b="1" dirty="0"/>
              <a:t>3. Выбрать и применить </a:t>
            </a:r>
          </a:p>
          <a:p>
            <a:pPr algn="ctr">
              <a:defRPr/>
            </a:pPr>
            <a:r>
              <a:rPr lang="ru-RU" b="1" dirty="0"/>
              <a:t>правило нахождения</a:t>
            </a:r>
          </a:p>
          <a:p>
            <a:pPr algn="ctr">
              <a:defRPr/>
            </a:pPr>
            <a:r>
              <a:rPr lang="ru-RU" b="1" dirty="0"/>
              <a:t> неизвестного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5" name="Oval 17"/>
          <p:cNvSpPr>
            <a:spLocks noChangeArrowheads="1"/>
          </p:cNvSpPr>
          <p:nvPr/>
        </p:nvSpPr>
        <p:spPr bwMode="auto">
          <a:xfrm>
            <a:off x="6357938" y="2071688"/>
            <a:ext cx="2571750" cy="1143000"/>
          </a:xfrm>
          <a:prstGeom prst="ellipse">
            <a:avLst/>
          </a:prstGeom>
          <a:solidFill>
            <a:srgbClr val="CCFFCC"/>
          </a:solidFill>
          <a:ln w="762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b="1" dirty="0"/>
              <a:t>  4. Упростить правую </a:t>
            </a:r>
          </a:p>
          <a:p>
            <a:pPr algn="ctr">
              <a:defRPr/>
            </a:pPr>
            <a:r>
              <a:rPr lang="ru-RU" b="1" dirty="0"/>
              <a:t>часть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6" name="Oval 17"/>
          <p:cNvSpPr>
            <a:spLocks noChangeArrowheads="1"/>
          </p:cNvSpPr>
          <p:nvPr/>
        </p:nvSpPr>
        <p:spPr bwMode="auto">
          <a:xfrm>
            <a:off x="6000750" y="4786313"/>
            <a:ext cx="2928938" cy="1214437"/>
          </a:xfrm>
          <a:prstGeom prst="ellipse">
            <a:avLst/>
          </a:prstGeom>
          <a:solidFill>
            <a:srgbClr val="CCFFCC"/>
          </a:solidFill>
          <a:ln w="762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b="1" dirty="0"/>
              <a:t>5.Найти корень или </a:t>
            </a:r>
          </a:p>
          <a:p>
            <a:pPr algn="ctr">
              <a:defRPr/>
            </a:pPr>
            <a:r>
              <a:rPr lang="ru-RU" b="1" dirty="0"/>
              <a:t>  убедиться, что</a:t>
            </a:r>
          </a:p>
          <a:p>
            <a:pPr algn="ctr">
              <a:defRPr/>
            </a:pPr>
            <a:r>
              <a:rPr lang="ru-RU" b="1" dirty="0"/>
              <a:t>корней нет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7" name="Oval 17"/>
          <p:cNvSpPr>
            <a:spLocks noChangeArrowheads="1"/>
          </p:cNvSpPr>
          <p:nvPr/>
        </p:nvSpPr>
        <p:spPr bwMode="auto">
          <a:xfrm>
            <a:off x="3143250" y="5286375"/>
            <a:ext cx="2786063" cy="1309688"/>
          </a:xfrm>
          <a:prstGeom prst="ellipse">
            <a:avLst/>
          </a:prstGeom>
          <a:solidFill>
            <a:srgbClr val="CCFFCC"/>
          </a:solidFill>
          <a:ln w="762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b="1" dirty="0"/>
              <a:t>6. Сделать проверку </a:t>
            </a:r>
          </a:p>
          <a:p>
            <a:pPr algn="ctr">
              <a:defRPr/>
            </a:pPr>
            <a:r>
              <a:rPr lang="ru-RU" b="1" dirty="0"/>
              <a:t>(при необходимости)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8" name="Oval 17"/>
          <p:cNvSpPr>
            <a:spLocks noChangeArrowheads="1"/>
          </p:cNvSpPr>
          <p:nvPr/>
        </p:nvSpPr>
        <p:spPr bwMode="auto">
          <a:xfrm>
            <a:off x="250825" y="4786313"/>
            <a:ext cx="2749550" cy="1377950"/>
          </a:xfrm>
          <a:prstGeom prst="ellipse">
            <a:avLst/>
          </a:prstGeom>
          <a:solidFill>
            <a:srgbClr val="CCFFCC"/>
          </a:solidFill>
          <a:ln w="762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>
            <a:flatTx/>
          </a:bodyPr>
          <a:lstStyle/>
          <a:p>
            <a:pPr algn="ctr">
              <a:defRPr/>
            </a:pPr>
            <a:r>
              <a:rPr lang="ru-RU" b="1" dirty="0"/>
              <a:t>7. Записать ответ</a:t>
            </a:r>
            <a:endParaRPr lang="ru-RU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47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animBg="1"/>
      <p:bldP spid="124931" grpId="0" animBg="1"/>
      <p:bldP spid="124932" grpId="0" animBg="1"/>
      <p:bldP spid="124933" grpId="0" animBg="1"/>
      <p:bldP spid="124934" grpId="0" animBg="1"/>
      <p:bldP spid="124935" grpId="0" animBg="1"/>
      <p:bldP spid="124936" grpId="0" animBg="1"/>
      <p:bldP spid="57361" grpId="0" animBg="1" autoUpdateAnimBg="0"/>
      <p:bldP spid="2" grpId="0" animBg="1" autoUpdateAnimBg="0"/>
      <p:bldP spid="3" grpId="0" animBg="1"/>
      <p:bldP spid="4" grpId="0" animBg="1" autoUpdateAnimBg="0"/>
      <p:bldP spid="5" grpId="0" animBg="1" autoUpdateAnimBg="0"/>
      <p:bldP spid="6" grpId="0" animBg="1" autoUpdateAnimBg="0"/>
      <p:bldP spid="7" grpId="0" animBg="1" autoUpdateAnimBg="0"/>
      <p:bldP spid="8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музыкальная физминутк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00200"/>
            <a:ext cx="6034088" cy="4525963"/>
          </a:xfrm>
        </p:spPr>
      </p:pic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6" y="-41910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музыкальная физминутк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pic>
        <p:nvPicPr>
          <p:cNvPr id="7" name="музыкальная физминутк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 rot="10800000" flipH="1" flipV="1">
            <a:off x="28583" y="14288"/>
            <a:ext cx="9144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8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692696"/>
            <a:ext cx="8784976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Домашнее задание:</a:t>
            </a:r>
          </a:p>
          <a:p>
            <a:endParaRPr lang="ru-RU" sz="4400" b="1" dirty="0">
              <a:solidFill>
                <a:srgbClr val="FF0000"/>
              </a:solidFill>
            </a:endParaRPr>
          </a:p>
          <a:p>
            <a:r>
              <a:rPr lang="ru-RU" sz="4000" dirty="0"/>
              <a:t>1.Сделать дома задание по карточкам в интерактивной тетради </a:t>
            </a:r>
            <a:r>
              <a:rPr lang="ru-RU" sz="3500" u="sng" dirty="0">
                <a:hlinkClick r:id="rId3"/>
              </a:rPr>
              <a:t>https://edu.skysmart.ru/student/zifobirute</a:t>
            </a:r>
            <a:r>
              <a:rPr lang="ru-RU" sz="3500" dirty="0"/>
              <a:t> </a:t>
            </a:r>
          </a:p>
          <a:p>
            <a:r>
              <a:rPr lang="ru-RU" sz="4000" dirty="0"/>
              <a:t>2.Составить две жизненные задачи на решение составных уравнений.</a:t>
            </a:r>
            <a:endParaRPr 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157433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fs00.infourok.ru/images/doc/217/247026/img1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t="68803" r="5448" b="11111"/>
          <a:stretch/>
        </p:blipFill>
        <p:spPr bwMode="auto">
          <a:xfrm>
            <a:off x="107504" y="1051569"/>
            <a:ext cx="8640960" cy="19598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4221088"/>
            <a:ext cx="85216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Делу время, потехе – час.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92571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85728"/>
            <a:ext cx="8320438" cy="2207168"/>
          </a:xfrm>
        </p:spPr>
        <p:txBody>
          <a:bodyPr>
            <a:normAutofit fontScale="90000"/>
          </a:bodyPr>
          <a:lstStyle/>
          <a:p>
            <a:pPr lvl="0"/>
            <a:r>
              <a:rPr lang="ru-RU" sz="2400" dirty="0"/>
              <a:t> </a:t>
            </a:r>
            <a:r>
              <a:rPr lang="ru-RU" sz="2400" u="sng" dirty="0"/>
              <a:t>Список использованных  </a:t>
            </a:r>
            <a:r>
              <a:rPr lang="ru-RU" sz="2400" u="sng" dirty="0" smtClean="0"/>
              <a:t>источников</a:t>
            </a:r>
            <a:br>
              <a:rPr lang="ru-RU" sz="2400" u="sng" dirty="0" smtClean="0"/>
            </a:br>
            <a:r>
              <a:rPr lang="ru-RU" sz="2400" u="sng" dirty="0" smtClean="0"/>
              <a:t/>
            </a:r>
            <a:br>
              <a:rPr lang="ru-RU" sz="2400" u="sng" dirty="0" smtClean="0"/>
            </a:b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b="0" dirty="0" err="1">
                <a:latin typeface="Times New Roman" pitchFamily="18" charset="0"/>
                <a:cs typeface="Times New Roman" pitchFamily="18" charset="0"/>
              </a:rPr>
              <a:t>Виленкин</a:t>
            </a: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 Н.Я., Жохов В.И., Чесноков А.С., </a:t>
            </a:r>
            <a:r>
              <a:rPr lang="ru-RU" sz="2000" b="0" dirty="0" err="1">
                <a:latin typeface="Times New Roman" pitchFamily="18" charset="0"/>
                <a:cs typeface="Times New Roman" pitchFamily="18" charset="0"/>
              </a:rPr>
              <a:t>Шварцбурд</a:t>
            </a: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> С.И..  Математика. 5 класс. Учебник для общеобразовательных учреждений.     - Москва: МНЕМОЗИНА</a:t>
            </a:r>
            <a:r>
              <a:rPr lang="ru-RU" sz="2000" b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smtClean="0">
                <a:latin typeface="Times New Roman" pitchFamily="18" charset="0"/>
                <a:cs typeface="Times New Roman" pitchFamily="18" charset="0"/>
              </a:rPr>
              <a:t>2019.</a:t>
            </a:r>
            <a:r>
              <a:rPr lang="ru-RU" sz="2000" b="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Quizlet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сервис для создания учебных модулей</a:t>
            </a:r>
            <a:b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руководство  по началу  работы для учителей на 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Quizlet  </a:t>
            </a:r>
            <a:r>
              <a:rPr lang="ru-RU" sz="2000" b="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ru-RU" sz="2000" b="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quizlet.com/ru/help/2444126/how-teachers-can-use-quizlet</a:t>
            </a:r>
            <a:r>
              <a:rPr lang="ru-RU" sz="2000" b="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Jigsaw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Planet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бесплатные онлайн  </a:t>
            </a:r>
            <a:r>
              <a:rPr lang="ru-RU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пазлы</a:t>
            </a: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тетрадь по </a:t>
            </a: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математике</a:t>
            </a:r>
            <a:b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рабочая тетрадь Сервис </a:t>
            </a:r>
            <a:r>
              <a:rPr lang="ru-RU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Skysmart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https://edu.skysmart.ru/student/zifobirute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22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9" name="AutoShape 13"/>
          <p:cNvSpPr>
            <a:spLocks noChangeArrowheads="1"/>
          </p:cNvSpPr>
          <p:nvPr/>
        </p:nvSpPr>
        <p:spPr bwMode="auto">
          <a:xfrm>
            <a:off x="1214438" y="1268413"/>
            <a:ext cx="7605712" cy="5183187"/>
          </a:xfrm>
          <a:prstGeom prst="flowChartPunchedTape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r>
              <a:rPr lang="ru-RU" sz="3600" dirty="0"/>
              <a:t>А) буквенное выражение; </a:t>
            </a:r>
          </a:p>
          <a:p>
            <a:pPr>
              <a:defRPr/>
            </a:pPr>
            <a:r>
              <a:rPr lang="ru-RU" sz="3600" dirty="0"/>
              <a:t>    </a:t>
            </a:r>
          </a:p>
          <a:p>
            <a:pPr>
              <a:defRPr/>
            </a:pPr>
            <a:r>
              <a:rPr lang="ru-RU" sz="3600" dirty="0"/>
              <a:t>Б) равенство, содержащее букву, </a:t>
            </a:r>
          </a:p>
          <a:p>
            <a:pPr>
              <a:defRPr/>
            </a:pPr>
            <a:r>
              <a:rPr lang="ru-RU" sz="3600" dirty="0"/>
              <a:t>значение которой надо найти;</a:t>
            </a:r>
          </a:p>
          <a:p>
            <a:pPr>
              <a:defRPr/>
            </a:pPr>
            <a:endParaRPr lang="ru-RU" sz="3600" dirty="0"/>
          </a:p>
          <a:p>
            <a:pPr>
              <a:defRPr/>
            </a:pPr>
            <a:r>
              <a:rPr lang="ru-RU" sz="3600" dirty="0"/>
              <a:t>В) числовое равенство.</a:t>
            </a:r>
          </a:p>
        </p:txBody>
      </p:sp>
      <p:sp>
        <p:nvSpPr>
          <p:cNvPr id="75790" name="Oval 14"/>
          <p:cNvSpPr>
            <a:spLocks noChangeArrowheads="1"/>
          </p:cNvSpPr>
          <p:nvPr/>
        </p:nvSpPr>
        <p:spPr bwMode="auto">
          <a:xfrm>
            <a:off x="714375" y="357188"/>
            <a:ext cx="6286500" cy="1571625"/>
          </a:xfrm>
          <a:prstGeom prst="ellipse">
            <a:avLst/>
          </a:prstGeom>
          <a:solidFill>
            <a:srgbClr val="CCFFCC"/>
          </a:solidFill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Что такое уравнение?</a:t>
            </a:r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971600" y="1143000"/>
            <a:ext cx="7605712" cy="5183187"/>
          </a:xfrm>
          <a:prstGeom prst="flowChartPunchedTape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r>
              <a:rPr lang="ru-RU" sz="3600" dirty="0" smtClean="0"/>
              <a:t>1) </a:t>
            </a:r>
            <a:r>
              <a:rPr lang="ru-RU" sz="3600" dirty="0"/>
              <a:t>буквенное выражение; </a:t>
            </a:r>
          </a:p>
          <a:p>
            <a:pPr>
              <a:defRPr/>
            </a:pPr>
            <a:r>
              <a:rPr lang="ru-RU" sz="3600" dirty="0"/>
              <a:t>    </a:t>
            </a:r>
          </a:p>
          <a:p>
            <a:pPr>
              <a:defRPr/>
            </a:pPr>
            <a:r>
              <a:rPr lang="ru-RU" sz="3600" dirty="0" smtClean="0"/>
              <a:t>2) </a:t>
            </a:r>
            <a:r>
              <a:rPr lang="ru-RU" sz="3600" dirty="0"/>
              <a:t>равенство, содержащее букву, </a:t>
            </a:r>
          </a:p>
          <a:p>
            <a:pPr>
              <a:defRPr/>
            </a:pPr>
            <a:r>
              <a:rPr lang="ru-RU" sz="3600" dirty="0"/>
              <a:t>значение которой надо найти;</a:t>
            </a:r>
          </a:p>
          <a:p>
            <a:pPr>
              <a:defRPr/>
            </a:pPr>
            <a:endParaRPr lang="ru-RU" sz="3600" dirty="0"/>
          </a:p>
          <a:p>
            <a:pPr>
              <a:defRPr/>
            </a:pPr>
            <a:r>
              <a:rPr lang="ru-RU" sz="3600" dirty="0" smtClean="0"/>
              <a:t>3) </a:t>
            </a:r>
            <a:r>
              <a:rPr lang="ru-RU" sz="3600" dirty="0"/>
              <a:t>числовое равенство.</a:t>
            </a:r>
          </a:p>
        </p:txBody>
      </p:sp>
      <p:sp>
        <p:nvSpPr>
          <p:cNvPr id="6" name="Oval 14"/>
          <p:cNvSpPr>
            <a:spLocks noChangeArrowheads="1"/>
          </p:cNvSpPr>
          <p:nvPr/>
        </p:nvSpPr>
        <p:spPr bwMode="auto">
          <a:xfrm>
            <a:off x="1331640" y="116632"/>
            <a:ext cx="6286500" cy="1571625"/>
          </a:xfrm>
          <a:prstGeom prst="ellipse">
            <a:avLst/>
          </a:prstGeom>
          <a:solidFill>
            <a:srgbClr val="CCFFCC"/>
          </a:solidFill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dirty="0"/>
              <a:t>Что такое уравнение?</a:t>
            </a:r>
          </a:p>
        </p:txBody>
      </p:sp>
    </p:spTree>
    <p:extLst>
      <p:ext uri="{BB962C8B-B14F-4D97-AF65-F5344CB8AC3E}">
        <p14:creationId xmlns:p14="http://schemas.microsoft.com/office/powerpoint/2010/main" val="118921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9" grpId="0" animBg="1"/>
      <p:bldP spid="75790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14"/>
          <p:cNvSpPr>
            <a:spLocks noChangeArrowheads="1"/>
          </p:cNvSpPr>
          <p:nvPr/>
        </p:nvSpPr>
        <p:spPr bwMode="auto">
          <a:xfrm>
            <a:off x="1475656" y="-171400"/>
            <a:ext cx="6534150" cy="1500187"/>
          </a:xfrm>
          <a:prstGeom prst="ellipse">
            <a:avLst/>
          </a:prstGeom>
          <a:solidFill>
            <a:srgbClr val="CCFFCC"/>
          </a:solidFill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Решить уравнение – это значит:</a:t>
            </a: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272867" y="1124744"/>
            <a:ext cx="8605837" cy="5183187"/>
          </a:xfrm>
          <a:prstGeom prst="flowChartPunchedTape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3200" dirty="0"/>
          </a:p>
          <a:p>
            <a:pPr eaLnBrk="1" hangingPunct="1"/>
            <a:r>
              <a:rPr lang="ru-RU" altLang="ru-RU" sz="3600" dirty="0" smtClean="0"/>
              <a:t>1) </a:t>
            </a:r>
            <a:r>
              <a:rPr lang="ru-RU" altLang="ru-RU" sz="3600" dirty="0"/>
              <a:t>найти все его корни или убедиться,</a:t>
            </a:r>
          </a:p>
          <a:p>
            <a:pPr eaLnBrk="1" hangingPunct="1"/>
            <a:r>
              <a:rPr lang="ru-RU" altLang="ru-RU" sz="3600" dirty="0"/>
              <a:t> что это уравнение не имеет ни одного </a:t>
            </a:r>
          </a:p>
          <a:p>
            <a:pPr eaLnBrk="1" hangingPunct="1"/>
            <a:r>
              <a:rPr lang="ru-RU" altLang="ru-RU" sz="3600" dirty="0"/>
              <a:t>корня;</a:t>
            </a:r>
          </a:p>
          <a:p>
            <a:pPr eaLnBrk="1" hangingPunct="1"/>
            <a:r>
              <a:rPr lang="ru-RU" altLang="ru-RU" sz="3600" dirty="0" smtClean="0"/>
              <a:t>2) </a:t>
            </a:r>
            <a:r>
              <a:rPr lang="ru-RU" altLang="ru-RU" sz="3600" dirty="0"/>
              <a:t>заменить букву в уравнении любым</a:t>
            </a:r>
          </a:p>
          <a:p>
            <a:pPr eaLnBrk="1" hangingPunct="1"/>
            <a:r>
              <a:rPr lang="ru-RU" altLang="ru-RU" sz="3600" dirty="0"/>
              <a:t> числом;</a:t>
            </a:r>
          </a:p>
          <a:p>
            <a:pPr eaLnBrk="1" hangingPunct="1"/>
            <a:r>
              <a:rPr lang="ru-RU" altLang="ru-RU" sz="3600" dirty="0" smtClean="0"/>
              <a:t>3) </a:t>
            </a:r>
            <a:r>
              <a:rPr lang="ru-RU" altLang="ru-RU" sz="3600" dirty="0"/>
              <a:t>записать ответ.</a:t>
            </a:r>
          </a:p>
        </p:txBody>
      </p:sp>
    </p:spTree>
    <p:extLst>
      <p:ext uri="{BB962C8B-B14F-4D97-AF65-F5344CB8AC3E}">
        <p14:creationId xmlns:p14="http://schemas.microsoft.com/office/powerpoint/2010/main" val="424634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14"/>
          <p:cNvSpPr>
            <a:spLocks noChangeArrowheads="1"/>
          </p:cNvSpPr>
          <p:nvPr/>
        </p:nvSpPr>
        <p:spPr bwMode="auto">
          <a:xfrm>
            <a:off x="971600" y="8845"/>
            <a:ext cx="6962775" cy="1428750"/>
          </a:xfrm>
          <a:prstGeom prst="ellipse">
            <a:avLst/>
          </a:prstGeom>
          <a:solidFill>
            <a:srgbClr val="CCFFCC"/>
          </a:solidFill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3200" b="1" dirty="0"/>
          </a:p>
          <a:p>
            <a:pPr algn="ctr">
              <a:defRPr/>
            </a:pPr>
            <a:r>
              <a:rPr lang="ru-RU" sz="3200" b="1" dirty="0"/>
              <a:t>Корнем уравнения называется:</a:t>
            </a:r>
            <a:r>
              <a:rPr lang="ru-RU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endParaRPr lang="ru-RU" sz="3200" b="1" dirty="0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214313" y="1268413"/>
            <a:ext cx="8605837" cy="5183187"/>
          </a:xfrm>
          <a:prstGeom prst="flowChartPunchedTape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3600" dirty="0"/>
          </a:p>
          <a:p>
            <a:pPr eaLnBrk="1" hangingPunct="1"/>
            <a:r>
              <a:rPr lang="ru-RU" altLang="ru-RU" sz="3600" dirty="0" smtClean="0"/>
              <a:t>1) </a:t>
            </a:r>
            <a:r>
              <a:rPr lang="ru-RU" altLang="ru-RU" sz="3600" dirty="0"/>
              <a:t>любое число; </a:t>
            </a:r>
          </a:p>
          <a:p>
            <a:pPr eaLnBrk="1" hangingPunct="1"/>
            <a:endParaRPr lang="ru-RU" altLang="ru-RU" sz="3600" dirty="0"/>
          </a:p>
          <a:p>
            <a:pPr eaLnBrk="1" hangingPunct="1"/>
            <a:r>
              <a:rPr lang="ru-RU" altLang="ru-RU" sz="3600" dirty="0" smtClean="0"/>
              <a:t>2) </a:t>
            </a:r>
            <a:r>
              <a:rPr lang="ru-RU" altLang="ru-RU" sz="3600" dirty="0"/>
              <a:t>любое значение буквы;</a:t>
            </a:r>
          </a:p>
          <a:p>
            <a:pPr eaLnBrk="1" hangingPunct="1"/>
            <a:endParaRPr lang="ru-RU" altLang="ru-RU" sz="3600" dirty="0"/>
          </a:p>
          <a:p>
            <a:pPr eaLnBrk="1" hangingPunct="1"/>
            <a:r>
              <a:rPr lang="ru-RU" altLang="ru-RU" sz="3600" dirty="0" smtClean="0"/>
              <a:t>3) </a:t>
            </a:r>
            <a:r>
              <a:rPr lang="ru-RU" altLang="ru-RU" sz="3600" dirty="0"/>
              <a:t>значение буквы, при котором из</a:t>
            </a:r>
          </a:p>
          <a:p>
            <a:pPr eaLnBrk="1" hangingPunct="1"/>
            <a:r>
              <a:rPr lang="ru-RU" altLang="ru-RU" sz="3600" dirty="0"/>
              <a:t> уравнения получается верное числовое</a:t>
            </a:r>
          </a:p>
          <a:p>
            <a:pPr eaLnBrk="1" hangingPunct="1"/>
            <a:r>
              <a:rPr lang="ru-RU" altLang="ru-RU" sz="3600" dirty="0"/>
              <a:t> равенство.</a:t>
            </a:r>
          </a:p>
        </p:txBody>
      </p:sp>
    </p:spTree>
    <p:extLst>
      <p:ext uri="{BB962C8B-B14F-4D97-AF65-F5344CB8AC3E}">
        <p14:creationId xmlns:p14="http://schemas.microsoft.com/office/powerpoint/2010/main" val="277844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14"/>
          <p:cNvSpPr>
            <a:spLocks noChangeArrowheads="1"/>
          </p:cNvSpPr>
          <p:nvPr/>
        </p:nvSpPr>
        <p:spPr bwMode="auto">
          <a:xfrm>
            <a:off x="964405" y="-99392"/>
            <a:ext cx="7319963" cy="1500187"/>
          </a:xfrm>
          <a:prstGeom prst="ellipse">
            <a:avLst/>
          </a:prstGeom>
          <a:solidFill>
            <a:srgbClr val="CCFFCC"/>
          </a:solidFill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32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>
              <a:defRPr/>
            </a:pPr>
            <a:r>
              <a:rPr lang="ru-RU" sz="3200" b="1" dirty="0"/>
              <a:t>Сделать проверку  уравнения – </a:t>
            </a:r>
          </a:p>
          <a:p>
            <a:pPr algn="ctr">
              <a:defRPr/>
            </a:pPr>
            <a:r>
              <a:rPr lang="ru-RU" sz="3200" b="1" dirty="0"/>
              <a:t>значит:</a:t>
            </a: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539552" y="1124744"/>
            <a:ext cx="8391525" cy="5183187"/>
          </a:xfrm>
          <a:prstGeom prst="flowChartPunchedTape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3200" dirty="0"/>
          </a:p>
          <a:p>
            <a:pPr eaLnBrk="1" hangingPunct="1"/>
            <a:endParaRPr lang="ru-RU" altLang="ru-RU" sz="3200" dirty="0"/>
          </a:p>
          <a:p>
            <a:pPr eaLnBrk="1" hangingPunct="1"/>
            <a:r>
              <a:rPr lang="ru-RU" altLang="ru-RU" sz="3600" dirty="0" smtClean="0"/>
              <a:t>1) </a:t>
            </a:r>
            <a:r>
              <a:rPr lang="ru-RU" altLang="ru-RU" sz="3600" dirty="0"/>
              <a:t>решить его ещё раз;</a:t>
            </a:r>
          </a:p>
          <a:p>
            <a:pPr eaLnBrk="1" hangingPunct="1"/>
            <a:endParaRPr lang="ru-RU" altLang="ru-RU" sz="3600" dirty="0"/>
          </a:p>
          <a:p>
            <a:pPr eaLnBrk="1" hangingPunct="1"/>
            <a:r>
              <a:rPr lang="ru-RU" altLang="ru-RU" sz="3600" dirty="0" smtClean="0"/>
              <a:t>2) </a:t>
            </a:r>
            <a:r>
              <a:rPr lang="ru-RU" altLang="ru-RU" sz="3600" dirty="0"/>
              <a:t>найденное значение подставить в </a:t>
            </a:r>
          </a:p>
          <a:p>
            <a:pPr eaLnBrk="1" hangingPunct="1"/>
            <a:r>
              <a:rPr lang="ru-RU" altLang="ru-RU" sz="3600" dirty="0"/>
              <a:t>уравнение вместо буквы и проверить</a:t>
            </a:r>
          </a:p>
          <a:p>
            <a:pPr eaLnBrk="1" hangingPunct="1"/>
            <a:r>
              <a:rPr lang="ru-RU" altLang="ru-RU" sz="3600" dirty="0"/>
              <a:t> верность равенства;</a:t>
            </a:r>
          </a:p>
          <a:p>
            <a:pPr eaLnBrk="1" hangingPunct="1"/>
            <a:endParaRPr lang="ru-RU" altLang="ru-RU" sz="3600" dirty="0"/>
          </a:p>
          <a:p>
            <a:pPr eaLnBrk="1" hangingPunct="1"/>
            <a:r>
              <a:rPr lang="ru-RU" altLang="ru-RU" sz="3600" dirty="0" smtClean="0"/>
              <a:t>3) </a:t>
            </a:r>
            <a:r>
              <a:rPr lang="ru-RU" altLang="ru-RU" sz="3600" dirty="0"/>
              <a:t>вместо буквы  подставить любое </a:t>
            </a:r>
          </a:p>
          <a:p>
            <a:pPr eaLnBrk="1" hangingPunct="1"/>
            <a:r>
              <a:rPr lang="ru-RU" altLang="ru-RU" sz="3600" dirty="0"/>
              <a:t>число.</a:t>
            </a:r>
          </a:p>
        </p:txBody>
      </p:sp>
    </p:spTree>
    <p:extLst>
      <p:ext uri="{BB962C8B-B14F-4D97-AF65-F5344CB8AC3E}">
        <p14:creationId xmlns:p14="http://schemas.microsoft.com/office/powerpoint/2010/main" val="314649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14"/>
          <p:cNvSpPr>
            <a:spLocks noChangeArrowheads="1"/>
          </p:cNvSpPr>
          <p:nvPr/>
        </p:nvSpPr>
        <p:spPr bwMode="auto">
          <a:xfrm>
            <a:off x="1022961" y="0"/>
            <a:ext cx="7105650" cy="1571625"/>
          </a:xfrm>
          <a:prstGeom prst="ellipse">
            <a:avLst/>
          </a:prstGeom>
          <a:solidFill>
            <a:srgbClr val="CCFFCC"/>
          </a:solidFill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Неизвестное слагаемое</a:t>
            </a:r>
          </a:p>
          <a:p>
            <a:pPr algn="ctr" eaLnBrk="1" hangingPunct="1"/>
            <a:r>
              <a:rPr lang="ru-RU" altLang="ru-RU" sz="3200" b="1"/>
              <a:t> находится: </a:t>
            </a: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928688" y="1143000"/>
            <a:ext cx="7962900" cy="5183188"/>
          </a:xfrm>
          <a:prstGeom prst="flowChartPunchedTape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3600" dirty="0"/>
          </a:p>
          <a:p>
            <a:pPr eaLnBrk="1" hangingPunct="1"/>
            <a:r>
              <a:rPr lang="ru-RU" altLang="ru-RU" sz="3600" dirty="0" smtClean="0"/>
              <a:t>1) </a:t>
            </a:r>
            <a:r>
              <a:rPr lang="ru-RU" altLang="ru-RU" sz="3600" dirty="0"/>
              <a:t>сложением;</a:t>
            </a:r>
          </a:p>
          <a:p>
            <a:pPr eaLnBrk="1" hangingPunct="1"/>
            <a:r>
              <a:rPr lang="ru-RU" altLang="ru-RU" sz="3600" dirty="0"/>
              <a:t> </a:t>
            </a:r>
            <a:br>
              <a:rPr lang="ru-RU" altLang="ru-RU" sz="3600" dirty="0"/>
            </a:br>
            <a:r>
              <a:rPr lang="ru-RU" altLang="ru-RU" sz="3600" dirty="0" smtClean="0"/>
              <a:t>2) </a:t>
            </a:r>
            <a:r>
              <a:rPr lang="ru-RU" altLang="ru-RU" sz="3600" dirty="0"/>
              <a:t>умножением; </a:t>
            </a:r>
          </a:p>
          <a:p>
            <a:pPr eaLnBrk="1" hangingPunct="1"/>
            <a:r>
              <a:rPr lang="ru-RU" altLang="ru-RU" sz="3600" dirty="0"/>
              <a:t>         </a:t>
            </a:r>
          </a:p>
          <a:p>
            <a:pPr eaLnBrk="1" hangingPunct="1"/>
            <a:r>
              <a:rPr lang="ru-RU" altLang="ru-RU" sz="3600" dirty="0"/>
              <a:t> </a:t>
            </a:r>
            <a:r>
              <a:rPr lang="ru-RU" altLang="ru-RU" sz="3600" dirty="0" smtClean="0"/>
              <a:t>3) </a:t>
            </a:r>
            <a:r>
              <a:rPr lang="ru-RU" altLang="ru-RU" sz="3600" dirty="0"/>
              <a:t>вычитанием.</a:t>
            </a:r>
            <a:r>
              <a:rPr lang="ru-RU" altLang="ru-RU" sz="3200" dirty="0"/>
              <a:t/>
            </a:r>
            <a:br>
              <a:rPr lang="ru-RU" altLang="ru-RU" sz="3200" dirty="0"/>
            </a:br>
            <a:endParaRPr lang="ru-RU" altLang="ru-RU" sz="3200" dirty="0"/>
          </a:p>
        </p:txBody>
      </p:sp>
    </p:spTree>
    <p:extLst>
      <p:ext uri="{BB962C8B-B14F-4D97-AF65-F5344CB8AC3E}">
        <p14:creationId xmlns:p14="http://schemas.microsoft.com/office/powerpoint/2010/main" val="258103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14"/>
          <p:cNvSpPr>
            <a:spLocks noChangeArrowheads="1"/>
          </p:cNvSpPr>
          <p:nvPr/>
        </p:nvSpPr>
        <p:spPr bwMode="auto">
          <a:xfrm>
            <a:off x="907935" y="19731"/>
            <a:ext cx="7319963" cy="1571625"/>
          </a:xfrm>
          <a:prstGeom prst="ellipse">
            <a:avLst/>
          </a:prstGeom>
          <a:solidFill>
            <a:srgbClr val="CCFFCC"/>
          </a:solidFill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dirty="0"/>
              <a:t>Чтобы найти неизвестное </a:t>
            </a:r>
          </a:p>
          <a:p>
            <a:pPr algn="ctr" eaLnBrk="1" hangingPunct="1"/>
            <a:r>
              <a:rPr lang="ru-RU" altLang="ru-RU" sz="3200" b="1" dirty="0"/>
              <a:t>уменьшаемое, надо:</a:t>
            </a: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500063" y="1268413"/>
            <a:ext cx="8320087" cy="5183187"/>
          </a:xfrm>
          <a:prstGeom prst="flowChartPunchedTape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 dirty="0" smtClean="0"/>
              <a:t>1) </a:t>
            </a:r>
            <a:r>
              <a:rPr lang="ru-RU" altLang="ru-RU" sz="3600" dirty="0"/>
              <a:t>сложить вычитаемое и разность;</a:t>
            </a:r>
          </a:p>
          <a:p>
            <a:pPr eaLnBrk="1" hangingPunct="1"/>
            <a:endParaRPr lang="ru-RU" altLang="ru-RU" sz="3600" dirty="0"/>
          </a:p>
          <a:p>
            <a:pPr eaLnBrk="1" hangingPunct="1"/>
            <a:r>
              <a:rPr lang="ru-RU" altLang="ru-RU" sz="3600" dirty="0" smtClean="0"/>
              <a:t>2) </a:t>
            </a:r>
            <a:r>
              <a:rPr lang="ru-RU" altLang="ru-RU" sz="3600" dirty="0"/>
              <a:t>из разности вычесть вычитаемое;</a:t>
            </a:r>
          </a:p>
          <a:p>
            <a:pPr eaLnBrk="1" hangingPunct="1"/>
            <a:endParaRPr lang="ru-RU" altLang="ru-RU" sz="3600" dirty="0"/>
          </a:p>
          <a:p>
            <a:pPr eaLnBrk="1" hangingPunct="1"/>
            <a:r>
              <a:rPr lang="ru-RU" altLang="ru-RU" sz="3600" dirty="0" smtClean="0"/>
              <a:t>3)  </a:t>
            </a:r>
            <a:r>
              <a:rPr lang="ru-RU" altLang="ru-RU" sz="3600" dirty="0"/>
              <a:t>из вычитаемого вычесть разность.</a:t>
            </a:r>
          </a:p>
        </p:txBody>
      </p:sp>
    </p:spTree>
    <p:extLst>
      <p:ext uri="{BB962C8B-B14F-4D97-AF65-F5344CB8AC3E}">
        <p14:creationId xmlns:p14="http://schemas.microsoft.com/office/powerpoint/2010/main" val="80587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mirgeografii.ru/wp-content/uploads/2012/04/fon_ppt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" y="-434110"/>
            <a:ext cx="9136427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14"/>
          <p:cNvSpPr>
            <a:spLocks noChangeArrowheads="1"/>
          </p:cNvSpPr>
          <p:nvPr/>
        </p:nvSpPr>
        <p:spPr bwMode="auto">
          <a:xfrm>
            <a:off x="1115616" y="0"/>
            <a:ext cx="7248525" cy="1571625"/>
          </a:xfrm>
          <a:prstGeom prst="ellipse">
            <a:avLst/>
          </a:prstGeom>
          <a:solidFill>
            <a:srgbClr val="CCFFCC"/>
          </a:solidFill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Чтобы найти неизвестное</a:t>
            </a:r>
          </a:p>
          <a:p>
            <a:pPr algn="ctr" eaLnBrk="1" hangingPunct="1"/>
            <a:r>
              <a:rPr lang="ru-RU" altLang="ru-RU" sz="3200" b="1"/>
              <a:t> вычитаемое, надо:</a:t>
            </a: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214313" y="1268413"/>
            <a:ext cx="8715375" cy="5183187"/>
          </a:xfrm>
          <a:prstGeom prst="flowChartPunchedTape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 dirty="0" smtClean="0"/>
              <a:t>1) </a:t>
            </a:r>
            <a:r>
              <a:rPr lang="ru-RU" altLang="ru-RU" sz="3600" dirty="0"/>
              <a:t>из уменьшаемого вычесть разность;</a:t>
            </a:r>
          </a:p>
          <a:p>
            <a:pPr eaLnBrk="1" hangingPunct="1"/>
            <a:endParaRPr lang="ru-RU" altLang="ru-RU" sz="3600" dirty="0"/>
          </a:p>
          <a:p>
            <a:pPr eaLnBrk="1" hangingPunct="1"/>
            <a:r>
              <a:rPr lang="ru-RU" altLang="ru-RU" sz="3600" dirty="0" smtClean="0"/>
              <a:t>2) </a:t>
            </a:r>
            <a:r>
              <a:rPr lang="ru-RU" altLang="ru-RU" sz="3600" dirty="0"/>
              <a:t>к уменьшаемому прибавить разность;</a:t>
            </a:r>
          </a:p>
          <a:p>
            <a:pPr eaLnBrk="1" hangingPunct="1"/>
            <a:endParaRPr lang="ru-RU" altLang="ru-RU" sz="3600" dirty="0"/>
          </a:p>
          <a:p>
            <a:pPr eaLnBrk="1" hangingPunct="1"/>
            <a:r>
              <a:rPr lang="ru-RU" altLang="ru-RU" sz="3600" dirty="0" smtClean="0"/>
              <a:t>3) </a:t>
            </a:r>
            <a:r>
              <a:rPr lang="ru-RU" altLang="ru-RU" sz="3600" dirty="0"/>
              <a:t>из разности вычесть уменьшаемое.</a:t>
            </a:r>
          </a:p>
          <a:p>
            <a:pPr eaLnBrk="1" hangingPunct="1"/>
            <a:endParaRPr lang="ru-RU" altLang="ru-RU" sz="3200" dirty="0"/>
          </a:p>
        </p:txBody>
      </p:sp>
    </p:spTree>
    <p:extLst>
      <p:ext uri="{BB962C8B-B14F-4D97-AF65-F5344CB8AC3E}">
        <p14:creationId xmlns:p14="http://schemas.microsoft.com/office/powerpoint/2010/main" val="338375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536</Words>
  <Application>Microsoft Office PowerPoint</Application>
  <PresentationFormat>Экран (4:3)</PresentationFormat>
  <Paragraphs>126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Список использованных  источников  1. Виленкин Н.Я., Жохов В.И., Чесноков А.С., Шварцбурд С.И..  Математика. 5 класс. Учебник для общеобразовательных учреждений.     - Москва: МНЕМОЗИНА, 2019.  2. Quizlet- сервис для создания учебных модулей Краткое руководство  по началу  работы для учителей на  Quizlet  https://quizlet.com/ru/help/2444126/how-teachers-can-use-quizlet  3. Jigsaw Planet- бесплатные онлайн  пазлы  4. Рабочая тетрадь по математике   5. Интерактивная рабочая тетрадь Сервис Skysmart  https://edu.skysmart.ru/student/zifobirute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12</cp:revision>
  <dcterms:created xsi:type="dcterms:W3CDTF">2020-10-20T13:07:51Z</dcterms:created>
  <dcterms:modified xsi:type="dcterms:W3CDTF">2021-10-20T15:00:23Z</dcterms:modified>
</cp:coreProperties>
</file>