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7" r:id="rId11"/>
    <p:sldId id="268" r:id="rId12"/>
    <p:sldId id="299" r:id="rId13"/>
    <p:sldId id="271" r:id="rId14"/>
    <p:sldId id="269" r:id="rId15"/>
    <p:sldId id="270" r:id="rId16"/>
    <p:sldId id="273" r:id="rId17"/>
    <p:sldId id="274" r:id="rId18"/>
    <p:sldId id="277" r:id="rId19"/>
    <p:sldId id="278" r:id="rId20"/>
    <p:sldId id="276" r:id="rId21"/>
    <p:sldId id="280" r:id="rId22"/>
    <p:sldId id="301" r:id="rId23"/>
    <p:sldId id="281" r:id="rId24"/>
    <p:sldId id="287" r:id="rId25"/>
    <p:sldId id="282" r:id="rId26"/>
    <p:sldId id="283" r:id="rId27"/>
    <p:sldId id="286" r:id="rId28"/>
    <p:sldId id="288" r:id="rId29"/>
    <p:sldId id="289" r:id="rId30"/>
    <p:sldId id="284" r:id="rId31"/>
    <p:sldId id="285" r:id="rId32"/>
    <p:sldId id="290" r:id="rId33"/>
    <p:sldId id="291" r:id="rId34"/>
    <p:sldId id="292" r:id="rId35"/>
    <p:sldId id="293" r:id="rId36"/>
    <p:sldId id="294" r:id="rId37"/>
    <p:sldId id="297" r:id="rId38"/>
    <p:sldId id="298" r:id="rId39"/>
    <p:sldId id="295" r:id="rId40"/>
    <p:sldId id="296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465" autoAdjust="0"/>
  </p:normalViewPr>
  <p:slideViewPr>
    <p:cSldViewPr>
      <p:cViewPr varScale="1">
        <p:scale>
          <a:sx n="86" d="100"/>
          <a:sy n="86" d="100"/>
        </p:scale>
        <p:origin x="-150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10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8062912" cy="1470025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Через тернии к Научно – техническому прогрессу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429264"/>
            <a:ext cx="8072494" cy="1214446"/>
          </a:xfrm>
          <a:solidFill>
            <a:schemeClr val="accent1">
              <a:lumMod val="75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>
              <a:lnSpc>
                <a:spcPct val="80000"/>
              </a:lnSpc>
            </a:pPr>
            <a:r>
              <a:rPr lang="ru-RU" sz="1800" b="1" dirty="0" smtClean="0">
                <a:solidFill>
                  <a:schemeClr val="hlink"/>
                </a:solidFill>
                <a:latin typeface="Arial" charset="0"/>
                <a:cs typeface="Arial" charset="0"/>
              </a:rPr>
              <a:t>                            </a:t>
            </a:r>
          </a:p>
          <a:p>
            <a:pPr algn="ctr"/>
            <a:r>
              <a:rPr lang="ru-RU" sz="2600" b="1" dirty="0" smtClean="0"/>
              <a:t>Подготовила и провела преподаватель физики</a:t>
            </a:r>
          </a:p>
          <a:p>
            <a:pPr algn="ctr"/>
            <a:r>
              <a:rPr lang="ru-RU" sz="2600" b="1" dirty="0" smtClean="0"/>
              <a:t>ЩИГРОВСКОГО ФИЛИАЛА ОБПОУ «СОВЕТСКИЙ СОЦИАЛЬНО-АГРАРНЫЙ ТЕХНИКУМ имени В.М.Клыкова»</a:t>
            </a:r>
          </a:p>
          <a:p>
            <a:pPr algn="ctr"/>
            <a:r>
              <a:rPr lang="ru-RU" sz="2600" b="1" dirty="0" smtClean="0"/>
              <a:t>преподаватель физики: Петрищева И.Е.</a:t>
            </a:r>
          </a:p>
          <a:p>
            <a:pPr algn="ctr"/>
            <a:endParaRPr lang="ru-RU" sz="2600" b="1" dirty="0" smtClean="0"/>
          </a:p>
          <a:p>
            <a:pPr algn="ctr"/>
            <a:r>
              <a:rPr lang="ru-RU" sz="2600" b="1" smtClean="0"/>
              <a:t>2023 г.</a:t>
            </a:r>
            <a:endParaRPr lang="ru-RU" sz="2600" b="1" dirty="0" smtClean="0"/>
          </a:p>
          <a:p>
            <a:pPr algn="ctr"/>
            <a:endParaRPr lang="ru-RU" sz="1800" b="1" dirty="0" smtClean="0"/>
          </a:p>
          <a:p>
            <a:pPr algn="ctr"/>
            <a:endParaRPr lang="ru-RU" sz="1800" b="1" dirty="0" smtClean="0"/>
          </a:p>
          <a:p>
            <a:pPr algn="ctr"/>
            <a:endParaRPr lang="ru-RU" sz="1800" b="1" dirty="0"/>
          </a:p>
        </p:txBody>
      </p:sp>
      <p:pic>
        <p:nvPicPr>
          <p:cNvPr id="5" name="Рисунок 4" descr="http://vistanews.ru/uploads/posts/2015-09/1443345931_maxresdefaul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421484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sidus.ru/files/mi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857364"/>
            <a:ext cx="3641725" cy="2731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hilkrovs.ucoz.com/_ph/12/99687084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071810"/>
            <a:ext cx="3034032" cy="228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6665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/>
              <a:t>Голландский физик </a:t>
            </a:r>
            <a:br>
              <a:rPr lang="ru-RU" sz="3600" b="1" dirty="0" smtClean="0"/>
            </a:br>
            <a:r>
              <a:rPr lang="ru-RU" sz="4000" b="1" dirty="0" smtClean="0"/>
              <a:t>Питер </a:t>
            </a:r>
            <a:r>
              <a:rPr lang="ru-RU" sz="4000" b="1" dirty="0" err="1" smtClean="0"/>
              <a:t>ван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Мушенбрук</a:t>
            </a:r>
            <a:r>
              <a:rPr lang="ru-RU" sz="4000" b="1" dirty="0" smtClean="0"/>
              <a:t> (</a:t>
            </a:r>
            <a:r>
              <a:rPr lang="ru-RU" sz="4000" dirty="0" smtClean="0"/>
              <a:t>1692-1761)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1800" dirty="0" smtClean="0"/>
              <a:t>Лейденская банка была изобретена почти одновременно немецким физиком Клейстом и голландским физиком </a:t>
            </a:r>
            <a:r>
              <a:rPr lang="ru-RU" sz="1800" dirty="0" err="1" smtClean="0"/>
              <a:t>Мушенбруком</a:t>
            </a:r>
            <a:r>
              <a:rPr lang="ru-RU" sz="1800" dirty="0" smtClean="0"/>
              <a:t> в 1745 – 1746г. Свое название она получила по имени города </a:t>
            </a:r>
            <a:r>
              <a:rPr lang="ru-RU" sz="1800" dirty="0" err="1" smtClean="0"/>
              <a:t>Лейдена</a:t>
            </a:r>
            <a:r>
              <a:rPr lang="ru-RU" sz="1800" dirty="0" smtClean="0"/>
              <a:t>, где </a:t>
            </a:r>
            <a:r>
              <a:rPr lang="ru-RU" sz="1800" dirty="0" err="1" smtClean="0"/>
              <a:t>Мушенбрук</a:t>
            </a:r>
            <a:r>
              <a:rPr lang="ru-RU" sz="1800" dirty="0" smtClean="0"/>
              <a:t> впервые проделал с ней опыты по изучению электрических явлений.</a:t>
            </a:r>
          </a:p>
          <a:p>
            <a:r>
              <a:rPr lang="ru-RU" sz="1800" dirty="0" smtClean="0"/>
              <a:t>Первый обратил внимание на физиологическое действие электрического разряда </a:t>
            </a:r>
          </a:p>
          <a:p>
            <a:endParaRPr lang="ru-RU" dirty="0"/>
          </a:p>
        </p:txBody>
      </p:sp>
      <p:pic>
        <p:nvPicPr>
          <p:cNvPr id="7" name="Содержимое 6" descr="http://vsdi.ru/d/46032/d/%D0%BF%D0%B8%D1%82%D0%B5%D1%80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3864174" cy="4421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/>
              <a:t>Американский ученый и общественный деятель </a:t>
            </a:r>
            <a:br>
              <a:rPr lang="ru-RU" sz="3200" b="1" dirty="0" smtClean="0"/>
            </a:br>
            <a:r>
              <a:rPr lang="ru-RU" sz="3200" b="1" dirty="0" err="1" smtClean="0"/>
              <a:t>Бенджамин</a:t>
            </a:r>
            <a:r>
              <a:rPr lang="ru-RU" sz="3200" b="1" dirty="0" smtClean="0"/>
              <a:t> Франклин (1706 -1790)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После изобретения лейденской банки, когда ученые смогли наблюдать сравнительно большие искры при электрическом разряде, возникла мысль об электрической природе молнии.</a:t>
            </a:r>
          </a:p>
          <a:p>
            <a:r>
              <a:rPr lang="ru-RU" dirty="0" smtClean="0"/>
              <a:t>Исследовал электричество, изобрел плоский конденсатор, молниеотвод, экономную печь («</a:t>
            </a:r>
            <a:r>
              <a:rPr lang="ru-RU" dirty="0" err="1" smtClean="0"/>
              <a:t>печь</a:t>
            </a:r>
            <a:r>
              <a:rPr lang="ru-RU" dirty="0" smtClean="0"/>
              <a:t> Франклина»), своими экспериментами в 1752 г. установил электрическую природу молнии.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http://www.gadel.info/wp-content/uploads/2015/04/portrait_bf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57364"/>
            <a:ext cx="4471990" cy="4157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Молния -электрический разряд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Молния, между прочим, представляет собой гигантскую электрическую искру, электрический разряд в результате накапливания статического электричества в туче во время грозы. </a:t>
            </a:r>
            <a:endParaRPr lang="ru-RU" dirty="0"/>
          </a:p>
        </p:txBody>
      </p:sp>
      <p:pic>
        <p:nvPicPr>
          <p:cNvPr id="5" name="Содержимое 4" descr="http://vistanews.ru/uploads/posts/2015-09/1443345931_maxresdefault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407196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399032"/>
          </a:xfrm>
        </p:spPr>
        <p:txBody>
          <a:bodyPr>
            <a:normAutofit fontScale="90000"/>
          </a:bodyPr>
          <a:lstStyle/>
          <a:p>
            <a:r>
              <a:rPr lang="ru-RU" sz="1400" dirty="0" smtClean="0"/>
              <a:t>    </a:t>
            </a:r>
            <a:r>
              <a:rPr lang="ru-RU" sz="2700" b="1" dirty="0" smtClean="0"/>
              <a:t>На стодолларовой купюре изображен портрет  </a:t>
            </a:r>
            <a:r>
              <a:rPr lang="ru-RU" sz="2700" b="1" dirty="0" err="1" smtClean="0"/>
              <a:t>Бенджамина</a:t>
            </a:r>
            <a:r>
              <a:rPr lang="ru-RU" sz="2700" b="1" dirty="0" smtClean="0"/>
              <a:t> Франклина, американского физика, который ввел термины положительный и отрицательный заряды.</a:t>
            </a:r>
            <a:br>
              <a:rPr lang="ru-RU" sz="2700" b="1" dirty="0" smtClean="0"/>
            </a:br>
            <a:endParaRPr lang="ru-RU" sz="2700" b="1" dirty="0"/>
          </a:p>
        </p:txBody>
      </p:sp>
      <p:pic>
        <p:nvPicPr>
          <p:cNvPr id="10" name="Содержимое 9" descr="http://cx.aos.ask.com/question/aq/why-is-ben-franklin-on-the-100-dollar-bill_d5632e88-ec0f-48f7-8008-368e3fa97d1b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578" y="1882775"/>
            <a:ext cx="812284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Российский физик немецкого происхождения </a:t>
            </a:r>
            <a:br>
              <a:rPr lang="ru-RU" sz="3200" b="1" dirty="0" smtClean="0"/>
            </a:br>
            <a:r>
              <a:rPr lang="ru-RU" sz="3200" b="1" dirty="0" smtClean="0"/>
              <a:t>Франц Ульрих Теодор </a:t>
            </a:r>
            <a:r>
              <a:rPr lang="ru-RU" sz="3200" b="1" dirty="0" err="1" smtClean="0"/>
              <a:t>Эпинус</a:t>
            </a:r>
            <a:r>
              <a:rPr lang="ru-RU" sz="3200" b="1" dirty="0" smtClean="0"/>
              <a:t> (1724-1802)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928778"/>
            <a:ext cx="4214842" cy="4929222"/>
          </a:xfrm>
        </p:spPr>
        <p:txBody>
          <a:bodyPr>
            <a:normAutofit fontScale="40000" lnSpcReduction="20000"/>
          </a:bodyPr>
          <a:lstStyle/>
          <a:p>
            <a:r>
              <a:rPr lang="ru-RU" sz="8000" dirty="0" smtClean="0"/>
              <a:t>Работал в области электричества, искал сходство между электричеством и магнетизмом.</a:t>
            </a:r>
          </a:p>
          <a:p>
            <a:r>
              <a:rPr lang="ru-RU" sz="8000" dirty="0" smtClean="0"/>
              <a:t>Сделал воздушный конденсатор.</a:t>
            </a:r>
          </a:p>
          <a:p>
            <a:endParaRPr lang="ru-RU" sz="58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http://sabix.revues.org/docannexe/image/475/img-4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4067204" cy="435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847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Теория электричества и магнетизма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357299"/>
            <a:ext cx="3971924" cy="4891102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Предположил, что электрические «жидкости» взаимодействуют с силами, </a:t>
            </a:r>
            <a:r>
              <a:rPr lang="ru-RU" sz="2800" dirty="0" err="1" smtClean="0"/>
              <a:t>прямопропорциональными</a:t>
            </a:r>
            <a:r>
              <a:rPr lang="ru-RU" sz="2800" dirty="0" smtClean="0"/>
              <a:t> величинам их зарядов, т.е. F»q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•q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, и, по аналогии с законом тяготения, обратно пропорциональными квадрату расстояния между ними.</a:t>
            </a:r>
          </a:p>
          <a:p>
            <a:endParaRPr lang="ru-RU" dirty="0"/>
          </a:p>
        </p:txBody>
      </p:sp>
      <p:pic>
        <p:nvPicPr>
          <p:cNvPr id="5" name="Содержимое 4" descr="http://www.gornitsa.ru/images/products/book7/al_book_kra14042_1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407196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Первый </a:t>
            </a:r>
            <a:r>
              <a:rPr lang="ru-RU" sz="3100" b="1" u="sng" dirty="0" smtClean="0"/>
              <a:t>русский</a:t>
            </a:r>
            <a:r>
              <a:rPr lang="ru-RU" sz="3100" b="1" dirty="0" smtClean="0"/>
              <a:t> учёный-естествоиспытатель мирового значения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err="1" smtClean="0"/>
              <a:t>Михаи́л</a:t>
            </a:r>
            <a:r>
              <a:rPr lang="ru-RU" sz="3600" b="1" dirty="0" smtClean="0"/>
              <a:t> </a:t>
            </a:r>
            <a:r>
              <a:rPr lang="ru-RU" sz="3600" b="1" dirty="0" err="1" smtClean="0"/>
              <a:t>Васи́льевич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Ломоно́сов</a:t>
            </a:r>
            <a:r>
              <a:rPr lang="ru-RU" sz="3600" b="1" dirty="0" smtClean="0"/>
              <a:t> </a:t>
            </a:r>
            <a:br>
              <a:rPr lang="ru-RU" sz="3600" b="1" dirty="0" smtClean="0"/>
            </a:br>
            <a:r>
              <a:rPr lang="ru-RU" sz="3600" b="1" dirty="0" smtClean="0"/>
              <a:t>(1711—1765) </a:t>
            </a:r>
            <a:endParaRPr lang="ru-RU" sz="3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2071678"/>
            <a:ext cx="3900486" cy="417672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Ломоносов открыл, что электрические заряды в атмосфере появляются не только во время грозы, но и без нее. На основе своих опытов Ломоносов создал первую научную теорию образования электричества в атмосфере. </a:t>
            </a:r>
          </a:p>
          <a:p>
            <a:endParaRPr lang="ru-RU" dirty="0"/>
          </a:p>
        </p:txBody>
      </p:sp>
      <p:pic>
        <p:nvPicPr>
          <p:cNvPr id="5" name="Содержимое 4" descr="http://player.myshared.ru/6/765121/data/images/img2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3116"/>
            <a:ext cx="378621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Российский учёный эстонского происхождения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200" b="1" dirty="0" smtClean="0"/>
              <a:t>Георг Вильгельм </a:t>
            </a:r>
            <a:r>
              <a:rPr lang="ru-RU" sz="3200" b="1" dirty="0" err="1" smtClean="0"/>
              <a:t>Рихман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(1711-1753)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2500306"/>
            <a:ext cx="3824286" cy="402589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Изучал электрические явления. По его чертежам для физического кабинета Академии изготовлялись приборы. Друг и соратник М.В.Ломоносова. Погиб 26 июля 1753 г. во время эксперимента от удара шаровой молнии диаметром около 10 см.</a:t>
            </a:r>
          </a:p>
          <a:p>
            <a:endParaRPr lang="ru-RU" dirty="0"/>
          </a:p>
        </p:txBody>
      </p:sp>
      <p:pic>
        <p:nvPicPr>
          <p:cNvPr id="5" name="Содержимое 4" descr="http://kurs.znate.ru/pars_docs/refs/175/174376/174376_html_7cd7033e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500306"/>
            <a:ext cx="371477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Атмосферное электричество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1785926"/>
            <a:ext cx="3895724" cy="4383087"/>
          </a:xfrm>
        </p:spPr>
        <p:txBody>
          <a:bodyPr>
            <a:normAutofit/>
          </a:bodyPr>
          <a:lstStyle/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http://player.myshared.ru/6/765121/data/images/img6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785926"/>
            <a:ext cx="328614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dok.opredelim.com/pars_docs/refs/27/26982/img8.jpg"/>
          <p:cNvPicPr/>
          <p:nvPr/>
        </p:nvPicPr>
        <p:blipFill>
          <a:blip r:embed="rId3"/>
          <a:srcRect l="7087" t="18898" r="7087" b="9449"/>
          <a:stretch>
            <a:fillRect/>
          </a:stretch>
        </p:blipFill>
        <p:spPr bwMode="auto">
          <a:xfrm>
            <a:off x="285720" y="1785926"/>
            <a:ext cx="514353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Северные сияния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71613"/>
            <a:ext cx="4043362" cy="4676788"/>
          </a:xfrm>
        </p:spPr>
        <p:txBody>
          <a:bodyPr>
            <a:noAutofit/>
          </a:bodyPr>
          <a:lstStyle/>
          <a:p>
            <a:r>
              <a:rPr lang="ru-RU" sz="1800" dirty="0" smtClean="0"/>
              <a:t>Северные сияния, по мнению Ломоносова, также имеют электрическую природу. Он рассматривал их как свечение, вызываемое электрическими зарядами в верхних слоях атмосферы.</a:t>
            </a:r>
          </a:p>
          <a:p>
            <a:r>
              <a:rPr lang="ru-RU" sz="1800" dirty="0" smtClean="0"/>
              <a:t> «... Весьма вероятно,- писал Ломоносов в своем "Слове о явлениях воздушных, от электрической силы происходящих", что северные сияния рождаются от происшедшей на воздухе электрической силы». </a:t>
            </a:r>
          </a:p>
          <a:p>
            <a:endParaRPr lang="ru-RU" sz="1800" dirty="0" smtClean="0"/>
          </a:p>
          <a:p>
            <a:endParaRPr lang="ru-RU" sz="1800" dirty="0"/>
          </a:p>
        </p:txBody>
      </p:sp>
      <p:pic>
        <p:nvPicPr>
          <p:cNvPr id="5" name="Содержимое 4" descr="http://player.myshared.ru/5/430736/data/images/img26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643050"/>
            <a:ext cx="359568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>Древнегреческий философ и математик из </a:t>
            </a:r>
            <a:r>
              <a:rPr lang="ru-RU" sz="3100" dirty="0" err="1" smtClean="0"/>
              <a:t>Милета</a:t>
            </a:r>
            <a:r>
              <a:rPr lang="ru-RU" sz="3100" dirty="0" smtClean="0"/>
              <a:t> (Малая Азия)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b="1" dirty="0" smtClean="0"/>
              <a:t>Фалес Милетский (624-547 гг. до н.э.)</a:t>
            </a:r>
            <a:endParaRPr lang="ru-RU" sz="36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14876" y="1785926"/>
            <a:ext cx="4067204" cy="4819664"/>
          </a:xfrm>
        </p:spPr>
        <p:txBody>
          <a:bodyPr>
            <a:normAutofit fontScale="85000" lnSpcReduction="20000"/>
          </a:bodyPr>
          <a:lstStyle/>
          <a:p>
            <a:r>
              <a:rPr lang="ru-RU" sz="2100" dirty="0" smtClean="0"/>
              <a:t>Открыл, что янтарь, потертый о мех, приобретает свойство притягивать мелкие предметы - пушинки, соломинки и т. п. Это свойство в течение ряда столетий приписывалось только янтарю.</a:t>
            </a:r>
            <a:r>
              <a:rPr lang="ru-RU" sz="2100" b="1" dirty="0" smtClean="0"/>
              <a:t> </a:t>
            </a:r>
          </a:p>
          <a:p>
            <a:pPr lvl="0"/>
            <a:r>
              <a:rPr lang="ru-RU" sz="2100" dirty="0" smtClean="0"/>
              <a:t>Древние греки знали также, что существует особый минерал железная руда (магнитный железняк), способный притягивать железные предметы. 3алежи этого минерала находились возле города </a:t>
            </a:r>
            <a:r>
              <a:rPr lang="ru-RU" sz="2100" dirty="0" err="1" smtClean="0"/>
              <a:t>Магнесии</a:t>
            </a:r>
            <a:r>
              <a:rPr lang="ru-RU" sz="2100" dirty="0" smtClean="0"/>
              <a:t>. Название этого города послужило источником термина "магнит".</a:t>
            </a:r>
          </a:p>
          <a:p>
            <a:endParaRPr lang="ru-RU" sz="1800" dirty="0"/>
          </a:p>
        </p:txBody>
      </p:sp>
      <p:pic>
        <p:nvPicPr>
          <p:cNvPr id="7" name="Содержимое 6" descr="http://www.mcs.drexel.edu/~crorres/Archimedes/Pictures/CCCP/CCCP_300dpi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341302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Электрический указатель </a:t>
            </a:r>
            <a:r>
              <a:rPr lang="ru-RU" b="1" dirty="0" err="1" smtClean="0"/>
              <a:t>Рихмана</a:t>
            </a: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При поддержке Ломоносова академик Георг Вильгельм </a:t>
            </a:r>
            <a:r>
              <a:rPr lang="ru-RU" dirty="0" err="1" smtClean="0"/>
              <a:t>Рихман</a:t>
            </a:r>
            <a:r>
              <a:rPr lang="ru-RU" dirty="0" smtClean="0"/>
              <a:t> разработал в 1745г. оригинальную конструкцию первого электроизмерительного прибора для непосредственной оценки «электрического указателя», который принципиально отличался от уже известного электроскопа тем, что был снабжён деревянным квадрантом со шкалой, разделенной на градусы. </a:t>
            </a:r>
          </a:p>
          <a:p>
            <a:r>
              <a:rPr lang="ru-RU" dirty="0" smtClean="0"/>
              <a:t>Именно это усовершенствование по словам </a:t>
            </a:r>
            <a:r>
              <a:rPr lang="ru-RU" dirty="0" err="1" smtClean="0"/>
              <a:t>Рихмана</a:t>
            </a:r>
            <a:r>
              <a:rPr lang="ru-RU" dirty="0" smtClean="0"/>
              <a:t> позволило измерять «большую и маленькую степень электричества» </a:t>
            </a:r>
          </a:p>
        </p:txBody>
      </p:sp>
      <p:pic>
        <p:nvPicPr>
          <p:cNvPr id="5" name="Содержимое 4" descr="http://player.myshared.ru/6/765121/data/images/img7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00240"/>
            <a:ext cx="428628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Французский инженер и физик</a:t>
            </a:r>
            <a:br>
              <a:rPr lang="ru-RU" b="1" dirty="0" smtClean="0"/>
            </a:br>
            <a:r>
              <a:rPr lang="ru-RU" b="1" dirty="0" smtClean="0"/>
              <a:t>Шарль Огюстен Кулон </a:t>
            </a:r>
            <a:br>
              <a:rPr lang="ru-RU" b="1" dirty="0" smtClean="0"/>
            </a:br>
            <a:r>
              <a:rPr lang="ru-RU" b="1" dirty="0" smtClean="0"/>
              <a:t>(1736–1806) 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Изобрел крутильные весы и как бы заново открыл закон взаимодействия зарядов.</a:t>
            </a:r>
          </a:p>
          <a:p>
            <a:r>
              <a:rPr lang="ru-RU" dirty="0" smtClean="0"/>
              <a:t> Экспериментально доказав его справедливость в 1785 г. </a:t>
            </a:r>
          </a:p>
          <a:p>
            <a:r>
              <a:rPr lang="ru-RU" dirty="0" smtClean="0"/>
              <a:t>Это открытие позволило судить об электричестве количественно.</a:t>
            </a:r>
          </a:p>
          <a:p>
            <a:endParaRPr lang="ru-RU" dirty="0"/>
          </a:p>
        </p:txBody>
      </p:sp>
      <p:pic>
        <p:nvPicPr>
          <p:cNvPr id="5" name="Содержимое 4" descr="http://demiost.com/images/b/4/sily-v-prirode_2.jpe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0558" y="1722438"/>
            <a:ext cx="385188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Генри Кавендиш (1731–1810)</a:t>
            </a:r>
            <a:br>
              <a:rPr lang="ru-RU" sz="4000" dirty="0" smtClean="0"/>
            </a:br>
            <a:r>
              <a:rPr lang="ru-RU" sz="4000" dirty="0" smtClean="0"/>
              <a:t>Джозеф Пристли (</a:t>
            </a:r>
            <a:r>
              <a:rPr lang="ru-RU" sz="3600" u="sng" dirty="0" smtClean="0"/>
              <a:t>1733-</a:t>
            </a:r>
            <a:r>
              <a:rPr lang="ru-RU" sz="3600" dirty="0" smtClean="0"/>
              <a:t>1804</a:t>
            </a:r>
            <a:r>
              <a:rPr lang="ru-RU" sz="4000" dirty="0" smtClean="0"/>
              <a:t>)</a:t>
            </a:r>
            <a:br>
              <a:rPr lang="ru-RU" sz="4000" dirty="0" smtClean="0"/>
            </a:br>
            <a:r>
              <a:rPr lang="ru-RU" sz="4000" dirty="0" smtClean="0"/>
              <a:t> </a:t>
            </a:r>
            <a:endParaRPr lang="ru-RU" sz="4000" dirty="0"/>
          </a:p>
        </p:txBody>
      </p:sp>
      <p:pic>
        <p:nvPicPr>
          <p:cNvPr id="5" name="Содержимое 4" descr="http://www.sembolog.com/wp-content/uploads/2013/07/henrycavendish2.jpg"/>
          <p:cNvPicPr>
            <a:picLocks noGrp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2857520" cy="349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pic.azimage.com/photos/large_thumbs/99d/your-paintings-reverend-joseph-priestley-1733-1804-214601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285860"/>
            <a:ext cx="285752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leforio.ru/images/magnetism/kavendish/opyt1/krutilnye_vesy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3571876"/>
            <a:ext cx="371477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Итальянский физик, анатом</a:t>
            </a:r>
            <a:br>
              <a:rPr lang="ru-RU" b="1" dirty="0" smtClean="0"/>
            </a:br>
            <a:r>
              <a:rPr lang="ru-RU" b="1" dirty="0" err="1" smtClean="0"/>
              <a:t>Луиджи</a:t>
            </a:r>
            <a:r>
              <a:rPr lang="ru-RU" b="1" dirty="0" smtClean="0"/>
              <a:t> </a:t>
            </a:r>
            <a:r>
              <a:rPr lang="ru-RU" b="1" dirty="0" err="1" smtClean="0"/>
              <a:t>Гальвани</a:t>
            </a:r>
            <a:r>
              <a:rPr lang="ru-RU" b="1" dirty="0" smtClean="0"/>
              <a:t> (1737–1798)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Обнаружил воздействие электрического тока на мышцы («животное электричество») и возникновение разности потенциалов при контакте электролита и металла.</a:t>
            </a:r>
            <a:endParaRPr lang="ru-RU" dirty="0"/>
          </a:p>
        </p:txBody>
      </p:sp>
      <p:pic>
        <p:nvPicPr>
          <p:cNvPr id="5" name="Содержимое 4" descr="http://www.moebius-bcn.com/wp-content/uploads/2011/08/01-Luigi-Galvani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0093" y="1722438"/>
            <a:ext cx="329281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История источников питания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 1791 наблюдал </a:t>
            </a:r>
            <a:r>
              <a:rPr lang="ru-RU" dirty="0" err="1" smtClean="0"/>
              <a:t>Луиджи</a:t>
            </a:r>
            <a:r>
              <a:rPr lang="ru-RU" dirty="0" smtClean="0"/>
              <a:t> </a:t>
            </a:r>
            <a:r>
              <a:rPr lang="ru-RU" dirty="0" err="1" smtClean="0"/>
              <a:t>Гальвани</a:t>
            </a:r>
            <a:r>
              <a:rPr lang="ru-RU" dirty="0" smtClean="0"/>
              <a:t> сокращений мышц лапки препарированной лягушки при ее контакте с металлическими проводниками.</a:t>
            </a:r>
          </a:p>
          <a:p>
            <a:r>
              <a:rPr lang="ru-RU" dirty="0" smtClean="0"/>
              <a:t>Результаты наблюдений и теорию «животного электричества» он изложил в работе «Трактат о силах электричества при мышечном движении». </a:t>
            </a:r>
          </a:p>
          <a:p>
            <a:r>
              <a:rPr lang="ru-RU" dirty="0" smtClean="0"/>
              <a:t>Это открытие произвело сенсацию.</a:t>
            </a:r>
            <a:endParaRPr lang="ru-RU" dirty="0"/>
          </a:p>
        </p:txBody>
      </p:sp>
      <p:pic>
        <p:nvPicPr>
          <p:cNvPr id="5" name="Содержимое 4" descr="http://www.myenergy.ru/uploads/pics/galvlab4_01.gif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228601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1.bp.blogspot.com/-8MxKMwPYeNE/UnX3eIc2NtI/AAAAAAAAFD8/qFKJ-q2bPSU/s320/08234b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4000504"/>
            <a:ext cx="2071702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Итальянский физик </a:t>
            </a:r>
            <a:br>
              <a:rPr lang="ru-RU" dirty="0" smtClean="0"/>
            </a:br>
            <a:r>
              <a:rPr lang="ru-RU" b="1" dirty="0" err="1" smtClean="0"/>
              <a:t>Алессандро</a:t>
            </a:r>
            <a:r>
              <a:rPr lang="ru-RU" b="1" dirty="0" smtClean="0"/>
              <a:t> Вольта (1745–1827)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 1775 г. изобрел смоляной электрофор. </a:t>
            </a:r>
          </a:p>
          <a:p>
            <a:r>
              <a:rPr lang="ru-RU" dirty="0" smtClean="0"/>
              <a:t>Объяснил природу электричества, полученного </a:t>
            </a:r>
            <a:r>
              <a:rPr lang="ru-RU" dirty="0" err="1" smtClean="0"/>
              <a:t>Гальвани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Открыл контактную разность потенциалов. </a:t>
            </a:r>
          </a:p>
          <a:p>
            <a:r>
              <a:rPr lang="ru-RU" dirty="0" smtClean="0"/>
              <a:t>Позже в его честь была названа единица напряжения – 1 Вольт.) </a:t>
            </a:r>
            <a:endParaRPr lang="ru-RU" dirty="0"/>
          </a:p>
        </p:txBody>
      </p:sp>
      <p:pic>
        <p:nvPicPr>
          <p:cNvPr id="5" name="Содержимое 4" descr="http://www.daviddarling.info/images/Volta.jpg"/>
          <p:cNvPicPr>
            <a:picLocks noGrp="1"/>
          </p:cNvPicPr>
          <p:nvPr>
            <p:ph sz="half" idx="1"/>
          </p:nvPr>
        </p:nvPicPr>
        <p:blipFill>
          <a:blip r:embed="rId2"/>
          <a:srcRect b="10538"/>
          <a:stretch>
            <a:fillRect/>
          </a:stretch>
        </p:blipFill>
        <p:spPr bwMode="auto">
          <a:xfrm>
            <a:off x="595797" y="1722438"/>
            <a:ext cx="376140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smtClean="0"/>
              <a:t>Вольтов столб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00694" y="1785926"/>
            <a:ext cx="3186106" cy="446247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 1800 г Вольта изобрел первый химический источник постоянного тока, назвав его гальваническим элементом (позже его называли вольтовым столбом)</a:t>
            </a:r>
            <a:endParaRPr lang="ru-RU" dirty="0"/>
          </a:p>
        </p:txBody>
      </p:sp>
      <p:pic>
        <p:nvPicPr>
          <p:cNvPr id="5" name="Содержимое 4" descr="volta-zdroj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500174"/>
            <a:ext cx="2472853" cy="4286280"/>
          </a:xfrm>
        </p:spPr>
      </p:pic>
      <p:pic>
        <p:nvPicPr>
          <p:cNvPr id="6" name="Рисунок 5" descr="http://www.meleklermekani.com/imagehosting/ilk-pil2-19f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571612"/>
            <a:ext cx="2357454" cy="4271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Русский физик-экспериментатор, электротехник-самоучка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100" b="1" dirty="0" smtClean="0"/>
              <a:t>Василий Владимирович Петров (1761–1834)</a:t>
            </a:r>
            <a:endParaRPr lang="ru-RU" sz="31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3200" dirty="0" smtClean="0"/>
              <a:t>Занимался изучением  электрических явлений.</a:t>
            </a:r>
          </a:p>
          <a:p>
            <a:r>
              <a:rPr lang="ru-RU" sz="3200" dirty="0" smtClean="0"/>
              <a:t>Сконструировал большую гальваническую  батарею, осуществил ряд опытов  с ней.</a:t>
            </a:r>
          </a:p>
          <a:p>
            <a:r>
              <a:rPr lang="ru-RU" sz="3200" dirty="0" smtClean="0"/>
              <a:t>В частности  открыл электрическую дугу.</a:t>
            </a:r>
          </a:p>
        </p:txBody>
      </p:sp>
      <p:pic>
        <p:nvPicPr>
          <p:cNvPr id="5" name="Содержимое 4" descr="http://www.osa.org/osaorg/media/osa.history/ImageGallery/davy8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643050"/>
            <a:ext cx="3357553" cy="46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Дуговой разряд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 1802 г В.В.Петров установил, что если присоединить к полюсам большой электрической батареи два кусочка древесного угля  и, приведя их к соприкосновению,  то между концами углей образуется  яркое пламя. А сами концы углей раскаляются добела, излучая ослепительный  свет</a:t>
            </a:r>
            <a:endParaRPr lang="ru-RU" dirty="0"/>
          </a:p>
        </p:txBody>
      </p:sp>
      <p:pic>
        <p:nvPicPr>
          <p:cNvPr id="5" name="Содержимое 4" descr="http://sfiz.ru/img/tom2/ris159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21481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eldering.com/sites/default/files/arc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786190"/>
            <a:ext cx="4214842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Электрическая дуга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28737"/>
            <a:ext cx="4138642" cy="4819664"/>
          </a:xfrm>
        </p:spPr>
        <p:txBody>
          <a:bodyPr>
            <a:normAutofit fontScale="62500" lnSpcReduction="20000"/>
          </a:bodyPr>
          <a:lstStyle/>
          <a:p>
            <a:endParaRPr lang="ru-RU" sz="3100" dirty="0" smtClean="0"/>
          </a:p>
          <a:p>
            <a:r>
              <a:rPr lang="ru-RU" sz="3100" dirty="0" smtClean="0"/>
              <a:t>В 1802 году открывает явления электрической дуги и доказывает применение для плавки и сварки металлов.</a:t>
            </a:r>
          </a:p>
          <a:p>
            <a:r>
              <a:rPr lang="ru-RU" sz="3100" dirty="0" smtClean="0"/>
              <a:t>В 1803 году</a:t>
            </a:r>
          </a:p>
          <a:p>
            <a:pPr>
              <a:buNone/>
            </a:pPr>
            <a:r>
              <a:rPr lang="ru-RU" sz="3100" dirty="0" smtClean="0"/>
              <a:t>    построил самую мощную батарею, составленную из 2100 гальванических элементов.</a:t>
            </a:r>
          </a:p>
          <a:p>
            <a:pPr>
              <a:buNone/>
            </a:pPr>
            <a:r>
              <a:rPr lang="ru-RU" sz="3100" dirty="0" smtClean="0"/>
              <a:t>     В 1805 году  устанавливает зависимость силы постоянного тока от площади поперечного сечения  проводника.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Содержимое 5" descr="http://i.ytimg.com/vi/waSPR2oGOI4/0.jpg"/>
          <p:cNvPicPr>
            <a:picLocks noGrp="1"/>
          </p:cNvPicPr>
          <p:nvPr>
            <p:ph sz="half" idx="1"/>
          </p:nvPr>
        </p:nvPicPr>
        <p:blipFill>
          <a:blip r:embed="rId2"/>
          <a:srcRect t="12598" b="12598"/>
          <a:stretch>
            <a:fillRect/>
          </a:stretch>
        </p:blipFill>
        <p:spPr bwMode="auto">
          <a:xfrm>
            <a:off x="428596" y="1500174"/>
            <a:ext cx="4038600" cy="226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historylib.org/historybooks/Boris-Spasskiy_Istoriya-fiziki--CH--I/1383676661_836c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000504"/>
            <a:ext cx="407196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Первый компас</a:t>
            </a:r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ru-RU" sz="3300" dirty="0" smtClean="0"/>
              <a:t>Уже в XII в. в Европе стал известен компас как прибор, с помощью которого можно определить направление на части света. О компасе европейцы узнали от арабов, которым было уже к этому времени известно свойство магнитной стрелки. Еще раньше, вероятно, такое свойство знали в Китае.</a:t>
            </a:r>
          </a:p>
          <a:p>
            <a:pPr lvl="0"/>
            <a:r>
              <a:rPr lang="ru-RU" sz="3300" dirty="0" smtClean="0"/>
              <a:t>Начиная с XII в. компас все шире применялся в морских картах для определения курса корабля в открытом море.</a:t>
            </a:r>
          </a:p>
          <a:p>
            <a:pPr lvl="0"/>
            <a:r>
              <a:rPr lang="ru-RU" sz="3300" dirty="0" smtClean="0"/>
              <a:t>Практическое применение магнитных явлений приводило к необходимости их изучения. Постепенно выяснялся целый ряд свойств магнитов.</a:t>
            </a:r>
          </a:p>
          <a:p>
            <a:pPr lvl="0"/>
            <a:r>
              <a:rPr lang="ru-RU" sz="3300" dirty="0" smtClean="0"/>
              <a:t> </a:t>
            </a:r>
            <a:endParaRPr lang="ru-RU" sz="3300" b="1" dirty="0" smtClean="0"/>
          </a:p>
          <a:p>
            <a:pPr lvl="0"/>
            <a:r>
              <a:rPr lang="ru-RU" dirty="0" smtClean="0"/>
              <a:t> 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8" name="Содержимое 7" descr="http://fs00.infourok.ru/images/doc/275/280596/1/img1.jpg"/>
          <p:cNvPicPr>
            <a:picLocks noGrp="1"/>
          </p:cNvPicPr>
          <p:nvPr>
            <p:ph sz="half" idx="1"/>
          </p:nvPr>
        </p:nvPicPr>
        <p:blipFill>
          <a:blip r:embed="rId2"/>
          <a:srcRect l="7087" t="3150" r="9055" b="5249"/>
          <a:stretch>
            <a:fillRect/>
          </a:stretch>
        </p:blipFill>
        <p:spPr bwMode="auto">
          <a:xfrm>
            <a:off x="500034" y="1785926"/>
            <a:ext cx="407196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>Датский физик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/>
              <a:t>Эрстед </a:t>
            </a:r>
            <a:r>
              <a:rPr lang="ru-RU" sz="3600" b="1" dirty="0" err="1" smtClean="0"/>
              <a:t>Ханс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Кристиан</a:t>
            </a:r>
            <a:r>
              <a:rPr lang="ru-RU" sz="3600" b="1" dirty="0" smtClean="0"/>
              <a:t> </a:t>
            </a:r>
            <a:br>
              <a:rPr lang="ru-RU" sz="3600" b="1" dirty="0" smtClean="0"/>
            </a:br>
            <a:r>
              <a:rPr lang="ru-RU" sz="3600" b="1" dirty="0" smtClean="0"/>
              <a:t>(1777–1851)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Предположил, что вокруг проводника с током существует магнитное поле. </a:t>
            </a:r>
          </a:p>
          <a:p>
            <a:r>
              <a:rPr lang="ru-RU" dirty="0" smtClean="0"/>
              <a:t>Открыл термоэлектрический эффект (независимо от </a:t>
            </a:r>
            <a:r>
              <a:rPr lang="ru-RU" dirty="0" err="1" smtClean="0"/>
              <a:t>Зеебека</a:t>
            </a:r>
            <a:r>
              <a:rPr lang="ru-RU" dirty="0" smtClean="0"/>
              <a:t> и Фурье). </a:t>
            </a:r>
          </a:p>
          <a:p>
            <a:r>
              <a:rPr lang="ru-RU" dirty="0" smtClean="0"/>
              <a:t>Высказал в 1821 г. гипотезу об электромагнитной природе света. </a:t>
            </a:r>
          </a:p>
          <a:p>
            <a:r>
              <a:rPr lang="ru-RU" dirty="0" smtClean="0"/>
              <a:t>С 1830 г. был почетным членом Петербургской академии наук. </a:t>
            </a:r>
          </a:p>
          <a:p>
            <a:r>
              <a:rPr lang="ru-RU" dirty="0" smtClean="0"/>
              <a:t>В честь Эрстеда названа единица напряженности магнитного поля – Эрстед.</a:t>
            </a:r>
          </a:p>
          <a:p>
            <a:endParaRPr lang="ru-RU" dirty="0"/>
          </a:p>
        </p:txBody>
      </p:sp>
      <p:pic>
        <p:nvPicPr>
          <p:cNvPr id="5" name="Содержимое 4" descr="http://images.fineartamerica.com/images-medium-large/1-hans-christian-rsted-danish-physicist-photo-researchers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342902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«Опыт Эрстеда»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1820 г. открыл действие электрического тока на магнитную стрелку, тем самым установив взаимосвязь между электричеством и магнетизмом. </a:t>
            </a:r>
            <a:endParaRPr lang="ru-RU" dirty="0"/>
          </a:p>
        </p:txBody>
      </p:sp>
      <p:pic>
        <p:nvPicPr>
          <p:cNvPr id="5" name="Содержимое 4" descr="http://canov.jergym.cz/objevite/objev2/oer_soubory/oersted_exp2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14554"/>
            <a:ext cx="428628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Французский физик и математик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Андре Мари Ампер (1775–1836)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2800" dirty="0" smtClean="0"/>
              <a:t>Создал первую теорию, которая выражала связь электрических и магнитных явлений.</a:t>
            </a:r>
          </a:p>
          <a:p>
            <a:r>
              <a:rPr lang="ru-RU" sz="2800" dirty="0" smtClean="0"/>
              <a:t>Амперу принадлежит  гипотеза о природе  магнетизма , он ввел в физику понятие «электрический ток».</a:t>
            </a:r>
          </a:p>
          <a:p>
            <a:r>
              <a:rPr lang="ru-RU" sz="2800" dirty="0" smtClean="0"/>
              <a:t>В 1821 г. Ампер предложил теорию происхождения магнитного поля Земли, связав его с существованием внутренних токов в земном шаре.</a:t>
            </a:r>
            <a:endParaRPr lang="ru-RU" sz="2800" dirty="0"/>
          </a:p>
        </p:txBody>
      </p:sp>
      <p:pic>
        <p:nvPicPr>
          <p:cNvPr id="5" name="Содержимое 4" descr="http://content-mcdn.ethnos.gr/filesystem/images/20091209/low/assets_LARGE_t_420_7499226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4038600" cy="400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Открытия 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Ампер открыл магнитный эффект катушки с током - "соленоида". </a:t>
            </a:r>
          </a:p>
          <a:p>
            <a:r>
              <a:rPr lang="ru-RU" dirty="0" smtClean="0"/>
              <a:t>Именно Амперу принадлежит заслуга введения в науку терминов "электростатика", "электродинамика", "электродвижущая сила", "напряжение", "гальванометр", "электрический ток" и даже… "кибернетика". </a:t>
            </a:r>
          </a:p>
          <a:p>
            <a:r>
              <a:rPr lang="ru-RU" dirty="0" smtClean="0"/>
              <a:t>Ампер предложил принять за направление постоянного электрического тока то, в котором перемещается "положительное электричество".</a:t>
            </a:r>
          </a:p>
          <a:p>
            <a:r>
              <a:rPr lang="ru-RU" dirty="0" smtClean="0"/>
              <a:t>Единица силы электрического тока, введенная в 1881 г., названа ампер (А) в честь Андре-Мари Ампера.</a:t>
            </a:r>
            <a:endParaRPr lang="ru-RU" dirty="0"/>
          </a:p>
        </p:txBody>
      </p:sp>
      <p:pic>
        <p:nvPicPr>
          <p:cNvPr id="5" name="Содержимое 4" descr="Открытия Прошло еще два года, и Ампер открыл магнитный эффект катушки с током -"/>
          <p:cNvPicPr>
            <a:picLocks noGrp="1"/>
          </p:cNvPicPr>
          <p:nvPr>
            <p:ph sz="half" idx="1"/>
          </p:nvPr>
        </p:nvPicPr>
        <p:blipFill>
          <a:blip r:embed="rId2"/>
          <a:srcRect l="6096" t="19549" r="48768" b="9775"/>
          <a:stretch>
            <a:fillRect/>
          </a:stretch>
        </p:blipFill>
        <p:spPr bwMode="auto">
          <a:xfrm>
            <a:off x="571472" y="1857364"/>
            <a:ext cx="3643337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Немецкий физик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4000" b="1" dirty="0" smtClean="0"/>
              <a:t>Георг </a:t>
            </a:r>
            <a:r>
              <a:rPr lang="ru-RU" sz="4000" b="1" dirty="0" err="1" smtClean="0"/>
              <a:t>Симон</a:t>
            </a:r>
            <a:r>
              <a:rPr lang="ru-RU" sz="4000" b="1" dirty="0" smtClean="0"/>
              <a:t> Ом (1787–1854)</a:t>
            </a: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Открыл количественный закон электрического тока, применив метод крутильных весов Кулона. </a:t>
            </a:r>
          </a:p>
          <a:p>
            <a:r>
              <a:rPr lang="ru-RU" dirty="0" smtClean="0"/>
              <a:t>Опубликовал свои результаты в 1827 г.</a:t>
            </a:r>
          </a:p>
          <a:p>
            <a:r>
              <a:rPr lang="ru-RU" dirty="0" smtClean="0"/>
              <a:t> Пришел к известной формуле сопротивления проводника. </a:t>
            </a:r>
          </a:p>
          <a:p>
            <a:r>
              <a:rPr lang="ru-RU" dirty="0" smtClean="0"/>
              <a:t>Применил термоэлемент как источник тока. </a:t>
            </a:r>
          </a:p>
          <a:p>
            <a:r>
              <a:rPr lang="ru-RU" dirty="0" smtClean="0"/>
              <a:t>В честь Ома названа единица сопротивления – 1 Ом.</a:t>
            </a:r>
          </a:p>
          <a:p>
            <a:endParaRPr lang="ru-RU" dirty="0"/>
          </a:p>
        </p:txBody>
      </p:sp>
      <p:pic>
        <p:nvPicPr>
          <p:cNvPr id="5" name="Содержимое 4" descr="http://cs624931.vk.me/v624931306/377bb/-xJIZb7kEFk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6403" y="1722438"/>
            <a:ext cx="352019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Приборы Ома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Эталон Ома (источник тока)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Ламповый реостат.</a:t>
            </a:r>
            <a:endParaRPr lang="ru-RU" dirty="0"/>
          </a:p>
        </p:txBody>
      </p:sp>
      <p:pic>
        <p:nvPicPr>
          <p:cNvPr id="5" name="Содержимое 4" descr="сканирование0001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85926"/>
            <a:ext cx="3500462" cy="2442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сканирование000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357694"/>
            <a:ext cx="3571900" cy="225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Закон Ома для участка цепи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Сила тока на участке цепи прямо пропорциональна напряжению на концах этого участка и обратно пропорциональна его сопротивлению.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9" name="Содержимое 8" descr="http://player.myshared.ru/5/491724/data/images/img8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407196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festival.1september.ru/articles/586881/img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5000636"/>
            <a:ext cx="150019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Английский физик</a:t>
            </a:r>
            <a:br>
              <a:rPr lang="ru-RU" sz="2800" b="1" dirty="0" smtClean="0"/>
            </a:br>
            <a:r>
              <a:rPr lang="ru-RU" sz="4000" dirty="0" smtClean="0"/>
              <a:t>Майкл Фарадей (1791–1867)</a:t>
            </a: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В 1831 г. в результате упорного десятилетнего труда открыл закон электромагнитной индукции. </a:t>
            </a:r>
          </a:p>
          <a:p>
            <a:r>
              <a:rPr lang="ru-RU" dirty="0" smtClean="0"/>
              <a:t>Предположил, что магнитные явления должны порождать электрические, если, согласно исследованиям Ампера, электрические порождают магнитные. </a:t>
            </a:r>
          </a:p>
          <a:p>
            <a:r>
              <a:rPr lang="ru-RU" dirty="0" smtClean="0"/>
              <a:t>Фарадей формирует идею магнитных и электрических полей, окружающих проводники с током и магниты.</a:t>
            </a:r>
          </a:p>
          <a:p>
            <a:r>
              <a:rPr lang="ru-RU" dirty="0" smtClean="0"/>
              <a:t> Фарадей предположил, что поля эти распространяются с конечной скоростью. Он же установил законы электролиза. Открыл </a:t>
            </a:r>
            <a:r>
              <a:rPr lang="ru-RU" dirty="0" err="1" smtClean="0"/>
              <a:t>диа</a:t>
            </a:r>
            <a:r>
              <a:rPr lang="ru-RU" dirty="0" smtClean="0"/>
              <a:t>- и парамагнетизм. </a:t>
            </a:r>
            <a:endParaRPr lang="ru-RU" dirty="0"/>
          </a:p>
        </p:txBody>
      </p:sp>
      <p:pic>
        <p:nvPicPr>
          <p:cNvPr id="5" name="Содержимое 4" descr="http://www.victorianweb.org/painting/portraits/butler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0567" y="1722438"/>
            <a:ext cx="357186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Открытия Майкла Фарадея </a:t>
            </a:r>
            <a:endParaRPr lang="ru-RU" dirty="0"/>
          </a:p>
        </p:txBody>
      </p:sp>
      <p:pic>
        <p:nvPicPr>
          <p:cNvPr id="6" name="Содержимое 5" descr="http://www.phys.univ.kiev.ua/videolections/wp-content/uploads/2013/09/809-doslid-faradeya-180x135.png"/>
          <p:cNvPicPr>
            <a:picLocks noGrp="1"/>
          </p:cNvPicPr>
          <p:nvPr>
            <p:ph sz="half" idx="1"/>
          </p:nvPr>
        </p:nvPicPr>
        <p:blipFill>
          <a:blip r:embed="rId2"/>
          <a:srcRect l="8399"/>
          <a:stretch>
            <a:fillRect/>
          </a:stretch>
        </p:blipFill>
        <p:spPr bwMode="auto">
          <a:xfrm>
            <a:off x="714348" y="1357298"/>
            <a:ext cx="301011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olo-project.com/sites/default/files/images/uploads/12.2013/electromagnitnaya_indukciya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4"/>
            <a:ext cx="4583039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cs621330.vk.me/v621330241/1d01f/mgo5sV94uw4.jpg"/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285860"/>
            <a:ext cx="4143404" cy="2486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3.bp.blogspot.com/-oRFAbsRsuio/UjRsGua4CtI/AAAAAAAAB70/EWFyi1rOwCI/s1600/1279px-High-Current_Copper-Brush_Commutated_Dynamo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857628"/>
            <a:ext cx="4214842" cy="2769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Выдающийся русский физик немецкого происхождения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200" b="1" dirty="0" err="1" smtClean="0"/>
              <a:t>Ленц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Эмилий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Христианович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(1804–1865)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000240"/>
            <a:ext cx="4181476" cy="459740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 Является одним из основоположников электротехники. </a:t>
            </a:r>
          </a:p>
          <a:p>
            <a:r>
              <a:rPr lang="ru-RU" dirty="0" smtClean="0"/>
              <a:t>С его именем связано открытие закона, определяющего тепловые действия тока, и закона, определяющего направление индукционного тока.</a:t>
            </a:r>
            <a:endParaRPr lang="ru-RU" dirty="0"/>
          </a:p>
        </p:txBody>
      </p:sp>
      <p:pic>
        <p:nvPicPr>
          <p:cNvPr id="5" name="Содержимое 4" descr="http://servis-teplo.ru/images/8/7/zakon-dzhoulja-lentsa_1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371477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Английский ученый - первопроходец в изучении магнитного поля  </a:t>
            </a:r>
            <a:r>
              <a:rPr lang="ru-RU" sz="3200" b="1" dirty="0" smtClean="0"/>
              <a:t>                             Уильям Гильберт (1544-1603 г.г.).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7620" y="1571612"/>
            <a:ext cx="4857784" cy="5072098"/>
          </a:xfrm>
        </p:spPr>
        <p:txBody>
          <a:bodyPr>
            <a:normAutofit fontScale="92500" lnSpcReduction="20000"/>
          </a:bodyPr>
          <a:lstStyle/>
          <a:p>
            <a:r>
              <a:rPr lang="ru-RU" sz="1500" dirty="0" smtClean="0"/>
              <a:t>У. Гильберт предполагал, что Земля представляет собой большой магнит. Чтобы подтвердить это предположение Гильберт проделал специальный опыт. Он выточил из естественного магнита большой шар. Приближая  к поверхности шара магнитную стрелку, показав, что она всегда устанавливается  в определенном положении, так же как стрелка компаса на Земле.</a:t>
            </a:r>
          </a:p>
          <a:p>
            <a:r>
              <a:rPr lang="ru-RU" sz="1500" dirty="0" smtClean="0"/>
              <a:t>В 1600 году издал книгу «</a:t>
            </a:r>
            <a:r>
              <a:rPr lang="ru-RU" sz="1500" i="1" dirty="0" err="1" smtClean="0"/>
              <a:t>De</a:t>
            </a:r>
            <a:r>
              <a:rPr lang="ru-RU" sz="1500" i="1" dirty="0" smtClean="0"/>
              <a:t> </a:t>
            </a:r>
            <a:r>
              <a:rPr lang="ru-RU" sz="1500" i="1" dirty="0" err="1" smtClean="0"/>
              <a:t>magnete</a:t>
            </a:r>
            <a:r>
              <a:rPr lang="ru-RU" sz="1500" i="1" dirty="0" smtClean="0"/>
              <a:t>, </a:t>
            </a:r>
            <a:r>
              <a:rPr lang="ru-RU" sz="1500" i="1" dirty="0" err="1" smtClean="0"/>
              <a:t>magneticisque</a:t>
            </a:r>
            <a:r>
              <a:rPr lang="ru-RU" sz="1500" i="1" dirty="0" smtClean="0"/>
              <a:t> </a:t>
            </a:r>
            <a:r>
              <a:rPr lang="ru-RU" sz="1500" i="1" dirty="0" err="1" smtClean="0"/>
              <a:t>corparibus</a:t>
            </a:r>
            <a:r>
              <a:rPr lang="ru-RU" sz="1500" i="1" dirty="0" smtClean="0"/>
              <a:t> </a:t>
            </a:r>
            <a:r>
              <a:rPr lang="ru-RU" sz="1500" i="1" dirty="0" err="1" smtClean="0"/>
              <a:t>etc</a:t>
            </a:r>
            <a:r>
              <a:rPr lang="ru-RU" sz="1500" dirty="0" smtClean="0"/>
              <a:t>» («О магните, магнитных телах и о большом магните — Земле»)  , в которой описаны его опыты над магнитами и электрическими свойствами тел, разделил тела на электризующиеся трением и </a:t>
            </a:r>
            <a:r>
              <a:rPr lang="ru-RU" sz="1500" dirty="0" err="1" smtClean="0"/>
              <a:t>неэлектризующиеся</a:t>
            </a:r>
            <a:r>
              <a:rPr lang="ru-RU" sz="1500" dirty="0" smtClean="0"/>
              <a:t>.</a:t>
            </a:r>
          </a:p>
          <a:p>
            <a:r>
              <a:rPr lang="ru-RU" sz="1500" dirty="0" smtClean="0"/>
              <a:t>Гильберт создал первую теорию магнитных явлений. Он установил, что любые магниты имеют по два полюса, при этом разноименные полюсы притягиваются, а одноименные отталкиваются.  Он также исследовал электрические явления, впервые применив этот термин. Он заметил, что многие тела так же как и янтарь после натирания могут притягивать маленькие предметы, и в честь этого вещества назвал подобные явления электрическими (от лат. </a:t>
            </a:r>
            <a:r>
              <a:rPr lang="la-Latn" sz="1500" i="1" dirty="0" smtClean="0"/>
              <a:t>ēlectricus</a:t>
            </a:r>
            <a:r>
              <a:rPr lang="ru-RU" sz="1500" dirty="0" smtClean="0"/>
              <a:t> — «янтарный»).</a:t>
            </a:r>
          </a:p>
          <a:p>
            <a:endParaRPr lang="ru-RU" sz="1500" dirty="0" smtClean="0"/>
          </a:p>
          <a:p>
            <a:endParaRPr lang="ru-RU" dirty="0"/>
          </a:p>
        </p:txBody>
      </p:sp>
      <p:pic>
        <p:nvPicPr>
          <p:cNvPr id="5" name="Содержимое 4" descr="http://megabook.ru/stream/mediapreview?Key=%d0%93%d0%b8%d0%bb%d1%8c%d0%b1%d0%b5%d1%80%d1%82%20%d0%a3%d0%b8%d0%bb%d1%8c%d1%8f%d0%bc%20(%d1%84%d0%b8%d0%b7%d0%b8%d0%ba%2c%20%d0%bf%d0%be%d1%80%d1%82%d1%80%d0%b5%d1%82)&amp;Width=654&amp;Height=65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341710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Правило Ленца -1833г.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1833 г. проанализировал опыты Фарадея, сопоставил их с законом взаимодействия токов Ампера и пришел после проверок опытами к выводу: индукционный ток всегда направлен так, чтобы противодействовать вызвавшей его причине (ныне – правило Ленца).</a:t>
            </a:r>
          </a:p>
          <a:p>
            <a:endParaRPr lang="ru-RU" dirty="0"/>
          </a:p>
        </p:txBody>
      </p:sp>
      <p:pic>
        <p:nvPicPr>
          <p:cNvPr id="5" name="Содержимое 4" descr="http://lib.exdat.com/tw_files2/urls_27/21/d-20341/7z-docs/1_html_3a65fa2d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4143380"/>
            <a:ext cx="457203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s2.docme.ru/store/data/000372214_1-137a463686d493786fac57164ee4407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071546"/>
            <a:ext cx="457203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Английский физик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Джеймс Прескотт Джоуль </a:t>
            </a:r>
            <a:br>
              <a:rPr lang="ru-RU" sz="4000" b="1" dirty="0" smtClean="0"/>
            </a:br>
            <a:r>
              <a:rPr lang="ru-RU" sz="4000" b="1" dirty="0" smtClean="0"/>
              <a:t>(1818–1889)</a:t>
            </a:r>
            <a:r>
              <a:rPr lang="ru-RU" b="1" dirty="0" smtClean="0"/>
              <a:t> 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Установил закон, определяющий тепловое действие электрического тока:</a:t>
            </a:r>
          </a:p>
          <a:p>
            <a:r>
              <a:rPr lang="ru-RU" dirty="0" smtClean="0"/>
              <a:t>Q = I</a:t>
            </a:r>
            <a:r>
              <a:rPr lang="ru-RU" baseline="30000" dirty="0" smtClean="0"/>
              <a:t>2</a:t>
            </a:r>
            <a:r>
              <a:rPr lang="ru-RU" dirty="0" smtClean="0"/>
              <a:t>Rt</a:t>
            </a:r>
          </a:p>
          <a:p>
            <a:r>
              <a:rPr lang="ru-RU" dirty="0" smtClean="0"/>
              <a:t>В 1961 г. была введена международная система единиц СИ, единица работы и энергии по праву была названа его именем [A] =1Дж.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http://astrozvezda.ru/d/194394/d/joule__james__prescott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9021" y="1722438"/>
            <a:ext cx="391495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Балтийский немец по происхождению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600" b="1" dirty="0" smtClean="0"/>
              <a:t>Павел Львович Шиллинг </a:t>
            </a:r>
            <a:br>
              <a:rPr lang="ru-RU" sz="3600" b="1" dirty="0" smtClean="0"/>
            </a:br>
            <a:r>
              <a:rPr lang="ru-RU" sz="3600" b="1" dirty="0" smtClean="0"/>
              <a:t>(1786-1837) </a:t>
            </a:r>
            <a:endParaRPr lang="ru-RU" sz="3600" b="1" dirty="0"/>
          </a:p>
        </p:txBody>
      </p:sp>
      <p:pic>
        <p:nvPicPr>
          <p:cNvPr id="7" name="Содержимое 6" descr="http://files.school-collection.edu.ru/dlrstore/b9ecdb71-6079-4b02-bad3-7c3729f33498/Shilling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2529840" cy="3121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mtdata.ru/u25/photoADDD/20724516919-0/original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714488"/>
            <a:ext cx="4683901" cy="292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st-roll.ru/wp-content/uploads/2013/05/azbuka_shillinga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4429132"/>
            <a:ext cx="4268784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Немецкий и русский физик-изобретатель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Борис Семенович Якоби </a:t>
            </a:r>
            <a:br>
              <a:rPr lang="ru-RU" sz="3600" b="1" dirty="0" smtClean="0"/>
            </a:br>
            <a:r>
              <a:rPr lang="ru-RU" sz="3600" b="1" dirty="0" smtClean="0"/>
              <a:t>(1801–1874)</a:t>
            </a:r>
            <a:endParaRPr lang="ru-RU" sz="3600" b="1" dirty="0"/>
          </a:p>
        </p:txBody>
      </p:sp>
      <p:pic>
        <p:nvPicPr>
          <p:cNvPr id="4" name="Содержимое 3" descr="http://www.graycell.ru/picture/big/yakobi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6"/>
            <a:ext cx="2833682" cy="319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1.hostingkartinok.com/uploads/images/2012/12/fd34903d0a67f7126e44cbb1c7a7069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785926"/>
            <a:ext cx="4699677" cy="3146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2.bp.blogspot.com/-c3uOk38Cal8/UjKvr0-d5mI/AAAAAAAADJc/e-gn5T5sbQk/s1600/Dvig.Yakobi_34tghju5fgtbg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4429132"/>
            <a:ext cx="2763133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Британский физик, математик и механик, шотландец по происхождению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Джеймс Клерк Максвелл </a:t>
            </a:r>
            <a:br>
              <a:rPr lang="ru-RU" sz="3200" b="1" dirty="0" smtClean="0"/>
            </a:br>
            <a:r>
              <a:rPr lang="ru-RU" sz="3200" b="1" dirty="0" smtClean="0"/>
              <a:t>(1831–1879)</a:t>
            </a:r>
            <a:r>
              <a:rPr lang="ru-RU" sz="3200" dirty="0" smtClean="0"/>
              <a:t> </a:t>
            </a:r>
            <a:endParaRPr lang="ru-RU" sz="3200" dirty="0"/>
          </a:p>
        </p:txBody>
      </p:sp>
      <p:pic>
        <p:nvPicPr>
          <p:cNvPr id="4" name="Содержимое 3" descr="http://ivmk.net/_gotkr15_14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2286016" cy="3214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egitimyuvasi.com/data/MetaMirrorCache/img136.imageshack.us_img136_9156_maxwell3directionwavehe9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071678"/>
            <a:ext cx="500066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cdn.1001freedownloads.com/vector/thumb/71662/Displacement%20Current%20In%20Capacitor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4071942"/>
            <a:ext cx="2032897" cy="2537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82296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Немецкий физик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/>
              <a:t>Генрих Рудольф Герц </a:t>
            </a:r>
            <a:br>
              <a:rPr lang="ru-RU" sz="4000" b="1" dirty="0" smtClean="0"/>
            </a:br>
            <a:r>
              <a:rPr lang="ru-RU" sz="4000" b="1" dirty="0" smtClean="0"/>
              <a:t>(1857–1894)</a:t>
            </a:r>
            <a:r>
              <a:rPr lang="ru-RU" sz="4000" dirty="0" smtClean="0"/>
              <a:t> </a:t>
            </a:r>
            <a:endParaRPr lang="ru-RU" sz="4000" dirty="0"/>
          </a:p>
        </p:txBody>
      </p:sp>
      <p:pic>
        <p:nvPicPr>
          <p:cNvPr id="4" name="Содержимое 3" descr="http://cs621820.vk.me/v621820644/235fa/Q6DftmJBbJ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14488"/>
            <a:ext cx="2293562" cy="342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cartalana.ru/Images/Phs/24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714488"/>
            <a:ext cx="4522081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sparkmuseum.com/images/Wireless/WIRE77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5005385"/>
            <a:ext cx="3309938" cy="185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Французский изобретатель Эдуард Юджин </a:t>
            </a:r>
            <a:r>
              <a:rPr lang="ru-RU" dirty="0" err="1" smtClean="0"/>
              <a:t>Десаир</a:t>
            </a:r>
            <a:r>
              <a:rPr lang="ru-RU" dirty="0" smtClean="0"/>
              <a:t> Бранли (1844–1940)</a:t>
            </a:r>
            <a:endParaRPr lang="ru-RU" dirty="0"/>
          </a:p>
        </p:txBody>
      </p:sp>
      <p:pic>
        <p:nvPicPr>
          <p:cNvPr id="4" name="Содержимое 3" descr="http://rustoria.ru/images/content/w900/0c/0c1dc9e6354ea141efeb4fb6a2b58360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71678"/>
            <a:ext cx="3402704" cy="4071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auctionmediaphotos.s3-website-eu-west-1.amazonaws.com/4/5/e/1308227038871109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785926"/>
            <a:ext cx="4066174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popgun.ru/files/g/151/orig/8731895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4714884"/>
            <a:ext cx="5491162" cy="182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/>
              <a:t>Английский физик и изобретатель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Оливер Джозеф </a:t>
            </a:r>
            <a:r>
              <a:rPr lang="ru-RU" sz="3600" b="1" dirty="0" err="1" smtClean="0"/>
              <a:t>Лодж</a:t>
            </a:r>
            <a:r>
              <a:rPr lang="ru-RU" sz="3600" b="1" dirty="0" smtClean="0"/>
              <a:t> </a:t>
            </a:r>
            <a:br>
              <a:rPr lang="ru-RU" sz="3600" b="1" dirty="0" smtClean="0"/>
            </a:br>
            <a:r>
              <a:rPr lang="ru-RU" sz="3600" b="1" dirty="0" smtClean="0"/>
              <a:t>(1851-1940)</a:t>
            </a:r>
            <a:endParaRPr lang="ru-RU" sz="3600" b="1" dirty="0"/>
          </a:p>
        </p:txBody>
      </p:sp>
      <p:pic>
        <p:nvPicPr>
          <p:cNvPr id="4" name="Содержимое 3" descr="http://www.mysticknowledge.org/01-Sir_Oliver_J._Lodge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300039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aes.org/aeshc/docs/recording.technology.history/images3/oliver-lodg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785926"/>
            <a:ext cx="442915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bib.convdocs.org/docs/20/19512/conv_1/file1_html_m15792af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5000636"/>
            <a:ext cx="3024182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Русский физик и электротехник </a:t>
            </a:r>
            <a:br>
              <a:rPr lang="ru-RU" sz="3100" b="1" dirty="0" smtClean="0"/>
            </a:br>
            <a:r>
              <a:rPr lang="ru-RU" sz="3600" b="1" dirty="0" smtClean="0"/>
              <a:t>Александр Степанович Попов </a:t>
            </a:r>
            <a:br>
              <a:rPr lang="ru-RU" sz="3600" b="1" dirty="0" smtClean="0"/>
            </a:br>
            <a:r>
              <a:rPr lang="ru-RU" sz="3600" b="1" dirty="0" smtClean="0"/>
              <a:t>(1859-1906)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7cd59341e4dd94dc715d2252cbe51e8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714488"/>
            <a:ext cx="377190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worldpeople.su/image/popov-aleksandr-stepanovich-04-03-1859-31-12-1905_1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28802"/>
            <a:ext cx="2066521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ok-t.ru/lektsiopedia/baza/3564060153896.files/image87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4071942"/>
            <a:ext cx="2714624" cy="2452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xn--h1ahlccl.xn--p1ai/upload/medialibrary/dd7/dd7a7256ff332d2d136f72f8e8e0536e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4429132"/>
            <a:ext cx="3576634" cy="223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58204" cy="18041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Итальянский радиотехник и предприниматель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Маркиз- </a:t>
            </a:r>
            <a:r>
              <a:rPr lang="ru-RU" sz="3200" b="1" dirty="0" err="1" smtClean="0"/>
              <a:t>Гулье́льмо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Марко́ни</a:t>
            </a:r>
            <a:r>
              <a:rPr lang="ru-RU" sz="3200" b="1" dirty="0" smtClean="0"/>
              <a:t> </a:t>
            </a:r>
            <a:br>
              <a:rPr lang="ru-RU" sz="3200" b="1" dirty="0" smtClean="0"/>
            </a:br>
            <a:r>
              <a:rPr lang="ru-RU" sz="3200" b="1" dirty="0" smtClean="0"/>
              <a:t>(1874-1937)</a:t>
            </a:r>
            <a:endParaRPr lang="ru-RU" sz="3200" b="1" dirty="0"/>
          </a:p>
        </p:txBody>
      </p:sp>
      <p:pic>
        <p:nvPicPr>
          <p:cNvPr id="4" name="Содержимое 3" descr="http://dritz.altervista.org/tesina/elettronica/marconi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00306"/>
            <a:ext cx="2877157" cy="387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tainy.net/wp-content/uploads/2010/11/1266846344_guglielmo20marconi1-600x43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500306"/>
            <a:ext cx="492922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72518" cy="1452236"/>
          </a:xfrm>
        </p:spPr>
        <p:txBody>
          <a:bodyPr>
            <a:normAutofit/>
          </a:bodyPr>
          <a:lstStyle/>
          <a:p>
            <a:pPr lvl="0" algn="ctr"/>
            <a:r>
              <a:rPr lang="ru-RU" sz="3200" b="1" dirty="0" smtClean="0"/>
              <a:t>Немецкий физик </a:t>
            </a:r>
            <a:r>
              <a:rPr lang="ru-RU" sz="3600" b="1" dirty="0" smtClean="0"/>
              <a:t>                                          </a:t>
            </a:r>
            <a:r>
              <a:rPr lang="ru-RU" sz="3600" b="1" dirty="0" err="1" smtClean="0"/>
              <a:t>Отто</a:t>
            </a:r>
            <a:r>
              <a:rPr lang="ru-RU" sz="3600" b="1" dirty="0" smtClean="0"/>
              <a:t> фон </a:t>
            </a:r>
            <a:r>
              <a:rPr lang="ru-RU" sz="3600" b="1" dirty="0" err="1" smtClean="0"/>
              <a:t>Ге́рике</a:t>
            </a:r>
            <a:r>
              <a:rPr lang="ru-RU" sz="3600" b="1" dirty="0" smtClean="0"/>
              <a:t> (1602-1686 г.г.).</a:t>
            </a:r>
            <a:endParaRPr lang="ru-RU" sz="3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В 1672 г. вышла его книга, в которой были описаны опыты по электричеству. Наиболее интересным достижением </a:t>
            </a:r>
            <a:r>
              <a:rPr lang="ru-RU" sz="2000" b="1" dirty="0" err="1" smtClean="0"/>
              <a:t>Отто</a:t>
            </a:r>
            <a:r>
              <a:rPr lang="ru-RU" sz="2000" b="1" dirty="0" smtClean="0"/>
              <a:t> фон </a:t>
            </a:r>
            <a:r>
              <a:rPr lang="ru-RU" sz="2000" b="1" dirty="0" err="1" smtClean="0"/>
              <a:t>Ге́рике</a:t>
            </a:r>
            <a:r>
              <a:rPr lang="ru-RU" sz="2000" dirty="0" smtClean="0"/>
              <a:t>  было изобретение им «электрической машины». 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5" name="Содержимое 4" descr="http://www.johndesmond.com/wp-content/uploads/2014/06/whatispvdcoating-03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66119"/>
            <a:ext cx="4038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Диапазон радиоволн.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8786874" cy="488319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Длинные волны (ДВ) = 150—450 кГц (</a:t>
            </a:r>
            <a:r>
              <a:rPr lang="ru-RU" dirty="0" err="1" smtClean="0"/>
              <a:t>λ </a:t>
            </a:r>
            <a:r>
              <a:rPr lang="ru-RU" dirty="0" smtClean="0"/>
              <a:t>= 2000—670 м)</a:t>
            </a:r>
          </a:p>
          <a:p>
            <a:r>
              <a:rPr lang="ru-RU" dirty="0" smtClean="0"/>
              <a:t>Средние волны (СВ) = 500—1600 кГц ( </a:t>
            </a:r>
            <a:r>
              <a:rPr lang="ru-RU" dirty="0" err="1" smtClean="0"/>
              <a:t>λ</a:t>
            </a:r>
            <a:r>
              <a:rPr lang="ru-RU" dirty="0" smtClean="0"/>
              <a:t>= 600—190 м)</a:t>
            </a:r>
          </a:p>
          <a:p>
            <a:r>
              <a:rPr lang="ru-RU" dirty="0" smtClean="0"/>
              <a:t>Короткие волны (КВ) = 3—30 МГц (</a:t>
            </a:r>
            <a:r>
              <a:rPr lang="ru-RU" dirty="0" err="1" smtClean="0"/>
              <a:t>λ </a:t>
            </a:r>
            <a:r>
              <a:rPr lang="ru-RU" dirty="0" smtClean="0"/>
              <a:t>= 100—10 м)</a:t>
            </a:r>
          </a:p>
          <a:p>
            <a:r>
              <a:rPr lang="ru-RU" dirty="0" smtClean="0"/>
              <a:t>Ультракороткие волны (УКВ) = 30 МГц — 300 МГц 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dirty="0" err="1" smtClean="0"/>
              <a:t>(λ </a:t>
            </a:r>
            <a:r>
              <a:rPr lang="ru-RU" dirty="0" smtClean="0"/>
              <a:t>= 10—1 м)</a:t>
            </a:r>
          </a:p>
          <a:p>
            <a:r>
              <a:rPr lang="ru-RU" dirty="0" smtClean="0"/>
              <a:t>Высокие частоты (ВЧ - сантиметровый диапазон) = =300 МГц — 3 ГГц (</a:t>
            </a:r>
            <a:r>
              <a:rPr lang="ru-RU" dirty="0" err="1" smtClean="0"/>
              <a:t>λ </a:t>
            </a:r>
            <a:r>
              <a:rPr lang="ru-RU" dirty="0" smtClean="0"/>
              <a:t>= 1—0,1 м)</a:t>
            </a:r>
          </a:p>
          <a:p>
            <a:r>
              <a:rPr lang="ru-RU" dirty="0" smtClean="0"/>
              <a:t>Крайне высокие частоты (КВЧ - миллиметровый     диапазон) = 3 ГГц — 30 ГГц (</a:t>
            </a:r>
            <a:r>
              <a:rPr lang="ru-RU" dirty="0" err="1" smtClean="0"/>
              <a:t>λ </a:t>
            </a:r>
            <a:r>
              <a:rPr lang="ru-RU" dirty="0" smtClean="0"/>
              <a:t>= 0,1—0,01 м)</a:t>
            </a:r>
          </a:p>
          <a:p>
            <a:r>
              <a:rPr lang="ru-RU" dirty="0" smtClean="0"/>
              <a:t>Гипервысокие частоты (ГВЧ - </a:t>
            </a:r>
            <a:r>
              <a:rPr lang="ru-RU" dirty="0" err="1" smtClean="0"/>
              <a:t>микрометровый</a:t>
            </a:r>
            <a:r>
              <a:rPr lang="ru-RU" dirty="0" smtClean="0"/>
              <a:t> диапазон) = 30 ГГц — 300 ГГц (</a:t>
            </a:r>
            <a:r>
              <a:rPr lang="ru-RU" dirty="0" err="1" smtClean="0"/>
              <a:t>λ </a:t>
            </a:r>
            <a:r>
              <a:rPr lang="ru-RU" dirty="0" smtClean="0"/>
              <a:t>= 0,01—0,001 м).</a:t>
            </a:r>
          </a:p>
          <a:p>
            <a:r>
              <a:rPr lang="ru-RU" dirty="0" smtClean="0"/>
              <a:t>Длинные волны (ДВ) = 150—450 кГц (? = 2000—670 м) Средние волны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Схема первой искровой приемопередающей радиосистемы А.С.Попова </a:t>
            </a:r>
            <a:endParaRPr lang="ru-RU" b="1" dirty="0"/>
          </a:p>
        </p:txBody>
      </p:sp>
      <p:pic>
        <p:nvPicPr>
          <p:cNvPr id="4" name="Содержимое 3" descr="Рис"/>
          <p:cNvPicPr>
            <a:picLocks noGrp="1"/>
          </p:cNvPicPr>
          <p:nvPr>
            <p:ph idx="1"/>
          </p:nvPr>
        </p:nvPicPr>
        <p:blipFill>
          <a:blip r:embed="rId2"/>
          <a:srcRect b="26772"/>
          <a:stretch>
            <a:fillRect/>
          </a:stretch>
        </p:blipFill>
        <p:spPr bwMode="auto">
          <a:xfrm>
            <a:off x="357158" y="1714488"/>
            <a:ext cx="8229600" cy="4519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Радиолокация. Распространение радиоволн.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5" descr="http://s7.hostingkartinok.com/uploads/images/2015/04/c6d4b22116e6465a35268fc29e7c655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500174"/>
            <a:ext cx="311466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fs00.infourok.ru/images/doc/136/158311/img6.jpg"/>
          <p:cNvPicPr/>
          <p:nvPr/>
        </p:nvPicPr>
        <p:blipFill>
          <a:blip r:embed="rId3"/>
          <a:srcRect l="3937" t="5249" r="3937" b="5249"/>
          <a:stretch>
            <a:fillRect/>
          </a:stretch>
        </p:blipFill>
        <p:spPr bwMode="auto">
          <a:xfrm>
            <a:off x="214282" y="1428736"/>
            <a:ext cx="4929222" cy="2843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new-data.com/BigDish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286256"/>
            <a:ext cx="289448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fb.ru/misc/i/gallery/11346/46935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357694"/>
            <a:ext cx="3914774" cy="228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 smtClean="0"/>
              <a:t>Развитие телевидения.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http://cs.pikabu.ru/images/big_size_comm/2013-10_4/1381921915292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2956282" cy="2740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age.goodvin.info/images/original/Jun2011/000001164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285860"/>
            <a:ext cx="4214810" cy="289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smm.org.ua/wp-content/uploads/2015/11/voyages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3640931"/>
            <a:ext cx="4289425" cy="3217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«Электрическая машина» </a:t>
            </a:r>
            <a:r>
              <a:rPr lang="ru-RU" b="1" dirty="0" err="1" smtClean="0"/>
              <a:t>Отто</a:t>
            </a:r>
            <a:r>
              <a:rPr lang="ru-RU" b="1" dirty="0" smtClean="0"/>
              <a:t> фон </a:t>
            </a:r>
            <a:r>
              <a:rPr lang="ru-RU" b="1" dirty="0" err="1" smtClean="0"/>
              <a:t>Герике</a:t>
            </a:r>
            <a:endParaRPr lang="ru-RU" b="1" dirty="0"/>
          </a:p>
        </p:txBody>
      </p:sp>
      <p:pic>
        <p:nvPicPr>
          <p:cNvPr id="4" name="Содержимое 3" descr="http://fs00.infourok.ru/images/doc/188/214668/img7.jpg"/>
          <p:cNvPicPr>
            <a:picLocks noGrp="1"/>
          </p:cNvPicPr>
          <p:nvPr>
            <p:ph idx="1"/>
          </p:nvPr>
        </p:nvPicPr>
        <p:blipFill>
          <a:blip r:embed="rId2"/>
          <a:srcRect t="52493"/>
          <a:stretch>
            <a:fillRect/>
          </a:stretch>
        </p:blipFill>
        <p:spPr bwMode="auto">
          <a:xfrm>
            <a:off x="457200" y="2702661"/>
            <a:ext cx="8229600" cy="293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Английский физик                                     </a:t>
            </a:r>
            <a:r>
              <a:rPr lang="ru-RU" sz="3600" b="1" dirty="0" smtClean="0"/>
              <a:t>Стефан Грей(1666-1736г.г.) </a:t>
            </a:r>
            <a:endParaRPr lang="ru-RU" sz="36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sz="1900" dirty="0" smtClean="0"/>
              <a:t>В XVIII в. изучение электрических явлений пошло быстрее.  </a:t>
            </a:r>
          </a:p>
          <a:p>
            <a:pPr lvl="0"/>
            <a:r>
              <a:rPr lang="ru-RU" sz="1900" dirty="0" smtClean="0"/>
              <a:t>Наиболее существенные достижения Грея связаны с опытами 1720-х гг., приведшими, по сути дела, к открытию передачи электричества на расстояние. </a:t>
            </a:r>
          </a:p>
          <a:p>
            <a:pPr lvl="0"/>
            <a:r>
              <a:rPr lang="ru-RU" sz="1900" dirty="0" smtClean="0"/>
              <a:t>В 1729 г. англичанин Стефан Грей открыл явление электропроводности. Он установил, что электричество способно передаваться от одних тел к другим по металлической проволоке. По шелковой нити электричество не распространялось. В связи с этим Грей разделил все тела на проводники и непроводники электричества.  </a:t>
            </a:r>
          </a:p>
          <a:p>
            <a:endParaRPr lang="ru-RU" dirty="0"/>
          </a:p>
        </p:txBody>
      </p:sp>
      <p:pic>
        <p:nvPicPr>
          <p:cNvPr id="7" name="Содержимое 6" descr="http://lib.chipdip.ru/897/DOC000897547.jpg"/>
          <p:cNvPicPr>
            <a:picLocks noGrp="1"/>
          </p:cNvPicPr>
          <p:nvPr>
            <p:ph sz="half" idx="1"/>
          </p:nvPr>
        </p:nvPicPr>
        <p:blipFill>
          <a:blip r:embed="rId2"/>
          <a:srcRect l="27018" r="27018"/>
          <a:stretch>
            <a:fillRect/>
          </a:stretch>
        </p:blipFill>
        <p:spPr bwMode="auto">
          <a:xfrm>
            <a:off x="627332" y="1722438"/>
            <a:ext cx="369833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/>
              <a:t>Французский физик </a:t>
            </a:r>
            <a:r>
              <a:rPr lang="ru-RU" sz="2800" b="1" dirty="0" smtClean="0"/>
              <a:t>                                          </a:t>
            </a:r>
            <a:r>
              <a:rPr lang="ru-RU" sz="3200" b="1" dirty="0" smtClean="0"/>
              <a:t>Шарль Франсуа </a:t>
            </a:r>
            <a:r>
              <a:rPr lang="ru-RU" sz="3200" b="1" dirty="0" err="1" smtClean="0"/>
              <a:t>Дюфе</a:t>
            </a:r>
            <a:r>
              <a:rPr lang="ru-RU" sz="3200" b="1" dirty="0" smtClean="0"/>
              <a:t> (1698-1739)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214422"/>
            <a:ext cx="4143404" cy="5214974"/>
          </a:xfrm>
        </p:spPr>
        <p:txBody>
          <a:bodyPr>
            <a:normAutofit fontScale="32500" lnSpcReduction="20000"/>
          </a:bodyPr>
          <a:lstStyle/>
          <a:p>
            <a:endParaRPr lang="ru-RU" sz="5500" dirty="0" smtClean="0"/>
          </a:p>
          <a:p>
            <a:r>
              <a:rPr lang="ru-RU" sz="5500" dirty="0" smtClean="0"/>
              <a:t>Затем французский ученый </a:t>
            </a:r>
            <a:r>
              <a:rPr lang="ru-RU" sz="5500" dirty="0" err="1" smtClean="0"/>
              <a:t>Дюфе</a:t>
            </a:r>
            <a:r>
              <a:rPr lang="ru-RU" sz="5500" dirty="0" smtClean="0"/>
              <a:t> спустя пять лет выяснил, что существует два рода электричества. Один вид электричества получается при натирании стекла, горного хрусталя, шерсти и некоторых других тел. Это электричество </a:t>
            </a:r>
            <a:r>
              <a:rPr lang="ru-RU" sz="5500" dirty="0" err="1" smtClean="0"/>
              <a:t>Дюфе</a:t>
            </a:r>
            <a:r>
              <a:rPr lang="ru-RU" sz="5500" dirty="0" smtClean="0"/>
              <a:t> назвал стеклянным электричеством. Второй вид электричества получается при натирании янтаря, шелка, бумаги и других веществ. Этот вид электричества </a:t>
            </a:r>
            <a:r>
              <a:rPr lang="ru-RU" sz="5500" dirty="0" err="1" smtClean="0"/>
              <a:t>Дюфе</a:t>
            </a:r>
            <a:r>
              <a:rPr lang="ru-RU" sz="5500" dirty="0" smtClean="0"/>
              <a:t> назвал смоляным. Ученый установил, что тела, наэлектризованные одним видом электричества, отталкиваются, а разными видами, - притягиваются. </a:t>
            </a:r>
          </a:p>
          <a:p>
            <a:endParaRPr lang="ru-RU" dirty="0"/>
          </a:p>
        </p:txBody>
      </p:sp>
      <p:pic>
        <p:nvPicPr>
          <p:cNvPr id="5" name="Содержимое 4" descr="http://elektrika.cz/obr/08_osob_charles_du_fay_m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00174"/>
            <a:ext cx="328614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86808" cy="154190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Лейденская банка – первый электрический конденсатор </a:t>
            </a:r>
            <a:br>
              <a:rPr lang="ru-RU" sz="3200" b="1" dirty="0" smtClean="0"/>
            </a:br>
            <a:r>
              <a:rPr lang="ru-RU" sz="3200" b="1" dirty="0" smtClean="0"/>
              <a:t>(1745-1746)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://lib.chipdip.ru/297/DOC000297247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714488"/>
            <a:ext cx="635798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player.myshared.ru/17/1069118/data/images/img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67977"/>
            <a:ext cx="1966913" cy="4428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1813</TotalTime>
  <Words>1803</Words>
  <PresentationFormat>Экран (4:3)</PresentationFormat>
  <Paragraphs>163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Яркая</vt:lpstr>
      <vt:lpstr>Через тернии к Научно – техническому прогрессу</vt:lpstr>
      <vt:lpstr>Древнегреческий философ и математик из Милета (Малая Азия) Фалес Милетский (624-547 гг. до н.э.)</vt:lpstr>
      <vt:lpstr>Первый компас</vt:lpstr>
      <vt:lpstr>Английский ученый - первопроходец в изучении магнитного поля                               Уильям Гильберт (1544-1603 г.г.).</vt:lpstr>
      <vt:lpstr>Немецкий физик                                           Отто фон Ге́рике (1602-1686 г.г.).</vt:lpstr>
      <vt:lpstr>«Электрическая машина» Отто фон Герике</vt:lpstr>
      <vt:lpstr>Английский физик                                     Стефан Грей(1666-1736г.г.) </vt:lpstr>
      <vt:lpstr>Французский физик                                           Шарль Франсуа Дюфе (1698-1739) </vt:lpstr>
      <vt:lpstr>Лейденская банка – первый электрический конденсатор  (1745-1746)</vt:lpstr>
      <vt:lpstr>   Голландский физик  Питер ван Мушенбрук (1692-1761)    </vt:lpstr>
      <vt:lpstr>Американский ученый и общественный деятель  Бенджамин Франклин (1706 -1790)</vt:lpstr>
      <vt:lpstr>Молния -электрический разряд</vt:lpstr>
      <vt:lpstr>    На стодолларовой купюре изображен портрет  Бенджамина Франклина, американского физика, который ввел термины положительный и отрицательный заряды. </vt:lpstr>
      <vt:lpstr>Российский физик немецкого происхождения  Франц Ульрих Теодор Эпинус (1724-1802)</vt:lpstr>
      <vt:lpstr>Теория электричества и магнетизма</vt:lpstr>
      <vt:lpstr>Первый русский учёный-естествоиспытатель мирового значения  Михаи́л Васи́льевич Ломоно́сов  (1711—1765) </vt:lpstr>
      <vt:lpstr>Российский учёный эстонского происхождения Георг Вильгельм Рихман  (1711-1753)</vt:lpstr>
      <vt:lpstr>Атмосферное электричество </vt:lpstr>
      <vt:lpstr>Северные сияния</vt:lpstr>
      <vt:lpstr>Электрический указатель Рихмана  </vt:lpstr>
      <vt:lpstr>Французский инженер и физик Шарль Огюстен Кулон  (1736–1806) </vt:lpstr>
      <vt:lpstr>Генри Кавендиш (1731–1810) Джозеф Пристли (1733-1804)  </vt:lpstr>
      <vt:lpstr>Итальянский физик, анатом Луиджи Гальвани (1737–1798)</vt:lpstr>
      <vt:lpstr>История источников питания</vt:lpstr>
      <vt:lpstr>Итальянский физик  Алессандро Вольта (1745–1827)</vt:lpstr>
      <vt:lpstr>Вольтов столб</vt:lpstr>
      <vt:lpstr>Русский физик-экспериментатор, электротехник-самоучка  Василий Владимирович Петров (1761–1834)</vt:lpstr>
      <vt:lpstr>Дуговой разряд</vt:lpstr>
      <vt:lpstr>Электрическая дуга</vt:lpstr>
      <vt:lpstr>Датский физик  Эрстед Ханс Кристиан  (1777–1851)</vt:lpstr>
      <vt:lpstr>«Опыт Эрстеда»</vt:lpstr>
      <vt:lpstr>Французский физик и математик Андре Мари Ампер (1775–1836)</vt:lpstr>
      <vt:lpstr>Открытия </vt:lpstr>
      <vt:lpstr>Немецкий физик  Георг Симон Ом (1787–1854)</vt:lpstr>
      <vt:lpstr>Приборы Ома</vt:lpstr>
      <vt:lpstr>Закон Ома для участка цепи</vt:lpstr>
      <vt:lpstr>Английский физик Майкл Фарадей (1791–1867)</vt:lpstr>
      <vt:lpstr>Открытия Майкла Фарадея </vt:lpstr>
      <vt:lpstr>Выдающийся русский физик немецкого происхождения Ленц Эмилий Христианович  (1804–1865)</vt:lpstr>
      <vt:lpstr>Правило Ленца -1833г.</vt:lpstr>
      <vt:lpstr>Английский физик Джеймс Прескотт Джоуль  (1818–1889) </vt:lpstr>
      <vt:lpstr>Балтийский немец по происхождению Павел Львович Шиллинг  (1786-1837) </vt:lpstr>
      <vt:lpstr>Немецкий и русский физик-изобретатель Борис Семенович Якоби  (1801–1874)</vt:lpstr>
      <vt:lpstr>Британский физик, математик и механик, шотландец по происхождению Джеймс Клерк Максвелл  (1831–1879) </vt:lpstr>
      <vt:lpstr>Немецкий физик Генрих Рудольф Герц  (1857–1894) </vt:lpstr>
      <vt:lpstr>Французский изобретатель Эдуард Юджин Десаир Бранли (1844–1940)</vt:lpstr>
      <vt:lpstr>Английский физик и изобретатель  Оливер Джозеф Лодж  (1851-1940)</vt:lpstr>
      <vt:lpstr> Русский физик и электротехник  Александр Степанович Попов  (1859-1906) </vt:lpstr>
      <vt:lpstr>Итальянский радиотехник и предприниматель Маркиз- Гулье́льмо Марко́ни  (1874-1937)</vt:lpstr>
      <vt:lpstr>Диапазон радиоволн.</vt:lpstr>
      <vt:lpstr>Схема первой искровой приемопередающей радиосистемы А.С.Попова </vt:lpstr>
      <vt:lpstr>Радиолокация. Распространение радиоволн. </vt:lpstr>
      <vt:lpstr>Развитие телевидения.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Через тернии к Научно – техническому прогрессу</dc:title>
  <dc:creator>Иринка</dc:creator>
  <cp:lastModifiedBy>Admin</cp:lastModifiedBy>
  <cp:revision>178</cp:revision>
  <dcterms:created xsi:type="dcterms:W3CDTF">2016-03-05T17:46:20Z</dcterms:created>
  <dcterms:modified xsi:type="dcterms:W3CDTF">2023-01-26T08:13:51Z</dcterms:modified>
</cp:coreProperties>
</file>