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1" r:id="rId3"/>
    <p:sldId id="313" r:id="rId4"/>
    <p:sldId id="307" r:id="rId5"/>
    <p:sldId id="314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316" r:id="rId15"/>
    <p:sldId id="281" r:id="rId16"/>
    <p:sldId id="285" r:id="rId17"/>
    <p:sldId id="282" r:id="rId18"/>
    <p:sldId id="283" r:id="rId19"/>
    <p:sldId id="284" r:id="rId20"/>
    <p:sldId id="279" r:id="rId21"/>
    <p:sldId id="280" r:id="rId22"/>
    <p:sldId id="289" r:id="rId23"/>
    <p:sldId id="290" r:id="rId24"/>
    <p:sldId id="291" r:id="rId25"/>
    <p:sldId id="292" r:id="rId26"/>
    <p:sldId id="296" r:id="rId27"/>
    <p:sldId id="317" r:id="rId28"/>
    <p:sldId id="318" r:id="rId29"/>
    <p:sldId id="297" r:id="rId30"/>
    <p:sldId id="298" r:id="rId31"/>
    <p:sldId id="299" r:id="rId32"/>
    <p:sldId id="300" r:id="rId33"/>
    <p:sldId id="301" r:id="rId34"/>
    <p:sldId id="302" r:id="rId35"/>
    <p:sldId id="319" r:id="rId36"/>
    <p:sldId id="294" r:id="rId37"/>
    <p:sldId id="295" r:id="rId38"/>
    <p:sldId id="277" r:id="rId39"/>
    <p:sldId id="320" r:id="rId40"/>
    <p:sldId id="321" r:id="rId41"/>
    <p:sldId id="286" r:id="rId42"/>
    <p:sldId id="287" r:id="rId43"/>
    <p:sldId id="288" r:id="rId44"/>
    <p:sldId id="272" r:id="rId4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2BF97E"/>
    <a:srgbClr val="CC00CC"/>
    <a:srgbClr val="008000"/>
    <a:srgbClr val="0099FF"/>
    <a:srgbClr val="00FFFF"/>
    <a:srgbClr val="FF0066"/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86" d="100"/>
          <a:sy n="86" d="100"/>
        </p:scale>
        <p:origin x="-1494" y="-6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4012427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3640059"/>
            <a:ext cx="8458200" cy="916781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2914650"/>
            <a:ext cx="8458200" cy="6858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11957"/>
            <a:ext cx="18288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11957"/>
            <a:ext cx="62484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0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2583677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210314"/>
            <a:ext cx="8686800" cy="88861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191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4057650"/>
            <a:ext cx="8610600" cy="661988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500062"/>
            <a:ext cx="4290556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500062"/>
            <a:ext cx="4292241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987028"/>
            <a:ext cx="429055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987028"/>
            <a:ext cx="428853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4857750"/>
            <a:ext cx="762000" cy="185166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451485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438683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458200" cy="390525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457200"/>
            <a:ext cx="3008313" cy="360045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457200"/>
            <a:ext cx="5340350" cy="36004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462476"/>
            <a:ext cx="5029200" cy="27432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3745320"/>
            <a:ext cx="5867400" cy="391716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4149913"/>
            <a:ext cx="5867400" cy="576263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165622"/>
            <a:ext cx="86868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57150"/>
            <a:ext cx="2514600" cy="216694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57150"/>
            <a:ext cx="3352800" cy="216694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4857751"/>
            <a:ext cx="762000" cy="183356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6286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79349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boombob.ru/img/picture/May/19/8c64e5b55e2196aeafc5e7c6848dc13d/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843558"/>
            <a:ext cx="4536504" cy="270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Deflate">
              <a:avLst>
                <a:gd name="adj" fmla="val 6987"/>
              </a:avLst>
            </a:prstTxWarp>
            <a:no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8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Открытый интегрирован- </a:t>
            </a:r>
            <a:r>
              <a:rPr lang="ru-RU" sz="36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8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ный</a:t>
            </a:r>
            <a:r>
              <a:rPr lang="ru-RU" sz="36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8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урок: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гидрогеология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 + </a:t>
            </a:r>
            <a:r>
              <a:rPr lang="ru-RU" sz="36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экономика</a:t>
            </a:r>
            <a:endParaRPr lang="ru-RU" sz="3600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573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zwalls.ru/pic/201310/2560x1600/zwalls.ru-31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82556"/>
            <a:ext cx="5573587" cy="2733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27534"/>
            <a:ext cx="4536504" cy="1836204"/>
          </a:xfrm>
          <a:prstGeom prst="rect">
            <a:avLst/>
          </a:prstGeom>
        </p:spPr>
        <p:txBody>
          <a:bodyPr wrap="square">
            <a:prstTxWarp prst="textCanUp">
              <a:avLst>
                <a:gd name="adj" fmla="val 87318"/>
              </a:avLst>
            </a:prstTxWarp>
            <a:spAutoFit/>
          </a:bodyPr>
          <a:lstStyle/>
          <a:p>
            <a:pPr algn="ctr"/>
            <a:r>
              <a:rPr lang="ru-RU" sz="3600" b="1" dirty="0" err="1"/>
              <a:t>Бұлақ</a:t>
            </a:r>
            <a:r>
              <a:rPr lang="ru-RU" sz="3600" b="1" dirty="0"/>
              <a:t> </a:t>
            </a:r>
            <a:r>
              <a:rPr lang="ru-RU" sz="3600" b="1" dirty="0" err="1"/>
              <a:t>болмаса</a:t>
            </a:r>
            <a:r>
              <a:rPr lang="ru-RU" sz="3600" b="1" dirty="0"/>
              <a:t>, </a:t>
            </a:r>
            <a:r>
              <a:rPr lang="ru-RU" sz="3600" b="1" dirty="0" err="1"/>
              <a:t>өзен</a:t>
            </a:r>
            <a:r>
              <a:rPr lang="ru-RU" sz="3600" b="1" dirty="0"/>
              <a:t> </a:t>
            </a:r>
            <a:r>
              <a:rPr lang="ru-RU" sz="3600" b="1" dirty="0" err="1"/>
              <a:t>болмас</a:t>
            </a:r>
            <a:r>
              <a:rPr lang="ru-RU" sz="3600" b="1" dirty="0"/>
              <a:t> </a:t>
            </a:r>
            <a:r>
              <a:rPr lang="ru-RU" sz="3600" b="1" dirty="0" err="1" smtClean="0"/>
              <a:t>еді</a:t>
            </a:r>
            <a:endParaRPr lang="ru-RU" sz="36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66304" y="2787774"/>
            <a:ext cx="5955146" cy="21602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</a:rPr>
              <a:t>Если б не источник, засохла бы </a:t>
            </a:r>
            <a:r>
              <a:rPr lang="ru-RU" sz="4000" b="1" dirty="0" smtClean="0">
                <a:solidFill>
                  <a:srgbClr val="0000FF"/>
                </a:solidFill>
              </a:rPr>
              <a:t>река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5126" name="Picture 6" descr="https://wallbox.ru/wallpapers/main/201404/25699aa9e29a5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705" y="357504"/>
            <a:ext cx="3131840" cy="20640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zt16.ru/wp-content/uploads/2016/03/%D0%BD%D0%B5%D0%B4%D0%BE%D1%81%D1%82%D0%B0%D1%82%D0%BE%D0%BA-%D0%B2%D0%BE%D0%B4%D1%8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2829914"/>
            <a:ext cx="2844316" cy="21181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8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ryblib.ru/uploads/posts/2012-06/1339886084_5f9cfac10a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39702"/>
            <a:ext cx="5436096" cy="30037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2168270"/>
            <a:ext cx="4572000" cy="1080120"/>
          </a:xfrm>
          <a:prstGeom prst="rect">
            <a:avLst/>
          </a:prstGeom>
        </p:spPr>
        <p:txBody>
          <a:bodyPr>
            <a:prstTxWarp prst="textWave4">
              <a:avLst>
                <a:gd name="adj1" fmla="val 6250"/>
                <a:gd name="adj2" fmla="val 421"/>
              </a:avLst>
            </a:prstTxWarp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Капля за каплей собирается, река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появляется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611560" y="94963"/>
            <a:ext cx="6696744" cy="1890210"/>
          </a:xfrm>
          <a:prstGeom prst="flowChartPunchedTape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Down">
              <a:avLst/>
            </a:prstTxWarp>
          </a:bodyPr>
          <a:lstStyle/>
          <a:p>
            <a:pPr algn="ctr"/>
            <a:r>
              <a:rPr lang="ru-RU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Тамшыдан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тама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берсе, </a:t>
            </a:r>
            <a:r>
              <a:rPr lang="ru-RU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дария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болар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http://www.fonstola.ru/download.php?file=201309/640x960/fonstola.ru-1198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147874"/>
            <a:ext cx="2691885" cy="2587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6569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-dog.ru/wallpapers/2/90/519901931363161/oranzhevyj-zakat-lunnaya-dorozhka-solnce-nebo-more-parusnik-gorizont-ptic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21"/>
            <a:ext cx="6192688" cy="29028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3635896" y="2841780"/>
            <a:ext cx="5256584" cy="220197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prstTxWarp prst="textDeflateInflate">
              <a:avLst/>
            </a:prstTxWarp>
          </a:bodyPr>
          <a:lstStyle/>
          <a:p>
            <a:pPr algn="ctr"/>
            <a:r>
              <a:rPr lang="ru-RU" sz="4400" b="1" i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Капля в </a:t>
            </a:r>
            <a:r>
              <a:rPr lang="ru-RU" sz="4400" b="1" i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море</a:t>
            </a:r>
            <a:endParaRPr lang="ru-RU" sz="4400" b="1" i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5" y="843558"/>
            <a:ext cx="4968552" cy="530915"/>
          </a:xfrm>
          <a:prstGeom prst="rect">
            <a:avLst/>
          </a:prstGeom>
        </p:spPr>
        <p:txBody>
          <a:bodyPr wrap="none">
            <a:prstTxWarp prst="textDoubleWave1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r>
              <a:rPr lang="en-US" sz="4000" b="1" dirty="0"/>
              <a:t>A drop in the </a:t>
            </a:r>
            <a:r>
              <a:rPr lang="en-US" sz="4000" b="1" dirty="0" smtClean="0"/>
              <a:t>bucket</a:t>
            </a:r>
            <a:endParaRPr lang="ru-RU" sz="4000" b="1" dirty="0"/>
          </a:p>
        </p:txBody>
      </p:sp>
      <p:pic>
        <p:nvPicPr>
          <p:cNvPr id="7172" name="Picture 4" descr="http://boombob.ru/img/picture/Apr/03/5645bbe79763add8ec27c8674a0cd8d2/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53" y="3016259"/>
            <a:ext cx="3386715" cy="18530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xn--80aao6anggb.xn--p1ai/assets/galleries/1588/706034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5865"/>
            <a:ext cx="2520280" cy="2617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5863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udmaydan.com/assets/2013/07/kolodets-3-500x3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39" y="509"/>
            <a:ext cx="5063061" cy="243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146196" y="87474"/>
            <a:ext cx="4713837" cy="1296144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use pumping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 well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2411760" y="2517744"/>
            <a:ext cx="6552728" cy="2430270"/>
          </a:xfrm>
          <a:prstGeom prst="wedgeEllipseCallout">
            <a:avLst>
              <a:gd name="adj1" fmla="val 44952"/>
              <a:gd name="adj2" fmla="val 36685"/>
            </a:avLst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Narrow" pitchFamily="34" charset="0"/>
              </a:rPr>
              <a:t>Бесполезно </a:t>
            </a: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Narrow" pitchFamily="34" charset="0"/>
              </a:rPr>
              <a:t>качать воду из высохшего колодца</a:t>
            </a:r>
          </a:p>
          <a:p>
            <a:pPr algn="ctr"/>
            <a:endParaRPr lang="ru-RU" dirty="0"/>
          </a:p>
        </p:txBody>
      </p:sp>
      <p:pic>
        <p:nvPicPr>
          <p:cNvPr id="8196" name="Picture 4" descr="http://www.kartinkijane.ru/pic/201406/1366x768/kartinkijane.ru-69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211" y="141480"/>
            <a:ext cx="3793907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7056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0272"/>
            <a:ext cx="9129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Проверка теоретической готовности</a:t>
            </a:r>
            <a:endParaRPr lang="ru-RU" sz="4400" b="1" i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5" y="869714"/>
            <a:ext cx="74373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 hangingPunct="0">
              <a:buFont typeface="Wingdings" pitchFamily="2" charset="2"/>
              <a:buChar char="Ø"/>
            </a:pPr>
            <a:r>
              <a:rPr lang="ru-RU" sz="3600" b="1" i="1" dirty="0" smtClean="0">
                <a:ln w="18000">
                  <a:solidFill>
                    <a:srgbClr val="2BF97E"/>
                  </a:solidFill>
                  <a:prstDash val="solid"/>
                  <a:miter lim="800000"/>
                </a:ln>
                <a:solidFill>
                  <a:srgbClr val="0099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Тестирование</a:t>
            </a:r>
          </a:p>
          <a:p>
            <a:pPr marL="285750" lvl="0" indent="-285750" fontAlgn="base" hangingPunct="0">
              <a:buFont typeface="Wingdings" pitchFamily="2" charset="2"/>
              <a:buChar char="Ø"/>
            </a:pPr>
            <a:r>
              <a:rPr lang="ru-RU" sz="3600" b="1" i="1" dirty="0" smtClean="0">
                <a:ln w="18000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Спорные </a:t>
            </a:r>
            <a:r>
              <a:rPr lang="ru-RU" sz="3600" b="1" i="1" dirty="0">
                <a:ln w="18000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утверждения: «верно - неверно</a:t>
            </a:r>
            <a:r>
              <a:rPr lang="ru-RU" sz="3600" b="1" i="1" dirty="0" smtClean="0">
                <a:ln w="18000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»</a:t>
            </a:r>
            <a:endParaRPr lang="ru-RU" sz="3600" b="1" dirty="0">
              <a:ln w="18000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C:\Users\kimkina_vm\Desktop\откр урок\анимашки\7996677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17560"/>
            <a:ext cx="1952997" cy="185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imkina_vm\Desktop\откр урок\анимашки\95042868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23901"/>
            <a:ext cx="1368152" cy="214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2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059582"/>
            <a:ext cx="828092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100" b="1" i="1" u="sng" dirty="0" smtClean="0">
              <a:solidFill>
                <a:srgbClr val="0000FF"/>
              </a:solidFill>
            </a:endParaRPr>
          </a:p>
          <a:p>
            <a:pPr algn="ctr"/>
            <a:r>
              <a:rPr lang="ru-RU" sz="4000" b="1" i="1" u="sng" dirty="0" smtClean="0">
                <a:solidFill>
                  <a:srgbClr val="0000FF"/>
                </a:solidFill>
              </a:rPr>
              <a:t>Подумайте </a:t>
            </a:r>
            <a:r>
              <a:rPr lang="ru-RU" sz="4000" b="1" i="1" u="sng" dirty="0">
                <a:solidFill>
                  <a:srgbClr val="0000FF"/>
                </a:solidFill>
              </a:rPr>
              <a:t>и ответьте</a:t>
            </a:r>
            <a:r>
              <a:rPr lang="ru-RU" sz="3200" b="1" i="1" dirty="0">
                <a:solidFill>
                  <a:srgbClr val="0000FF"/>
                </a:solidFill>
              </a:rPr>
              <a:t>: </a:t>
            </a:r>
            <a:r>
              <a:rPr lang="ru-RU" sz="3200" b="1" i="1" dirty="0"/>
              <a:t>согласны ли вы со следующими утверждениями, аргументируйте свой </a:t>
            </a:r>
            <a:r>
              <a:rPr lang="ru-RU" sz="3200" b="1" i="1" dirty="0" smtClean="0"/>
              <a:t>ответ.</a:t>
            </a:r>
            <a:endParaRPr lang="ru-RU" sz="3200" dirty="0"/>
          </a:p>
          <a:p>
            <a:pPr algn="ctr"/>
            <a:r>
              <a:rPr lang="ru-RU" sz="4000" b="1" i="1" dirty="0" smtClean="0">
                <a:solidFill>
                  <a:srgbClr val="C00000"/>
                </a:solidFill>
              </a:rPr>
              <a:t>          1. Верно </a:t>
            </a:r>
            <a:r>
              <a:rPr lang="ru-RU" sz="4000" b="1" i="1" dirty="0">
                <a:solidFill>
                  <a:srgbClr val="C00000"/>
                </a:solidFill>
              </a:rPr>
              <a:t>ли, что </a:t>
            </a:r>
            <a:r>
              <a:rPr lang="ru-RU" sz="4000" b="1" i="1" dirty="0" smtClean="0">
                <a:solidFill>
                  <a:srgbClr val="C00000"/>
                </a:solidFill>
              </a:rPr>
              <a:t>…</a:t>
            </a:r>
            <a:endParaRPr lang="ru-RU" sz="1400" dirty="0"/>
          </a:p>
          <a:p>
            <a:pPr lvl="0"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роста производительности труда совсем не обязательно экономить рабочее время. Главное – это новая дорогая техника. 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Лента лицом вниз 4"/>
          <p:cNvSpPr/>
          <p:nvPr/>
        </p:nvSpPr>
        <p:spPr>
          <a:xfrm>
            <a:off x="251520" y="87474"/>
            <a:ext cx="8712968" cy="972108"/>
          </a:xfrm>
          <a:prstGeom prst="ribbon">
            <a:avLst>
              <a:gd name="adj1" fmla="val 16667"/>
              <a:gd name="adj2" fmla="val 7342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Устный опрос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42" name="Picture 2" descr="D:\Экономика\2015-2016 уч.г\Систематизация видео и презентаций\фото к слайдам\перо чернильница\28882_html_ma4646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761661"/>
            <a:ext cx="1515081" cy="149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4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27031" y="1275606"/>
            <a:ext cx="5654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2</a:t>
            </a:r>
            <a:r>
              <a:rPr lang="ru-RU" sz="4000" b="1" i="1" dirty="0" smtClean="0">
                <a:solidFill>
                  <a:srgbClr val="C00000"/>
                </a:solidFill>
              </a:rPr>
              <a:t>. </a:t>
            </a:r>
            <a:r>
              <a:rPr lang="ru-RU" sz="4000" b="1" i="1" dirty="0">
                <a:solidFill>
                  <a:srgbClr val="C00000"/>
                </a:solidFill>
              </a:rPr>
              <a:t>Верно ли, что 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2198559"/>
            <a:ext cx="7272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latin typeface="Cambria" pitchFamily="18" charset="0"/>
              </a:rPr>
              <a:t>рост производительности труда является источником как снижения себестоимости продукции (работы), так и её цены (сметной стоимости).</a:t>
            </a:r>
            <a:endParaRPr lang="ru-RU" sz="3600" i="1" dirty="0">
              <a:latin typeface="Cambria" pitchFamily="18" charset="0"/>
            </a:endParaRPr>
          </a:p>
        </p:txBody>
      </p:sp>
      <p:pic>
        <p:nvPicPr>
          <p:cNvPr id="1026" name="Picture 2" descr="D:\Экономика\2015-2016 уч.г\Систематизация видео и презентаций\фото к слайдам\перо чернильница\zwalls.ru-35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2" y="249492"/>
            <a:ext cx="3465008" cy="19490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3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11019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3</a:t>
            </a:r>
            <a:r>
              <a:rPr lang="ru-RU" sz="4000" b="1" i="1" dirty="0" smtClean="0">
                <a:solidFill>
                  <a:srgbClr val="C00000"/>
                </a:solidFill>
              </a:rPr>
              <a:t>. </a:t>
            </a:r>
            <a:r>
              <a:rPr lang="ru-RU" sz="4000" b="1" i="1" dirty="0">
                <a:solidFill>
                  <a:srgbClr val="C00000"/>
                </a:solidFill>
              </a:rPr>
              <a:t>Верно ли, что 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90347"/>
            <a:ext cx="49320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latin typeface="Cambria" pitchFamily="18" charset="0"/>
              </a:rPr>
              <a:t>натуральные показатели не только объективно характеризуют объем производственной деятельности, но и применимы для всех предприятий и отраслей,  производящих (выполняющих)  как однородную, так и  разнородную продукцию (работу).</a:t>
            </a:r>
          </a:p>
        </p:txBody>
      </p:sp>
      <p:pic>
        <p:nvPicPr>
          <p:cNvPr id="2050" name="Picture 2" descr="D:\Экономика\2015-2016 уч.г\Систематизация видео и презентаций\фото к слайдам\перо чернильница\PERO-i-ChERNIL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44" y="735547"/>
            <a:ext cx="3863352" cy="40577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33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303498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4</a:t>
            </a:r>
            <a:r>
              <a:rPr lang="ru-RU" sz="4000" b="1" i="1" dirty="0" smtClean="0">
                <a:solidFill>
                  <a:srgbClr val="C00000"/>
                </a:solidFill>
              </a:rPr>
              <a:t>. </a:t>
            </a:r>
            <a:r>
              <a:rPr lang="ru-RU" sz="4000" b="1" i="1" dirty="0">
                <a:solidFill>
                  <a:srgbClr val="C00000"/>
                </a:solidFill>
              </a:rPr>
              <a:t>Верно ли, что 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897564"/>
            <a:ext cx="83818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atin typeface="Cambria" pitchFamily="18" charset="0"/>
              </a:rPr>
              <a:t>хотя геологоразведочные работы и осуществляются в течение значительного периода времени,  однако при этом они имеют только положительные результаты.</a:t>
            </a:r>
          </a:p>
        </p:txBody>
      </p:sp>
      <p:pic>
        <p:nvPicPr>
          <p:cNvPr id="3074" name="Picture 2" descr="D:\Экономика\2015-2016 уч.г\Систематизация видео и презентаций\фото к слайдам\перо чернильница\1217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23617"/>
            <a:ext cx="3600400" cy="1719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5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649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5</a:t>
            </a:r>
            <a:r>
              <a:rPr lang="ru-RU" sz="4000" b="1" i="1" dirty="0" smtClean="0">
                <a:solidFill>
                  <a:srgbClr val="C00000"/>
                </a:solidFill>
              </a:rPr>
              <a:t>. </a:t>
            </a:r>
            <a:r>
              <a:rPr lang="ru-RU" sz="4000" b="1" i="1" dirty="0">
                <a:solidFill>
                  <a:srgbClr val="C00000"/>
                </a:solidFill>
              </a:rPr>
              <a:t>Верно ли, что 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715690"/>
            <a:ext cx="53285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latin typeface="Cambria" pitchFamily="18" charset="0"/>
              </a:rPr>
              <a:t>нормой времени называют установленный объем трудового задания, выраженного в натуральных единицах (штуках, метрах, </a:t>
            </a:r>
            <a:endParaRPr lang="ru-RU" sz="2400" b="1" i="1" dirty="0" smtClean="0">
              <a:latin typeface="Cambria" pitchFamily="18" charset="0"/>
            </a:endParaRPr>
          </a:p>
          <a:p>
            <a:pPr lvl="0" algn="ctr"/>
            <a:r>
              <a:rPr lang="ru-RU" sz="2400" b="1" i="1" dirty="0" smtClean="0">
                <a:latin typeface="Cambria" pitchFamily="18" charset="0"/>
              </a:rPr>
              <a:t>кв</a:t>
            </a:r>
            <a:r>
              <a:rPr lang="ru-RU" sz="2400" b="1" i="1" dirty="0">
                <a:latin typeface="Cambria" pitchFamily="18" charset="0"/>
              </a:rPr>
              <a:t>. м, т), который работник (бригада) соответствующей квалификации обязан выполнить в единицу рабочего времени (рабочая смена, рабочий месяц) в заданных организационно-технических условиях. </a:t>
            </a:r>
          </a:p>
        </p:txBody>
      </p:sp>
      <p:pic>
        <p:nvPicPr>
          <p:cNvPr id="4098" name="Picture 2" descr="D:\Экономика\2015-2016 уч.г\Систематизация видео и презентаций\фото к слайдам\перо чернильница\depositphotos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678" y="897564"/>
            <a:ext cx="3467455" cy="243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5262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7475"/>
            <a:ext cx="9131834" cy="21852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i="1" u="sng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Тема урока</a:t>
            </a:r>
            <a:r>
              <a:rPr lang="ru-RU" sz="2800" i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      </a:t>
            </a:r>
            <a:endParaRPr lang="ru-RU" sz="2800" i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500" b="1" i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Составление </a:t>
            </a:r>
            <a:r>
              <a:rPr lang="ru-RU" sz="3500" b="1" i="1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конструкции </a:t>
            </a:r>
            <a:r>
              <a:rPr lang="ru-RU" sz="3500" b="1" i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расчеты </a:t>
            </a:r>
            <a:r>
              <a:rPr lang="ru-RU" sz="3500" b="1" i="1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технико-экономических показателей на </a:t>
            </a:r>
            <a:r>
              <a:rPr lang="ru-RU" sz="3500" b="1" i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бурение </a:t>
            </a:r>
            <a:r>
              <a:rPr lang="ru-RU" sz="3500" b="1" i="1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гидрогеологических скважин</a:t>
            </a:r>
            <a:r>
              <a:rPr lang="ru-RU" sz="3500" b="1" i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3500" b="1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31688" y="2067694"/>
            <a:ext cx="32684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u="sng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Целевая установка</a:t>
            </a:r>
            <a:r>
              <a:rPr lang="ru-RU" sz="2800" b="1" i="1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6213" y="2494951"/>
            <a:ext cx="83994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закрепить теоретические знания и </a:t>
            </a:r>
            <a:endParaRPr lang="ru-RU" sz="2400" b="1" i="1" dirty="0" smtClean="0">
              <a:ln>
                <a:solidFill>
                  <a:schemeClr val="tx1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практические навыки:</a:t>
            </a:r>
            <a:endParaRPr lang="ru-RU" sz="2400" b="1" i="1" dirty="0">
              <a:ln>
                <a:solidFill>
                  <a:schemeClr val="tx1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285750" lvl="0" indent="-285750">
              <a:buFont typeface="Wingdings" pitchFamily="2" charset="2"/>
              <a:buChar char="q"/>
            </a:pPr>
            <a:r>
              <a:rPr lang="ru-RU" sz="2800" b="1" i="1" dirty="0" smtClean="0">
                <a:latin typeface="Cambria" pitchFamily="18" charset="0"/>
              </a:rPr>
              <a:t> по составлению  </a:t>
            </a:r>
            <a:r>
              <a:rPr lang="ru-RU" sz="2800" b="1" i="1" dirty="0">
                <a:latin typeface="Cambria" pitchFamily="18" charset="0"/>
              </a:rPr>
              <a:t>конструкции  </a:t>
            </a:r>
            <a:r>
              <a:rPr lang="ru-RU" sz="2800" b="1" i="1" dirty="0" smtClean="0">
                <a:latin typeface="Cambria" pitchFamily="18" charset="0"/>
              </a:rPr>
              <a:t>гидрогеологической </a:t>
            </a:r>
            <a:r>
              <a:rPr lang="ru-RU" sz="2800" b="1" i="1" dirty="0">
                <a:latin typeface="Cambria" pitchFamily="18" charset="0"/>
              </a:rPr>
              <a:t>скважины;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800" b="1" i="1" dirty="0" smtClean="0">
                <a:latin typeface="Cambria" pitchFamily="18" charset="0"/>
              </a:rPr>
              <a:t> по расчётам </a:t>
            </a:r>
            <a:r>
              <a:rPr lang="ru-RU" sz="2800" b="1" i="1" dirty="0">
                <a:latin typeface="Cambria" pitchFamily="18" charset="0"/>
              </a:rPr>
              <a:t>ТЭП на буровых, вспомогательных работах и МДП.</a:t>
            </a:r>
          </a:p>
        </p:txBody>
      </p:sp>
      <p:pic>
        <p:nvPicPr>
          <p:cNvPr id="5122" name="Picture 2" descr="C:\Users\kimkina_vm\Desktop\5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276259"/>
            <a:ext cx="936104" cy="158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7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7644" y="311019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6</a:t>
            </a:r>
            <a:r>
              <a:rPr lang="ru-RU" sz="4000" b="1" i="1" dirty="0" smtClean="0">
                <a:solidFill>
                  <a:srgbClr val="C00000"/>
                </a:solidFill>
              </a:rPr>
              <a:t>. </a:t>
            </a:r>
            <a:r>
              <a:rPr lang="ru-RU" sz="4000" b="1" i="1" dirty="0">
                <a:solidFill>
                  <a:srgbClr val="C00000"/>
                </a:solidFill>
              </a:rPr>
              <a:t>Верно ли, что 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9582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latin typeface="Cambria" pitchFamily="18" charset="0"/>
              </a:rPr>
              <a:t>норма выработки  – это величина рабочего времени (в ч, мин, с), необходимого для выполнения единицы работы, производственной операции или комплекса операций одним или группой работников соответствующей квалификации в заданных организационно-технических условиях. </a:t>
            </a:r>
          </a:p>
        </p:txBody>
      </p:sp>
      <p:pic>
        <p:nvPicPr>
          <p:cNvPr id="5122" name="Picture 2" descr="D:\Экономика\2015-2016 уч.г\Систематизация видео и презентаций\фото к слайдам\перо чернильница\depositphotos_43733065-Vintage-writing-instruments-and-o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33366"/>
            <a:ext cx="3744416" cy="1874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10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303498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7</a:t>
            </a:r>
            <a:r>
              <a:rPr lang="ru-RU" sz="4000" b="1" i="1" dirty="0" smtClean="0">
                <a:solidFill>
                  <a:srgbClr val="C00000"/>
                </a:solidFill>
              </a:rPr>
              <a:t>. </a:t>
            </a:r>
            <a:r>
              <a:rPr lang="ru-RU" sz="4000" b="1" i="1" dirty="0">
                <a:solidFill>
                  <a:srgbClr val="C00000"/>
                </a:solidFill>
              </a:rPr>
              <a:t>Верно ли, что 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951570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latin typeface="Cambria" pitchFamily="18" charset="0"/>
              </a:rPr>
              <a:t>между нормой времени и нормой выработки существует прямо пропорциональная зависимость</a:t>
            </a:r>
            <a:r>
              <a:rPr lang="ru-RU" b="1" dirty="0"/>
              <a:t>.</a:t>
            </a:r>
            <a:r>
              <a:rPr lang="ru-RU" dirty="0"/>
              <a:t>                           </a:t>
            </a:r>
          </a:p>
        </p:txBody>
      </p:sp>
      <p:pic>
        <p:nvPicPr>
          <p:cNvPr id="6146" name="Picture 2" descr="D:\Экономика\2015-2016 уч.г\Систематизация видео и презентаций\фото к слайдам\перо чернильница\430447_cherni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599" y="2784670"/>
            <a:ext cx="4468850" cy="2094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2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195486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8</a:t>
            </a:r>
            <a:r>
              <a:rPr lang="ru-RU" sz="4000" b="1" i="1" dirty="0" smtClean="0">
                <a:solidFill>
                  <a:srgbClr val="C00000"/>
                </a:solidFill>
              </a:rPr>
              <a:t>. </a:t>
            </a:r>
            <a:r>
              <a:rPr lang="ru-RU" sz="4000" b="1" i="1" dirty="0">
                <a:solidFill>
                  <a:srgbClr val="C00000"/>
                </a:solidFill>
              </a:rPr>
              <a:t>Верно ли, что 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862364"/>
            <a:ext cx="489654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500" b="1" i="1" dirty="0">
                <a:latin typeface="Cambria" pitchFamily="18" charset="0"/>
              </a:rPr>
              <a:t>для обоснования норм затрат труда на геологоразведочных работах применяется только фотография рабочего времени, которая проводится с целью изучения и анализа затрат времени рабочим или бригадой в течение рабочей смены.</a:t>
            </a:r>
            <a:endParaRPr lang="ru-RU" sz="2500" i="1" dirty="0">
              <a:latin typeface="Cambria" pitchFamily="18" charset="0"/>
            </a:endParaRPr>
          </a:p>
        </p:txBody>
      </p:sp>
      <p:pic>
        <p:nvPicPr>
          <p:cNvPr id="7170" name="Picture 2" descr="D:\Экономика\2015-2016 уч.г\Систематизация видео и презентаций\фото к слайдам\перо чернильница\6660471-paper-with-feather-pen-and-ink-po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9582"/>
            <a:ext cx="3672408" cy="2754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802850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130" y="48665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9</a:t>
            </a:r>
            <a:r>
              <a:rPr lang="ru-RU" sz="4000" b="1" i="1" dirty="0" smtClean="0">
                <a:solidFill>
                  <a:srgbClr val="C00000"/>
                </a:solidFill>
              </a:rPr>
              <a:t>. </a:t>
            </a:r>
            <a:r>
              <a:rPr lang="ru-RU" sz="4000" b="1" i="1" dirty="0">
                <a:solidFill>
                  <a:srgbClr val="C00000"/>
                </a:solidFill>
              </a:rPr>
              <a:t>Верно ли, что 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3" y="756551"/>
            <a:ext cx="49685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latin typeface="Cambria" pitchFamily="18" charset="0"/>
              </a:rPr>
              <a:t>проект на геологоразведочные работы должен разрабатываться исключительно с точки зрения наименьших затрат. В конечном счёте не так уж важно учитывать комплексность проведения ГРР, охрану недр и окружающей природной среды, а также требования техники безопасности. Главное – это экономия денежных средств заказчика</a:t>
            </a:r>
            <a:r>
              <a:rPr lang="ru-RU" sz="2400" b="1" i="1" dirty="0">
                <a:latin typeface="Cambria" pitchFamily="18" charset="0"/>
              </a:rPr>
              <a:t>.</a:t>
            </a:r>
            <a:endParaRPr lang="ru-RU" sz="2400" i="1" dirty="0">
              <a:latin typeface="Cambria" pitchFamily="18" charset="0"/>
            </a:endParaRPr>
          </a:p>
        </p:txBody>
      </p:sp>
      <p:pic>
        <p:nvPicPr>
          <p:cNvPr id="8195" name="Picture 3" descr="D:\Экономика\2015-2016 уч.г\Систематизация видео и презентаций\фото к слайдам\перо чернильница\8522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383618"/>
            <a:ext cx="3701405" cy="2776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88105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79333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</a:rPr>
              <a:t>10. </a:t>
            </a:r>
            <a:r>
              <a:rPr lang="ru-RU" sz="4000" b="1" i="1" dirty="0">
                <a:solidFill>
                  <a:srgbClr val="C00000"/>
                </a:solidFill>
              </a:rPr>
              <a:t>Верно ли, что 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97560" y="787219"/>
            <a:ext cx="58464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latin typeface="Cambria" pitchFamily="18" charset="0"/>
              </a:rPr>
              <a:t>при  расчёте затрат времени на выполнение полевых ГРР нередко применяются поправочные коэффициенты к установленным нормам времени.  Однако следует признать, что они только загромождают расчёты и не имеют никакой практической пользы.</a:t>
            </a:r>
            <a:endParaRPr lang="ru-RU" sz="2800" i="1" dirty="0">
              <a:latin typeface="Cambria" pitchFamily="18" charset="0"/>
            </a:endParaRPr>
          </a:p>
        </p:txBody>
      </p:sp>
      <p:pic>
        <p:nvPicPr>
          <p:cNvPr id="9219" name="Picture 3" descr="D:\Экономика\2015-2016 уч.г\Систематизация видео и презентаций\фото к слайдам\перо чернильница\stock-vector-hard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5606"/>
            <a:ext cx="3364868" cy="248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909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0843" y="200710"/>
            <a:ext cx="69908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n w="18000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Практическая часть </a:t>
            </a:r>
          </a:p>
          <a:p>
            <a:pPr algn="ctr"/>
            <a:r>
              <a:rPr lang="ru-RU" sz="6000" b="1" dirty="0" smtClean="0">
                <a:ln w="18000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занятия</a:t>
            </a:r>
            <a:endParaRPr lang="ru-RU" sz="600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kimkina_vm\Desktop\откр урок\анимашки\60900525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7734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imkina_vm\Desktop\откр урок\анимашки\75956029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1419622"/>
            <a:ext cx="2321727" cy="34080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0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77375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38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58325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933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58325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793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135678"/>
            <a:ext cx="8568952" cy="113992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Формы таблиц, необходимых для заполнения при расчёте ТЭП </a:t>
            </a:r>
            <a:r>
              <a:rPr lang="ru-RU" sz="2800" b="1" dirty="0">
                <a:solidFill>
                  <a:schemeClr val="tx1"/>
                </a:solidFill>
              </a:rPr>
              <a:t>на бурении гидрогеологических скважин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5191" y="1437624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/>
              <a:t>Расчет затрат времени на </a:t>
            </a:r>
            <a:r>
              <a:rPr lang="ru-RU" sz="2400" b="1" i="1" u="sng" dirty="0" smtClean="0"/>
              <a:t>выполнение основных </a:t>
            </a:r>
            <a:r>
              <a:rPr lang="ru-RU" sz="2400" b="1" i="1" u="sng" dirty="0"/>
              <a:t>и </a:t>
            </a:r>
            <a:r>
              <a:rPr lang="ru-RU" sz="2400" b="1" i="1" u="sng" dirty="0" smtClean="0"/>
              <a:t>вспомогательных работ</a:t>
            </a:r>
          </a:p>
          <a:p>
            <a:pPr algn="ctr"/>
            <a:r>
              <a:rPr lang="ru-RU" sz="2400" b="1" i="1" dirty="0" smtClean="0"/>
              <a:t>                                                                               Таблица 1.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66339"/>
              </p:ext>
            </p:extLst>
          </p:nvPr>
        </p:nvGraphicFramePr>
        <p:xfrm>
          <a:off x="406555" y="2517744"/>
          <a:ext cx="8270240" cy="22098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637053"/>
                <a:gridCol w="2808312"/>
                <a:gridCol w="936104"/>
                <a:gridCol w="864096"/>
                <a:gridCol w="864096"/>
                <a:gridCol w="1192204"/>
                <a:gridCol w="968375"/>
              </a:tblGrid>
              <a:tr h="36576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Вид и условия работ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Ед.изм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Объем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Затраты времени, </a:t>
                      </a:r>
                      <a:r>
                        <a:rPr lang="ru-RU" sz="1200" dirty="0" err="1" smtClean="0">
                          <a:effectLst/>
                        </a:rPr>
                        <a:t>станко</a:t>
                      </a:r>
                      <a:r>
                        <a:rPr lang="ru-RU" sz="1200" dirty="0" smtClean="0">
                          <a:effectLst/>
                        </a:rPr>
                        <a:t>-смена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Ссылка на ВПСН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00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</a:rPr>
                        <a:t>на </a:t>
                      </a:r>
                      <a:r>
                        <a:rPr lang="ru-RU" sz="1100" b="1" dirty="0">
                          <a:effectLst/>
                        </a:rPr>
                        <a:t>ед.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</a:rPr>
                        <a:t>на </a:t>
                      </a:r>
                      <a:r>
                        <a:rPr lang="ru-RU" sz="1100" b="1" dirty="0">
                          <a:effectLst/>
                        </a:rPr>
                        <a:t>объем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0020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00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00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00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00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Итого: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Итого: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Всего: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472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bio-nn.ru/wp-content/uploads/2012/12/p3qbvshf7ginc2j4tx6e0dmk5lyo1razw9u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95486"/>
            <a:ext cx="86409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«Вода</a:t>
            </a:r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у тебя нет ни цвета, ни вкуса, ни запаха, тебя невозможно описать, тобой наслаждаются, не ведая, что ты такое. </a:t>
            </a:r>
            <a:endParaRPr lang="ru-RU" sz="24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Нельзя </a:t>
            </a:r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сказать, что </a:t>
            </a: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ты необходима </a:t>
            </a:r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для жизни: ты сама жизнь.</a:t>
            </a:r>
          </a:p>
          <a:p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Ты исполняешь нас </a:t>
            </a: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радостью</a:t>
            </a:r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которую не объяснишь нашими чувствами.</a:t>
            </a:r>
          </a:p>
          <a:p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 тобой возвращаются к нам силы, с которыми мы уже простились.</a:t>
            </a:r>
          </a:p>
          <a:p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 твоей милости в нас вновь начинают бурлить высохшие родники нашего </a:t>
            </a: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сердца».</a:t>
            </a:r>
            <a:endParaRPr lang="ru-RU" sz="24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endParaRPr lang="ru-RU" sz="2400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r"/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</a:t>
            </a:r>
            <a:r>
              <a:rPr lang="ru-RU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А. де Сент-Экзюпери. </a:t>
            </a: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«Планета людей»)</a:t>
            </a:r>
            <a:endParaRPr lang="ru-RU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82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5750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/>
              <a:t>Расчет производительности труда на основных и вспомогательных работах </a:t>
            </a:r>
            <a:endParaRPr lang="ru-RU" dirty="0"/>
          </a:p>
          <a:p>
            <a:pPr algn="r"/>
            <a:r>
              <a:rPr lang="ru-RU" sz="2400" b="1" i="1" dirty="0" smtClean="0"/>
              <a:t>Таблица </a:t>
            </a:r>
            <a:r>
              <a:rPr lang="ru-RU" sz="2400" b="1" i="1" dirty="0"/>
              <a:t>2.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431684"/>
              </p:ext>
            </p:extLst>
          </p:nvPr>
        </p:nvGraphicFramePr>
        <p:xfrm>
          <a:off x="185597" y="1653648"/>
          <a:ext cx="8784975" cy="3294368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633399"/>
                <a:gridCol w="5835537"/>
                <a:gridCol w="875880"/>
                <a:gridCol w="1440159"/>
              </a:tblGrid>
              <a:tr h="4706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Ед</a:t>
                      </a:r>
                      <a:r>
                        <a:rPr lang="ru-RU" sz="1200" dirty="0" smtClean="0">
                          <a:effectLst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изм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Объем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(количество)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5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Общий объем бурения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5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Затраты времени на: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5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2.1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бурение скважин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5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2.2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крепление и извлечение обсадных труб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5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2.3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установка и извлечение фильтров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06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2.4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МДП (монтаж, демонтаж, перемещение буровой установки)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5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Итого затрат времени: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06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Количество </a:t>
                      </a:r>
                      <a:r>
                        <a:rPr lang="ru-RU" sz="1200" b="1" dirty="0" err="1">
                          <a:effectLst/>
                        </a:rPr>
                        <a:t>ст</a:t>
                      </a:r>
                      <a:r>
                        <a:rPr lang="ru-RU" sz="1200" b="1" dirty="0">
                          <a:effectLst/>
                        </a:rPr>
                        <a:t>-см в 1 месяце (например, при 3-х сменной работе проектируется 915 </a:t>
                      </a:r>
                      <a:r>
                        <a:rPr lang="ru-RU" sz="1200" b="1" dirty="0" err="1">
                          <a:effectLst/>
                        </a:rPr>
                        <a:t>ст</a:t>
                      </a:r>
                      <a:r>
                        <a:rPr lang="ru-RU" sz="1200" b="1" dirty="0">
                          <a:effectLst/>
                        </a:rPr>
                        <a:t>-см в год)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5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Количество </a:t>
                      </a:r>
                      <a:r>
                        <a:rPr lang="ru-RU" sz="1200" b="1" dirty="0" err="1">
                          <a:effectLst/>
                        </a:rPr>
                        <a:t>ст-мес</a:t>
                      </a:r>
                      <a:r>
                        <a:rPr lang="ru-RU" sz="1200" b="1" dirty="0">
                          <a:effectLst/>
                        </a:rPr>
                        <a:t> работы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5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Производительность труда в месяц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66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03498"/>
            <a:ext cx="828092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/>
              <a:t>Календарный график выполнения буровых работ       </a:t>
            </a:r>
          </a:p>
          <a:p>
            <a:pPr algn="r"/>
            <a:endParaRPr lang="ru-RU" sz="1100" i="1" dirty="0" smtClean="0"/>
          </a:p>
          <a:p>
            <a:pPr algn="r"/>
            <a:r>
              <a:rPr lang="ru-RU" sz="2400" b="1" i="1" dirty="0"/>
              <a:t>Таблица 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9130793"/>
                  </p:ext>
                </p:extLst>
              </p:nvPr>
            </p:nvGraphicFramePr>
            <p:xfrm>
              <a:off x="107505" y="1275607"/>
              <a:ext cx="8928993" cy="3672408"/>
            </p:xfrm>
            <a:graphic>
              <a:graphicData uri="http://schemas.openxmlformats.org/drawingml/2006/table">
                <a:tbl>
                  <a:tblPr firstRow="1" firstCol="1" bandRow="1">
                    <a:tableStyleId>{D7AC3CCA-C797-4891-BE02-D94E43425B78}</a:tableStyleId>
                  </a:tblPr>
                  <a:tblGrid>
                    <a:gridCol w="576064"/>
                    <a:gridCol w="2613400"/>
                    <a:gridCol w="764437"/>
                    <a:gridCol w="1097889"/>
                    <a:gridCol w="709417"/>
                    <a:gridCol w="709417"/>
                    <a:gridCol w="709417"/>
                    <a:gridCol w="874476"/>
                    <a:gridCol w="874476"/>
                  </a:tblGrid>
                  <a:tr h="306034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415925" algn="l"/>
                            </a:tabLst>
                          </a:pPr>
                          <a:r>
                            <a:rPr lang="ru-RU" sz="15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№ п/п</a:t>
                          </a:r>
                          <a:endParaRPr lang="ru-RU" sz="1500" b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Показатели </a:t>
                          </a:r>
                          <a:endParaRPr lang="ru-RU" sz="1500" b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Ед</a:t>
                          </a:r>
                          <a:r>
                            <a:rPr lang="ru-RU" sz="150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.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изм</a:t>
                          </a:r>
                          <a:r>
                            <a:rPr lang="ru-RU" sz="15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.</a:t>
                          </a:r>
                          <a:endParaRPr lang="ru-RU" sz="1500" b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Количество </a:t>
                          </a:r>
                          <a:endParaRPr lang="ru-RU" sz="1500" b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Месяцы </a:t>
                          </a:r>
                          <a:endParaRPr lang="ru-RU" sz="1500" b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306034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1206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1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Общий объем буровых работ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м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 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1206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2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Производительность труда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1500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5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м</m:t>
                                  </m:r>
                                </m:num>
                                <m:den>
                                  <m:r>
                                    <a:rPr lang="ru-RU" sz="15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ст−мес</m:t>
                                  </m:r>
                                </m:den>
                              </m:f>
                              <m:r>
                                <a:rPr lang="ru-RU" sz="1500">
                                  <a:effectLst/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r>
                            <a:rPr lang="ru-RU" sz="1500" dirty="0">
                              <a:effectLst/>
                            </a:rPr>
                            <a:t> 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 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 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 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 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1206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3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Количество буровых станков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шт.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 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 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 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1206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4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Количество месяцев работы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мес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 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1206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5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Количество </a:t>
                          </a:r>
                          <a:r>
                            <a:rPr lang="ru-RU" sz="1500" dirty="0" err="1">
                              <a:effectLst/>
                            </a:rPr>
                            <a:t>ст-мес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ст-мес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>
                              <a:effectLst/>
                            </a:rPr>
                            <a:t> </a:t>
                          </a:r>
                          <a:endParaRPr lang="ru-RU" sz="15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 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 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500" dirty="0">
                              <a:effectLst/>
                            </a:rPr>
                            <a:t> </a:t>
                          </a:r>
                          <a:endParaRPr lang="ru-RU" sz="15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9130793"/>
                  </p:ext>
                </p:extLst>
              </p:nvPr>
            </p:nvGraphicFramePr>
            <p:xfrm>
              <a:off x="107504" y="1700809"/>
              <a:ext cx="8928993" cy="4896545"/>
            </p:xfrm>
            <a:graphic>
              <a:graphicData uri="http://schemas.openxmlformats.org/drawingml/2006/table">
                <a:tbl>
                  <a:tblPr firstRow="1" firstCol="1" bandRow="1">
                    <a:tableStyleId>{D7AC3CCA-C797-4891-BE02-D94E43425B78}</a:tableStyleId>
                  </a:tblPr>
                  <a:tblGrid>
                    <a:gridCol w="576064"/>
                    <a:gridCol w="2613400"/>
                    <a:gridCol w="764437"/>
                    <a:gridCol w="1097889"/>
                    <a:gridCol w="709417"/>
                    <a:gridCol w="709417"/>
                    <a:gridCol w="709417"/>
                    <a:gridCol w="874476"/>
                    <a:gridCol w="874476"/>
                  </a:tblGrid>
                  <a:tr h="408045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415925" algn="l"/>
                            </a:tabLst>
                          </a:pPr>
                          <a:r>
                            <a:rPr lang="ru-RU" sz="20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№ п/п</a:t>
                          </a:r>
                          <a:endParaRPr lang="ru-RU" sz="2000" b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Показатели </a:t>
                          </a:r>
                          <a:endParaRPr lang="ru-RU" sz="2000" b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Ед</a:t>
                          </a:r>
                          <a:r>
                            <a:rPr lang="ru-RU" sz="200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.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изм</a:t>
                          </a:r>
                          <a:r>
                            <a:rPr lang="ru-RU" sz="20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.</a:t>
                          </a:r>
                          <a:endParaRPr lang="ru-RU" sz="2000" b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Количество </a:t>
                          </a:r>
                          <a:endParaRPr lang="ru-RU" sz="2000" b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Месяцы </a:t>
                          </a:r>
                          <a:endParaRPr lang="ru-RU" sz="2000" b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408045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816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1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Общий объем буровых работ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м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 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816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2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Производительность труда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419200" t="-205263" r="-653600" b="-3090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 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 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 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 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816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3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Количество буровых станков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шт.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 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 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 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816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4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Количество месяцев работы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мес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 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816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5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Количество </a:t>
                          </a:r>
                          <a:r>
                            <a:rPr lang="ru-RU" sz="2000" dirty="0" err="1">
                              <a:effectLst/>
                            </a:rPr>
                            <a:t>ст-мес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ст-мес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>
                              <a:effectLst/>
                            </a:rPr>
                            <a:t> </a:t>
                          </a:r>
                          <a:endParaRPr lang="ru-RU" sz="2000" b="1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 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 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000" dirty="0">
                              <a:effectLst/>
                            </a:rPr>
                            <a:t> </a:t>
                          </a:r>
                          <a:endParaRPr lang="ru-RU" sz="2000" b="1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3761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5486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/>
              <a:t>Расчет затрат труда на </a:t>
            </a:r>
            <a:r>
              <a:rPr lang="ru-RU" sz="2400" b="1" i="1" u="sng" dirty="0" smtClean="0"/>
              <a:t>выполнение буровых, вспомогательных работ </a:t>
            </a:r>
            <a:r>
              <a:rPr lang="ru-RU" sz="2400" b="1" i="1" u="sng" dirty="0"/>
              <a:t>и МДП  </a:t>
            </a:r>
          </a:p>
          <a:p>
            <a:r>
              <a:rPr lang="ru-RU" i="1" dirty="0"/>
              <a:t> </a:t>
            </a:r>
            <a:endParaRPr lang="ru-RU" dirty="0"/>
          </a:p>
          <a:p>
            <a:pPr algn="r"/>
            <a:r>
              <a:rPr lang="ru-RU" sz="2400" b="1" i="1" dirty="0"/>
              <a:t>Таблица 4.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902864"/>
              </p:ext>
            </p:extLst>
          </p:nvPr>
        </p:nvGraphicFramePr>
        <p:xfrm>
          <a:off x="179513" y="1545636"/>
          <a:ext cx="8784976" cy="1797878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795232"/>
                <a:gridCol w="2684143"/>
                <a:gridCol w="1176007"/>
                <a:gridCol w="928083"/>
                <a:gridCol w="928083"/>
                <a:gridCol w="1193783"/>
                <a:gridCol w="1079645"/>
              </a:tblGrid>
              <a:tr h="36576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№ п/п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Вид работ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Затраты времени, </a:t>
                      </a:r>
                      <a:r>
                        <a:rPr lang="ru-RU" sz="1200" b="1" dirty="0" err="1">
                          <a:effectLst/>
                        </a:rPr>
                        <a:t>ст</a:t>
                      </a:r>
                      <a:r>
                        <a:rPr lang="ru-RU" sz="1200" b="1" dirty="0">
                          <a:effectLst/>
                        </a:rPr>
                        <a:t>-см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Норма затрат труда, чел-дн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Всего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чел-дн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Ссылка на ВПСН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4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ИТР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рабочие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2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3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4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5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6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7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Буровые и вспомогательные работы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2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Монтаж, демонтаж, перевозка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Всего: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─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─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─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+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─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4936" y="3867895"/>
            <a:ext cx="74428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Исходя из общей трудоёмкости проектируемых работ, </a:t>
            </a:r>
          </a:p>
          <a:p>
            <a:r>
              <a:rPr lang="ru-RU" sz="2000" b="1" dirty="0" smtClean="0"/>
              <a:t>рассчитать необходимое количество работников для выполнения</a:t>
            </a:r>
          </a:p>
          <a:p>
            <a:r>
              <a:rPr lang="ru-RU" sz="2000" b="1" dirty="0" smtClean="0"/>
              <a:t>этих работ.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2046267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-63906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/>
              <a:t>Расчёт сметной стоимости проектируемых работ</a:t>
            </a:r>
          </a:p>
          <a:p>
            <a:pPr algn="r"/>
            <a:r>
              <a:rPr lang="ru-RU" sz="2000" b="1" i="1" dirty="0" smtClean="0"/>
              <a:t>Таблица </a:t>
            </a:r>
            <a:r>
              <a:rPr lang="ru-RU" sz="2000" b="1" i="1" dirty="0"/>
              <a:t>5.</a:t>
            </a:r>
          </a:p>
          <a:p>
            <a:r>
              <a:rPr lang="ru-RU" sz="2000" dirty="0"/>
              <a:t> 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366956"/>
              </p:ext>
            </p:extLst>
          </p:nvPr>
        </p:nvGraphicFramePr>
        <p:xfrm>
          <a:off x="467544" y="555526"/>
          <a:ext cx="8424936" cy="4606258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559282"/>
                <a:gridCol w="4769310"/>
                <a:gridCol w="432048"/>
                <a:gridCol w="648072"/>
                <a:gridCol w="936104"/>
                <a:gridCol w="1080120"/>
              </a:tblGrid>
              <a:tr h="5783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№ п/п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Наименование работ и затрат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Ед</a:t>
                      </a:r>
                      <a:r>
                        <a:rPr lang="ru-RU" sz="1000" dirty="0" smtClean="0"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изм</a:t>
                      </a:r>
                      <a:r>
                        <a:rPr lang="ru-RU" sz="1000" dirty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Объем </a:t>
                      </a:r>
                      <a:endParaRPr lang="ru-RU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работ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Стоимость </a:t>
                      </a:r>
                      <a:endParaRPr lang="ru-RU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ед</a:t>
                      </a:r>
                      <a:r>
                        <a:rPr lang="ru-RU" sz="1000" dirty="0">
                          <a:effectLst/>
                        </a:rPr>
                        <a:t>. работ тенге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Сметная </a:t>
                      </a:r>
                      <a:endParaRPr lang="ru-RU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стоимость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объема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работ</a:t>
                      </a:r>
                      <a:r>
                        <a:rPr lang="ru-RU" sz="1000" dirty="0">
                          <a:effectLst/>
                        </a:rPr>
                        <a:t>, тенге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Полевые работы 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Буровые работы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Сопутствующие бурению работы 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Монтаж-демонтаж буровой установки 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А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Итого (1+2+3)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Установка фильтров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Извлечение фильтров 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Б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Итого (4+5)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В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>
                          <a:effectLst/>
                        </a:rPr>
                        <a:t>Всего полевых работ (А+Б)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605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Организация полевых работ (1,5% от строки «В»)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226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Ликвидация работ (1,2% от строки «В») 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Итого (6+7)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Д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Итого собственно ГРР (В+Г)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57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Сопутствующие работы и затраты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226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Транспортировка грузов и персонала (15% от строки «В»)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68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Полевое довольствие (10% от строки «В») 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62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Охрана окружающей среды </a:t>
                      </a:r>
                      <a:r>
                        <a:rPr lang="ru-RU" sz="1000" b="1" dirty="0" smtClean="0">
                          <a:effectLst/>
                        </a:rPr>
                        <a:t>(5% </a:t>
                      </a:r>
                      <a:r>
                        <a:rPr lang="ru-RU" sz="1000" b="1" dirty="0">
                          <a:effectLst/>
                        </a:rPr>
                        <a:t>от строки «В»)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62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Е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Итого сопутствующие работы и затраты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236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Всего по смете (Д+Е) 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236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2625" algn="l"/>
                        </a:tabLst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Всего по </a:t>
                      </a:r>
                      <a:r>
                        <a:rPr lang="ru-RU" sz="1000" b="1" smtClean="0">
                          <a:effectLst/>
                        </a:rPr>
                        <a:t>смете с</a:t>
                      </a:r>
                      <a:r>
                        <a:rPr lang="ru-RU" sz="1000" b="1" baseline="0" smtClean="0">
                          <a:effectLst/>
                        </a:rPr>
                        <a:t> </a:t>
                      </a:r>
                      <a:r>
                        <a:rPr lang="ru-RU" sz="1000" b="1" smtClean="0">
                          <a:effectLst/>
                        </a:rPr>
                        <a:t> учетом НДС</a:t>
                      </a:r>
                      <a:endParaRPr lang="ru-RU" sz="1000" b="1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2625" algn="l"/>
                        </a:tabLst>
                      </a:pP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6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imkina_vm\Desktop\_20120323_180916878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54" y="267494"/>
            <a:ext cx="3457181" cy="460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23478"/>
            <a:ext cx="475252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Презентация проектов.</a:t>
            </a:r>
          </a:p>
          <a:p>
            <a:endParaRPr lang="ru-RU" sz="3200" b="1" i="1" dirty="0" smtClean="0">
              <a:solidFill>
                <a:srgbClr val="0000FF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0000FF"/>
                </a:solidFill>
              </a:rPr>
              <a:t>Каждой малой группе дается 5 -7 минут для презентации своего проекта.</a:t>
            </a:r>
            <a:endParaRPr lang="ru-RU" sz="32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imkina_vm\Desktop\0030-030-Podvodim-itogi-uro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076"/>
            <a:ext cx="917705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kimkina_vm\Desktop\0016-027-Itogi-uro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" y="0"/>
            <a:ext cx="1658629" cy="265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kimkina_vm\Desktop\откр урок\анимашки\5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430775"/>
            <a:ext cx="1008112" cy="170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96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руглая лента лицом вниз 1"/>
          <p:cNvSpPr/>
          <p:nvPr/>
        </p:nvSpPr>
        <p:spPr>
          <a:xfrm>
            <a:off x="4631" y="0"/>
            <a:ext cx="9144000" cy="1221600"/>
          </a:xfrm>
          <a:prstGeom prst="ellipseRibbon">
            <a:avLst>
              <a:gd name="adj1" fmla="val 25000"/>
              <a:gd name="adj2" fmla="val 70865"/>
              <a:gd name="adj3" fmla="val 12500"/>
            </a:avLst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Анализ проделанной на уроке работы</a:t>
            </a:r>
            <a:endParaRPr lang="ru-RU" sz="3200" b="1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40981" y="1491630"/>
            <a:ext cx="4255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u="sng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Целевая </a:t>
            </a:r>
            <a:r>
              <a:rPr lang="ru-RU" sz="2800" b="1" i="1" u="sng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установка урока</a:t>
            </a:r>
            <a:r>
              <a:rPr lang="ru-RU" sz="2800" b="1" i="1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800" b="1" i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6926" y="2085697"/>
            <a:ext cx="839940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закрепить теоретические знания и практические </a:t>
            </a:r>
            <a:r>
              <a:rPr lang="ru-RU" sz="3600" b="1" i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навыки:</a:t>
            </a:r>
            <a:endParaRPr lang="ru-RU" sz="3600" b="1" i="1" dirty="0">
              <a:ln>
                <a:solidFill>
                  <a:schemeClr val="tx1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285750" lvl="0" indent="-285750">
              <a:buFont typeface="Wingdings" pitchFamily="2" charset="2"/>
              <a:buChar char="q"/>
            </a:pPr>
            <a:r>
              <a:rPr lang="ru-RU" sz="3200" b="1" i="1" dirty="0" smtClean="0">
                <a:latin typeface="Cambria" pitchFamily="18" charset="0"/>
              </a:rPr>
              <a:t> </a:t>
            </a:r>
            <a:r>
              <a:rPr lang="ru-RU" sz="32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Cambria" pitchFamily="18" charset="0"/>
              </a:rPr>
              <a:t>по составлению  </a:t>
            </a:r>
            <a:r>
              <a:rPr lang="ru-RU" sz="3200" b="1" i="1" dirty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Cambria" pitchFamily="18" charset="0"/>
              </a:rPr>
              <a:t>конструкции  </a:t>
            </a:r>
            <a:r>
              <a:rPr lang="ru-RU" sz="32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Cambria" pitchFamily="18" charset="0"/>
              </a:rPr>
              <a:t>гидрогеологической </a:t>
            </a:r>
            <a:r>
              <a:rPr lang="ru-RU" sz="3200" b="1" i="1" dirty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Cambria" pitchFamily="18" charset="0"/>
              </a:rPr>
              <a:t>скважины;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3200" b="1" i="1" dirty="0" smtClean="0">
                <a:latin typeface="Cambria" pitchFamily="18" charset="0"/>
              </a:rPr>
              <a:t> </a:t>
            </a:r>
            <a:r>
              <a:rPr lang="ru-RU" sz="32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Cambria" pitchFamily="18" charset="0"/>
              </a:rPr>
              <a:t>по расчётам </a:t>
            </a:r>
            <a:r>
              <a:rPr lang="ru-RU" sz="3200" b="1" i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Cambria" pitchFamily="18" charset="0"/>
              </a:rPr>
              <a:t>ТЭП на буровых, вспомогательных работах и МДП.</a:t>
            </a:r>
          </a:p>
        </p:txBody>
      </p:sp>
    </p:spTree>
    <p:extLst>
      <p:ext uri="{BB962C8B-B14F-4D97-AF65-F5344CB8AC3E}">
        <p14:creationId xmlns:p14="http://schemas.microsoft.com/office/powerpoint/2010/main" val="262217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1480"/>
            <a:ext cx="864096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</a:rPr>
              <a:t>Формируемые компетенции:</a:t>
            </a:r>
            <a:endParaRPr lang="ru-RU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</a:endParaRPr>
          </a:p>
          <a:p>
            <a:r>
              <a:rPr lang="ru-RU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Базовые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/>
              <a:t>БК 2 </a:t>
            </a:r>
            <a:r>
              <a:rPr lang="ru-RU" sz="2000" b="1" i="1" dirty="0"/>
              <a:t>Работать качественно на результат;</a:t>
            </a:r>
            <a:r>
              <a:rPr lang="ru-RU" sz="2000" b="1" dirty="0"/>
              <a:t>  </a:t>
            </a:r>
          </a:p>
          <a:p>
            <a:r>
              <a:rPr lang="ru-RU" sz="2000" b="1" dirty="0"/>
              <a:t>БК 3 </a:t>
            </a:r>
            <a:r>
              <a:rPr lang="ru-RU" sz="2000" b="1" i="1" dirty="0"/>
              <a:t>Планировать рабочее время;</a:t>
            </a:r>
            <a:endParaRPr lang="ru-RU" sz="2000" b="1" dirty="0"/>
          </a:p>
          <a:p>
            <a:r>
              <a:rPr lang="ru-RU" sz="2000" b="1" dirty="0"/>
              <a:t>БК 5  </a:t>
            </a:r>
            <a:r>
              <a:rPr lang="ru-RU" sz="2000" b="1" i="1" dirty="0"/>
              <a:t>Собирать и систематизировать необходимую информацию</a:t>
            </a:r>
            <a:endParaRPr lang="ru-RU" sz="2000" b="1" dirty="0"/>
          </a:p>
          <a:p>
            <a:r>
              <a:rPr lang="ru-RU" sz="2000" b="1" dirty="0"/>
              <a:t>БК 8</a:t>
            </a:r>
            <a:r>
              <a:rPr lang="ru-RU" sz="2000" b="1" i="1" dirty="0"/>
              <a:t> П</a:t>
            </a:r>
            <a:r>
              <a:rPr lang="kk-KZ" sz="2000" b="1" i="1" dirty="0"/>
              <a:t>ользоваться компьютером, стандартами, инструкциями при оформлении материалов.</a:t>
            </a:r>
            <a:endParaRPr lang="ru-RU" sz="2000" b="1" dirty="0"/>
          </a:p>
          <a:p>
            <a:r>
              <a:rPr lang="ru-RU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Профессиональные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sz="2000" b="1" dirty="0" smtClean="0"/>
              <a:t>ПК 3.3</a:t>
            </a:r>
            <a:r>
              <a:rPr lang="kk-KZ" sz="2000" b="1" dirty="0"/>
              <a:t>.9 </a:t>
            </a:r>
            <a:r>
              <a:rPr lang="kk-KZ" sz="2000" b="1" i="1" dirty="0"/>
              <a:t>Вести первичную документацию на различных видах геолого-разведочных работ</a:t>
            </a:r>
            <a:r>
              <a:rPr lang="kk-KZ" sz="2000" b="1" dirty="0"/>
              <a:t> </a:t>
            </a:r>
            <a:r>
              <a:rPr lang="ru-RU" sz="2000" b="1" i="1" dirty="0"/>
              <a:t>в порядке ее составления, обработки, оформления и хранения;</a:t>
            </a:r>
            <a:endParaRPr lang="ru-RU" sz="2000" b="1" dirty="0"/>
          </a:p>
          <a:p>
            <a:r>
              <a:rPr lang="ru-RU" sz="2000" b="1" dirty="0" smtClean="0"/>
              <a:t>ПК 3.3</a:t>
            </a:r>
            <a:r>
              <a:rPr lang="kk-KZ" sz="2000" b="1" dirty="0"/>
              <a:t>.19 </a:t>
            </a:r>
            <a:r>
              <a:rPr lang="kk-KZ" sz="2000" b="1" i="1" dirty="0"/>
              <a:t>Производить выбор системы разведки и технических средств разведки</a:t>
            </a:r>
            <a:r>
              <a:rPr lang="ru-RU" sz="2000" b="1" dirty="0" smtClean="0"/>
              <a:t>;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8765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51520" y="87474"/>
            <a:ext cx="6264696" cy="1134126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Cambria" pitchFamily="18" charset="0"/>
              </a:rPr>
              <a:t>Рефлексивный экран</a:t>
            </a:r>
            <a:endParaRPr lang="ru-RU" sz="4400" b="1" i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Cambri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445668"/>
              </p:ext>
            </p:extLst>
          </p:nvPr>
        </p:nvGraphicFramePr>
        <p:xfrm>
          <a:off x="0" y="1329612"/>
          <a:ext cx="9144000" cy="3618404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4571521"/>
                <a:gridCol w="4572479"/>
              </a:tblGrid>
              <a:tr h="6702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1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я </a:t>
                      </a:r>
                      <a:r>
                        <a:rPr lang="ru-RU" sz="2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приобрел…</a:t>
                      </a:r>
                      <a:endParaRPr lang="ru-RU" sz="21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kumimoji="0" lang="ru-RU" sz="2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kumimoji="0" lang="ru-RU" sz="21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kumimoji="0" lang="ru-RU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было </a:t>
                      </a:r>
                      <a:r>
                        <a:rPr kumimoji="0" lang="ru-RU" sz="2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интересно…</a:t>
                      </a:r>
                    </a:p>
                  </a:txBody>
                  <a:tcPr marL="68580" marR="68580" marT="0" marB="0" anchor="ctr"/>
                </a:tc>
              </a:tr>
              <a:tr h="670252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effectLst/>
                        </a:rPr>
                        <a:t>было трудно…</a:t>
                      </a:r>
                      <a:endParaRPr lang="ru-RU" sz="21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я выполнял задания…</a:t>
                      </a:r>
                      <a:endParaRPr lang="ru-RU" sz="2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70252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effectLst/>
                        </a:rPr>
                        <a:t>я понял, что…</a:t>
                      </a:r>
                      <a:endParaRPr lang="ru-RU" sz="21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теперь я могу…</a:t>
                      </a:r>
                      <a:endParaRPr lang="ru-RU" sz="2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702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dirty="0" smtClean="0">
                          <a:effectLst/>
                        </a:rPr>
                        <a:t>мне захотелось… </a:t>
                      </a:r>
                      <a:endParaRPr lang="ru-RU" sz="2100" b="1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ru-RU" sz="21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 меня получилось …</a:t>
                      </a:r>
                      <a:endParaRPr lang="ru-RU" sz="21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ru-RU" sz="2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37396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effectLst/>
                        </a:rPr>
                        <a:t>я научился…</a:t>
                      </a:r>
                      <a:endParaRPr lang="ru-RU" sz="21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kumimoji="0" lang="ru-RU" sz="21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урок дал мне для</a:t>
                      </a:r>
                      <a:r>
                        <a:rPr kumimoji="0" lang="ru-RU" sz="2100" kern="1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kumimoji="0" lang="ru-RU" sz="2100" kern="1200" baseline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kumimoji="0" lang="ru-RU" sz="21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профессиональной деятельности…</a:t>
                      </a:r>
                      <a:endParaRPr kumimoji="0" lang="ru-RU" sz="2100" b="1" kern="1200" dirty="0" smtClean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ru-RU" sz="2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1266" name="Picture 2" descr="D:\Экономика\2015-2016 уч.г\Систематизация видео и презентаций\фото к слайдам\эмоции\-Anuki-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00616"/>
            <a:ext cx="1728087" cy="1076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29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imkina_vm\Desktop\img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5536" y="1131590"/>
            <a:ext cx="8352928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/>
              <a:t>Оформить </a:t>
            </a:r>
            <a:r>
              <a:rPr lang="ru-RU" sz="2800" b="1" i="1" dirty="0"/>
              <a:t>работу на бумажном </a:t>
            </a:r>
            <a:r>
              <a:rPr lang="ru-RU" sz="2800" b="1" i="1" dirty="0" smtClean="0"/>
              <a:t>носителе</a:t>
            </a:r>
          </a:p>
          <a:p>
            <a:pPr algn="ctr"/>
            <a:r>
              <a:rPr lang="ru-RU" sz="2000" b="1" i="1" dirty="0" smtClean="0"/>
              <a:t> </a:t>
            </a:r>
            <a:r>
              <a:rPr lang="ru-RU" sz="2000" b="1" i="1" dirty="0"/>
              <a:t>(лист формата А4).</a:t>
            </a: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1331640" y="123478"/>
            <a:ext cx="6768752" cy="100811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Домашнее  задание</a:t>
            </a:r>
            <a:endParaRPr lang="ru-RU" sz="4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179512" y="2283718"/>
            <a:ext cx="2592288" cy="2448272"/>
          </a:xfrm>
          <a:prstGeom prst="foldedCorner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Контрольные вопросы и задания по </a:t>
            </a:r>
          </a:p>
          <a:p>
            <a:pPr algn="ctr"/>
            <a:endParaRPr lang="ru-RU" sz="1000" b="1" i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ea typeface="BatangChe" pitchFamily="49" charset="-127"/>
            </a:endParaRPr>
          </a:p>
          <a:p>
            <a:pPr algn="ctr"/>
            <a:r>
              <a:rPr lang="ru-RU" sz="28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BatangChe" pitchFamily="49" charset="-127"/>
              </a:rPr>
              <a:t>экономике</a:t>
            </a:r>
            <a:endParaRPr lang="ru-RU" sz="2800" b="1" i="1" dirty="0">
              <a:ln w="1905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ea typeface="BatangChe" pitchFamily="49" charset="-127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6156176" y="2283718"/>
            <a:ext cx="2736304" cy="2448272"/>
          </a:xfrm>
          <a:prstGeom prst="foldedCorne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Контрольные вопросы и задания по </a:t>
            </a:r>
            <a:endParaRPr lang="ru-RU" sz="2400" b="1" dirty="0" smtClean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  <a:p>
            <a:pPr algn="ctr"/>
            <a:endParaRPr lang="ru-RU" sz="1000" b="1" i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ea typeface="BatangChe" pitchFamily="49" charset="-127"/>
            </a:endParaRPr>
          </a:p>
          <a:p>
            <a:pPr algn="ctr"/>
            <a:r>
              <a:rPr lang="ru-RU" sz="24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BatangChe" pitchFamily="49" charset="-127"/>
              </a:rPr>
              <a:t>гидрогеологии</a:t>
            </a:r>
            <a:endParaRPr lang="ru-RU" sz="2400" dirty="0">
              <a:ln w="1905">
                <a:solidFill>
                  <a:sysClr val="windowText" lastClr="000000"/>
                </a:solidFill>
              </a:ln>
              <a:solidFill>
                <a:srgbClr val="0099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4515966"/>
            <a:ext cx="172819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15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дземные воды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0"/>
            <a:ext cx="8784976" cy="49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bigslide.ru/images/10/9414/831/img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imkina_vm\Desktop\hlopajuwie-ruk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87316"/>
            <a:ext cx="2215167" cy="16561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6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ИНТЕГРИРОВ. УРОК\вода\ДОЖДЬ\1 дожд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107504" y="843558"/>
            <a:ext cx="4104456" cy="1890210"/>
          </a:xfrm>
          <a:prstGeom prst="cloudCallout">
            <a:avLst>
              <a:gd name="adj1" fmla="val 41141"/>
              <a:gd name="adj2" fmla="val 50266"/>
            </a:avLst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ДОЖДЬ</a:t>
            </a:r>
            <a:endParaRPr lang="ru-RU" sz="5400" b="1" i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1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ИНТЕГРИРОВ. УРОК\вода\ДОЖДЬ\2 дожд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олна 1"/>
          <p:cNvSpPr/>
          <p:nvPr/>
        </p:nvSpPr>
        <p:spPr>
          <a:xfrm>
            <a:off x="208112" y="3219822"/>
            <a:ext cx="4824536" cy="1620180"/>
          </a:xfrm>
          <a:prstGeom prst="wav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дождь</a:t>
            </a:r>
            <a:endParaRPr lang="ru-RU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 descr="C:\Users\kimkina_vm\Desktop\32888531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27161"/>
            <a:ext cx="3842878" cy="406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07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esktop\ИНТЕГРИРОВ. УРОК\вода\ДОЖДЬ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8144" y="1599642"/>
            <a:ext cx="2952328" cy="243027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755733" y="1815666"/>
            <a:ext cx="3096344" cy="59406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дождь</a:t>
            </a:r>
            <a:endParaRPr lang="ru-RU" sz="48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44008" y="2733768"/>
            <a:ext cx="3096344" cy="5940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снег</a:t>
            </a:r>
            <a:endParaRPr lang="ru-RU" sz="4000" b="1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95836" y="3745311"/>
            <a:ext cx="3096344" cy="55463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град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962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мин\Desktop\ИНТЕГРИРОВ. УРОК\вода\русские\ЗАГАДКИ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1383618"/>
            <a:ext cx="4752528" cy="361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1383618"/>
            <a:ext cx="5314832" cy="3780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н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е  суйся  в  воду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30232" y="2004155"/>
            <a:ext cx="4572000" cy="3780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</a:rPr>
              <a:t>чем  пирог  с  бедой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CC00C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2463738"/>
            <a:ext cx="4694751" cy="3780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камень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точит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86200" y="3003798"/>
            <a:ext cx="4694752" cy="3780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</a:rPr>
              <a:t>вода  не  течёт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0099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83968" y="3543858"/>
            <a:ext cx="4694752" cy="3780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надо в воду лезть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243" name="Picture 3" descr="D:\Экономика\2015-2016 уч.г\Систематизация видео и презентаций\фото к слайдам\эмоции\смайлы\с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02" y="3648687"/>
            <a:ext cx="2056050" cy="149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11728" y="411510"/>
            <a:ext cx="6932681" cy="54006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Соедините  части  пословиц  о  воде</a:t>
            </a:r>
            <a:endParaRPr lang="ru-RU" sz="2400" b="1" cap="all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Клипарты\Строения\000468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0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569"/>
            <a:ext cx="8712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Постановление Правительства Республики Казахстан 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от 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9 ноября 2010 года № 1176 </a:t>
            </a:r>
          </a:p>
          <a:p>
            <a:pPr algn="ctr"/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«Об утверждении Программы «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Ақ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бұлақ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» на 2011 - 2020 годы»</a:t>
            </a:r>
          </a:p>
          <a:p>
            <a:r>
              <a:rPr lang="ru-RU" dirty="0" smtClean="0"/>
              <a:t>• </a:t>
            </a:r>
            <a:r>
              <a:rPr lang="ru-RU" b="1" dirty="0"/>
              <a:t>обеспечение доступа к централизованному водоснабжению в сельской </a:t>
            </a:r>
            <a:r>
              <a:rPr lang="ru-RU" b="1" dirty="0" smtClean="0"/>
              <a:t>местности 80% </a:t>
            </a:r>
            <a:r>
              <a:rPr lang="ru-RU" b="1" dirty="0"/>
              <a:t>от общего количества сельских </a:t>
            </a:r>
            <a:r>
              <a:rPr lang="ru-RU" b="1" dirty="0" smtClean="0"/>
              <a:t>населенных пунктов</a:t>
            </a:r>
            <a:r>
              <a:rPr lang="ru-RU" b="1" dirty="0"/>
              <a:t>, в малых городах - </a:t>
            </a:r>
            <a:r>
              <a:rPr lang="ru-RU" b="1" dirty="0" smtClean="0"/>
              <a:t>100%;</a:t>
            </a:r>
            <a:endParaRPr lang="ru-RU" b="1" dirty="0"/>
          </a:p>
          <a:p>
            <a:r>
              <a:rPr lang="ru-RU" dirty="0"/>
              <a:t>• </a:t>
            </a:r>
            <a:r>
              <a:rPr lang="ru-RU" b="1" dirty="0"/>
              <a:t>создание специализированных эксплуатационных предприятий и </a:t>
            </a:r>
            <a:r>
              <a:rPr lang="ru-RU" b="1" dirty="0" smtClean="0"/>
              <a:t>организаций объектов </a:t>
            </a:r>
            <a:r>
              <a:rPr lang="ru-RU" b="1" dirty="0"/>
              <a:t>водоснабжения в каждом районном центре;</a:t>
            </a:r>
          </a:p>
          <a:p>
            <a:r>
              <a:rPr lang="ru-RU" dirty="0"/>
              <a:t>• </a:t>
            </a:r>
            <a:r>
              <a:rPr lang="ru-RU" b="1" dirty="0"/>
              <a:t>рост числа водохозяйственных организаций с участием частного капитала, в </a:t>
            </a:r>
            <a:r>
              <a:rPr lang="ru-RU" b="1" dirty="0" smtClean="0"/>
              <a:t>том числе </a:t>
            </a:r>
            <a:r>
              <a:rPr lang="ru-RU" b="1" dirty="0"/>
              <a:t>на основе концессионных соглашений и других договоров до 15 единиц;</a:t>
            </a:r>
          </a:p>
          <a:p>
            <a:r>
              <a:rPr lang="ru-RU" dirty="0"/>
              <a:t>• </a:t>
            </a:r>
            <a:r>
              <a:rPr lang="ru-RU" b="1" dirty="0"/>
              <a:t>охват приборами учета воды в городах </a:t>
            </a:r>
            <a:r>
              <a:rPr lang="ru-RU" b="1" dirty="0" smtClean="0"/>
              <a:t>- 100</a:t>
            </a:r>
            <a:r>
              <a:rPr lang="ru-RU" b="1" dirty="0"/>
              <a:t>% и сельских населенных пунктах </a:t>
            </a:r>
            <a:r>
              <a:rPr lang="ru-RU" b="1" dirty="0" smtClean="0"/>
              <a:t>- 80</a:t>
            </a:r>
            <a:r>
              <a:rPr lang="ru-RU" b="1" dirty="0"/>
              <a:t>%;</a:t>
            </a:r>
          </a:p>
          <a:p>
            <a:r>
              <a:rPr lang="ru-RU" dirty="0"/>
              <a:t>• </a:t>
            </a:r>
            <a:r>
              <a:rPr lang="ru-RU" b="1" dirty="0"/>
              <a:t>обследование обеспеченности запасами подземных вод более 3000 </a:t>
            </a:r>
            <a:r>
              <a:rPr lang="ru-RU" b="1" dirty="0" smtClean="0"/>
              <a:t>сельских населенных </a:t>
            </a:r>
            <a:r>
              <a:rPr lang="ru-RU" b="1" dirty="0"/>
              <a:t>пунктов;</a:t>
            </a:r>
          </a:p>
          <a:p>
            <a:r>
              <a:rPr lang="ru-RU" dirty="0"/>
              <a:t>• </a:t>
            </a:r>
            <a:r>
              <a:rPr lang="ru-RU" b="1" dirty="0" err="1"/>
              <a:t>доразведка</a:t>
            </a:r>
            <a:r>
              <a:rPr lang="ru-RU" b="1" dirty="0"/>
              <a:t> 165 месторождений подземных вод с целью переоценки запасов </a:t>
            </a:r>
            <a:r>
              <a:rPr lang="ru-RU" b="1" dirty="0" smtClean="0"/>
              <a:t>для городов </a:t>
            </a:r>
            <a:r>
              <a:rPr lang="ru-RU" b="1" dirty="0"/>
              <a:t>и крупных населенных пунктов и 15 месторождений для </a:t>
            </a:r>
            <a:r>
              <a:rPr lang="ru-RU" b="1" dirty="0" smtClean="0"/>
              <a:t>групповых водопроводов</a:t>
            </a:r>
            <a:r>
              <a:rPr lang="ru-RU" b="1" dirty="0"/>
              <a:t>;</a:t>
            </a:r>
          </a:p>
          <a:p>
            <a:r>
              <a:rPr lang="ru-RU" dirty="0"/>
              <a:t>• </a:t>
            </a:r>
            <a:r>
              <a:rPr lang="ru-RU" b="1" dirty="0"/>
              <a:t>Охват системой мониторинга проектов водоснабжения в 86 городах и </a:t>
            </a:r>
            <a:r>
              <a:rPr lang="ru-RU" b="1" dirty="0" smtClean="0"/>
              <a:t>7002 сельских </a:t>
            </a:r>
            <a:r>
              <a:rPr lang="ru-RU" b="1" dirty="0"/>
              <a:t>населенных пунктах;</a:t>
            </a:r>
          </a:p>
          <a:p>
            <a:r>
              <a:rPr lang="ru-RU" dirty="0"/>
              <a:t>• </a:t>
            </a:r>
            <a:r>
              <a:rPr lang="ru-RU" b="1" dirty="0"/>
              <a:t>Обеспечение населения питьевым водоснабжением 24 часа в сутки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1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вода\русские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0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esktop\вода\русские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762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Админ\Desktop\вода\русские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2160" cy="338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дмин\Desktop\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283"/>
            <a:ext cx="9144000" cy="217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Админ\Desktop\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73528"/>
            <a:ext cx="349188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12160" y="0"/>
            <a:ext cx="3131840" cy="57352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12160" y="2247714"/>
            <a:ext cx="3131840" cy="81009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88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876</TotalTime>
  <Words>1404</Words>
  <Application>Microsoft Office PowerPoint</Application>
  <PresentationFormat>Экран (16:9)</PresentationFormat>
  <Paragraphs>479</Paragraphs>
  <Slides>44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Валентина Кимкина</cp:lastModifiedBy>
  <cp:revision>99</cp:revision>
  <dcterms:created xsi:type="dcterms:W3CDTF">2016-09-25T03:30:40Z</dcterms:created>
  <dcterms:modified xsi:type="dcterms:W3CDTF">2018-08-24T05:17:51Z</dcterms:modified>
</cp:coreProperties>
</file>