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1034FA-CBBA-426E-B33C-853188789F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B25EEC-2AB8-465B-9CD5-B2E95B496A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etod-kopilka.ru/go.html?href=http%3A%2F%2Fwww.aforizmov.net%2Fxfsearch%2Fbicher-genri-uord%2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t-n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509" y="2204864"/>
            <a:ext cx="7772400" cy="943322"/>
          </a:xfrm>
        </p:spPr>
        <p:txBody>
          <a:bodyPr/>
          <a:lstStyle/>
          <a:p>
            <a:r>
              <a:rPr lang="tt-RU" sz="4400" dirty="0" smtClean="0"/>
              <a:t>ИКТ-компетен</a:t>
            </a:r>
            <a:r>
              <a:rPr lang="ru-RU" sz="4400" dirty="0" smtClean="0"/>
              <a:t>ц</a:t>
            </a:r>
            <a:r>
              <a:rPr lang="tt-RU" sz="4400" dirty="0" smtClean="0"/>
              <a:t>ия педагога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337" y="3645024"/>
            <a:ext cx="7272808" cy="2664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«Технологии </a:t>
            </a:r>
            <a:r>
              <a:rPr lang="ru-RU" b="1" dirty="0">
                <a:solidFill>
                  <a:srgbClr val="002060"/>
                </a:solidFill>
              </a:rPr>
              <a:t>никогда не заменят учителя. Но учитель,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эффективно применяющий технологии для развития своих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учеников, заменит того, кто ими не </a:t>
            </a:r>
            <a:r>
              <a:rPr lang="ru-RU" b="1" dirty="0" smtClean="0">
                <a:solidFill>
                  <a:srgbClr val="002060"/>
                </a:solidFill>
              </a:rPr>
              <a:t>владеет»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Шерил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Нуссбаум</a:t>
            </a:r>
            <a:r>
              <a:rPr lang="ru-RU" b="1" dirty="0">
                <a:solidFill>
                  <a:srgbClr val="002060"/>
                </a:solidFill>
              </a:rPr>
              <a:t>-Бич)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340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5976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www.uroki.net </a:t>
            </a:r>
            <a:r>
              <a:rPr lang="ru-RU" sz="2000" dirty="0">
                <a:latin typeface="Comic Sans MS" pitchFamily="66" charset="0"/>
              </a:rPr>
              <a:t>– уникальный и полезный сайт, цель которого сводится к оказанию эффективной помощи молодым и начинающим учителям в области создания тематического и поурочного планирования, а также написания сценариев для различных школьных праздников и разработки открытых уроков по всем школьным предметам.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018"/>
            <a:ext cx="24574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4496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hlinkClick r:id="rId3"/>
              </a:rPr>
              <a:t>www.uchportal.ru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>
                <a:solidFill>
                  <a:srgbClr val="444444"/>
                </a:solidFill>
                <a:latin typeface="Comic Sans MS" pitchFamily="66" charset="0"/>
              </a:rPr>
              <a:t>– </a:t>
            </a:r>
            <a:r>
              <a:rPr lang="ru-RU" sz="2000" dirty="0">
                <a:latin typeface="Comic Sans MS" pitchFamily="66" charset="0"/>
              </a:rPr>
              <a:t>учительский портал для тех, кто решил развиваться с каждым днем! Достоверные и надежные материалы по всех школьным дисциплинам позволят разнообразить уроки и пробудят интерес у учеников, настроив на волну обретения глубоких знаний</a:t>
            </a:r>
            <a:r>
              <a:rPr lang="ru-RU" sz="2000" dirty="0">
                <a:solidFill>
                  <a:srgbClr val="444444"/>
                </a:solidFill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6" y="3573016"/>
            <a:ext cx="40957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87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2564"/>
            <a:ext cx="8928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К учителю всегда, во все времена относились с почтением. Но если учитель не развивается и не соответствует требованиям времени, то вряд ли он будет образцом для подражания. "Посредственный учитель излагает. Хороший учитель объясняет. Выдающийся учитель показывает. Великий учитель вдохновляет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".</a:t>
            </a:r>
          </a:p>
          <a:p>
            <a:pPr algn="r"/>
            <a:r>
              <a:rPr lang="ru-RU" sz="2000" u="sng" dirty="0" err="1" smtClean="0">
                <a:solidFill>
                  <a:srgbClr val="000000"/>
                </a:solidFill>
                <a:latin typeface="Comic Sans MS" pitchFamily="66" charset="0"/>
                <a:hlinkClick r:id="rId2"/>
              </a:rPr>
              <a:t>Бичер</a:t>
            </a:r>
            <a:r>
              <a:rPr lang="ru-RU" sz="2000" u="sng" dirty="0" smtClean="0">
                <a:solidFill>
                  <a:srgbClr val="00000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2000" u="sng" dirty="0">
                <a:solidFill>
                  <a:srgbClr val="000000"/>
                </a:solidFill>
                <a:latin typeface="Comic Sans MS" pitchFamily="66" charset="0"/>
                <a:hlinkClick r:id="rId2"/>
              </a:rPr>
              <a:t>Генри </a:t>
            </a:r>
            <a:r>
              <a:rPr lang="ru-RU" sz="2000" u="sng" dirty="0" smtClean="0">
                <a:solidFill>
                  <a:srgbClr val="000000"/>
                </a:solidFill>
                <a:latin typeface="Comic Sans MS" pitchFamily="66" charset="0"/>
                <a:hlinkClick r:id="rId2"/>
              </a:rPr>
              <a:t>Уорд</a:t>
            </a:r>
            <a:endParaRPr lang="ru-RU" sz="2000" u="sng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r"/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Это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</a:rPr>
              <a:t>как нельзя лучше отображает реалии современного образовательного процесса. Поэтому современный педагог должен в полной мере использовать те возможности, которые нам предоставляют современные компьютерные технологии, чтобы повысить эффективность педагогической деятельности.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960440" cy="240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8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7" y="33265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Вопрос о качестве образования, которое даёт школа, был актуальным во все времена. Повышение качества образования в наши дни невозможно без применения новых информационных технологий.</a:t>
            </a: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just"/>
            <a:r>
              <a:rPr lang="ru-RU" dirty="0" smtClean="0">
                <a:latin typeface="Comic Sans MS" pitchFamily="66" charset="0"/>
              </a:rPr>
              <a:t>В процессе применения ИКТ происходит развитие обучаемого, подготовка учащихся к комфортной жизни в условиях информационного общества, в том числе:</a:t>
            </a: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·         формирование умений принимать оптимальное решение;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·         формирование информационной культуры;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·         развитие наглядно-образного, наглядно-действенного, творческого видов мышления;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·         эстетическое воспитание за счёт использования возможностей компьютерной графики, технологии мультимедиа;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·         возможность личностно-ориентированного подхода к ученику;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·         развитие коммуникативных способностей.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713" y="3481637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Важно различать ИКТ-грамотность и ИКТ-компетентность учителя.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i="1" dirty="0" smtClean="0">
                <a:latin typeface="Comic Sans MS" pitchFamily="66" charset="0"/>
              </a:rPr>
              <a:t>ИКТ-грамотность </a:t>
            </a:r>
            <a:r>
              <a:rPr lang="ru-RU" sz="2000" dirty="0" smtClean="0">
                <a:latin typeface="Comic Sans MS" pitchFamily="66" charset="0"/>
              </a:rPr>
              <a:t>– знания о том, что из себя представляет персональный компьютер, программные продукты, каковы их функции и возможности, это умение «нажимать на нужные кнопки», знание о существовании компьютерных сетей (в том числе Интернет).</a:t>
            </a:r>
          </a:p>
          <a:p>
            <a:r>
              <a:rPr lang="ru-RU" sz="2000" b="1" i="1" dirty="0" smtClean="0">
                <a:latin typeface="Comic Sans MS" pitchFamily="66" charset="0"/>
              </a:rPr>
              <a:t>ИКТ-компетентность</a:t>
            </a:r>
            <a:r>
              <a:rPr lang="ru-RU" sz="2000" dirty="0" smtClean="0">
                <a:latin typeface="Comic Sans MS" pitchFamily="66" charset="0"/>
              </a:rPr>
              <a:t> – не только использование различных информационных инструментов (ИКТ-грамотность), но и эффективное применение их в педагогической деятельности.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098" name="Picture 2" descr="http://sueweavercause.org/cms2/wp-content/uploads/2015/02/1-woman-office-computer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14" y="188640"/>
            <a:ext cx="4896543" cy="32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3280"/>
            <a:ext cx="889247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Примерный перечень содержания ИКТ-</a:t>
            </a:r>
            <a:r>
              <a:rPr lang="ru-RU" sz="2000" dirty="0" smtClean="0">
                <a:latin typeface="Comic Sans MS" pitchFamily="66" charset="0"/>
              </a:rPr>
              <a:t>компетентности учителя: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Знать перечень основных существующих электронных пособий по </a:t>
            </a:r>
            <a:r>
              <a:rPr lang="ru-RU" sz="2000" dirty="0" smtClean="0">
                <a:latin typeface="Comic Sans MS" pitchFamily="66" charset="0"/>
              </a:rPr>
              <a:t>предмету;</a:t>
            </a:r>
            <a:endParaRPr lang="ru-RU" sz="2000" dirty="0" smtClean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Уметь находить, оценивать, отбирать и демонстрировать информацию из </a:t>
            </a:r>
            <a:r>
              <a:rPr lang="ru-RU" sz="2000" dirty="0" smtClean="0">
                <a:latin typeface="Comic Sans MS" pitchFamily="66" charset="0"/>
              </a:rPr>
              <a:t>ЦОР;</a:t>
            </a:r>
            <a:endParaRPr lang="ru-RU" sz="2000" dirty="0" smtClean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Устанавливать используемую программу на демонстрационный </a:t>
            </a:r>
            <a:r>
              <a:rPr lang="ru-RU" sz="2000" dirty="0" smtClean="0">
                <a:latin typeface="Comic Sans MS" pitchFamily="66" charset="0"/>
              </a:rPr>
              <a:t>компьютер;</a:t>
            </a:r>
            <a:endParaRPr lang="ru-RU" sz="2000" dirty="0" smtClean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Уметь выбирать и использовать ПО (текстовый и табличный редакторы, </a:t>
            </a:r>
            <a:r>
              <a:rPr lang="ru-RU" sz="2000" dirty="0" smtClean="0">
                <a:latin typeface="Comic Sans MS" pitchFamily="66" charset="0"/>
              </a:rPr>
              <a:t>программы для </a:t>
            </a:r>
            <a:r>
              <a:rPr lang="ru-RU" sz="2000" dirty="0" smtClean="0">
                <a:latin typeface="Comic Sans MS" pitchFamily="66" charset="0"/>
              </a:rPr>
              <a:t>создания буклетов, </a:t>
            </a:r>
            <a:r>
              <a:rPr lang="ru-RU" sz="2000" dirty="0" smtClean="0">
                <a:latin typeface="Comic Sans MS" pitchFamily="66" charset="0"/>
              </a:rPr>
              <a:t>сайтов, презентаций);</a:t>
            </a:r>
            <a:endParaRPr lang="ru-RU" sz="2000" dirty="0" smtClean="0">
              <a:latin typeface="Comic Sans MS" pitchFamily="66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Эффективно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применять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инструменты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  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организации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учебной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деятельности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    учащегося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(программы тестирования, </a:t>
            </a:r>
            <a:endParaRPr lang="ru-RU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    электронные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рабочие тетради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,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 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системы организации учебной </a:t>
            </a:r>
            <a:endParaRPr lang="ru-RU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     деятельности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учащегося и т.д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.);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6149" name="Picture 5" descr="http://images.myshared.ru/4/171403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64" y="3501008"/>
            <a:ext cx="3554997" cy="26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28">
            <a:off x="183315" y="602898"/>
            <a:ext cx="4310860" cy="50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16632"/>
            <a:ext cx="4474116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Уметь </a:t>
            </a:r>
            <a:r>
              <a:rPr lang="ru-RU" sz="2000" dirty="0">
                <a:latin typeface="Comic Sans MS" pitchFamily="66" charset="0"/>
              </a:rPr>
              <a:t>сформировать цифровое собственное портфолио и портфолио </a:t>
            </a:r>
            <a:r>
              <a:rPr lang="ru-RU" sz="2000" dirty="0" smtClean="0">
                <a:latin typeface="Comic Sans MS" pitchFamily="66" charset="0"/>
              </a:rPr>
              <a:t>учащегося;</a:t>
            </a:r>
            <a:endParaRPr lang="ru-RU" sz="2000" dirty="0">
              <a:latin typeface="Comic Sans MS" pitchFamily="66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Уметь грамотно выбирать форму передачи информации учащимся, родителям, коллегам, администрации </a:t>
            </a:r>
            <a:r>
              <a:rPr lang="ru-RU" sz="2000" dirty="0" smtClean="0">
                <a:latin typeface="Comic Sans MS" pitchFamily="66" charset="0"/>
              </a:rPr>
              <a:t>школы: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mic Sans MS" pitchFamily="66" charset="0"/>
              </a:rPr>
              <a:t>   - школьная сеть,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mic Sans MS" pitchFamily="66" charset="0"/>
              </a:rPr>
              <a:t>   - электронная почта,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mic Sans MS" pitchFamily="66" charset="0"/>
              </a:rPr>
              <a:t>   -электронное образование (</a:t>
            </a:r>
            <a:r>
              <a:rPr lang="en-US" sz="2000" dirty="0" smtClean="0">
                <a:latin typeface="Comic Sans MS" pitchFamily="66" charset="0"/>
              </a:rPr>
              <a:t>edu.tatar.ru)</a:t>
            </a:r>
            <a:r>
              <a:rPr lang="ru-RU" sz="2000" dirty="0" smtClean="0">
                <a:latin typeface="Comic Sans MS" pitchFamily="66" charset="0"/>
              </a:rPr>
              <a:t>,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mic Sans MS" pitchFamily="66" charset="0"/>
              </a:rPr>
              <a:t>   -</a:t>
            </a:r>
            <a:r>
              <a:rPr lang="ru-RU" sz="2000" dirty="0">
                <a:latin typeface="Comic Sans MS" pitchFamily="66" charset="0"/>
              </a:rPr>
              <a:t>  </a:t>
            </a:r>
            <a:r>
              <a:rPr lang="ru-RU" sz="2000" dirty="0" smtClean="0">
                <a:latin typeface="Comic Sans MS" pitchFamily="66" charset="0"/>
              </a:rPr>
              <a:t>сайт</a:t>
            </a:r>
            <a:r>
              <a:rPr lang="ru-RU" sz="2000" dirty="0">
                <a:latin typeface="Comic Sans MS" pitchFamily="66" charset="0"/>
              </a:rPr>
              <a:t> (раздел сайта),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mic Sans MS" pitchFamily="66" charset="0"/>
              </a:rPr>
              <a:t>   -</a:t>
            </a:r>
            <a:r>
              <a:rPr lang="ru-RU" sz="2000" dirty="0" err="1" smtClean="0">
                <a:latin typeface="Comic Sans MS" pitchFamily="66" charset="0"/>
              </a:rPr>
              <a:t>Wiki</a:t>
            </a:r>
            <a:r>
              <a:rPr lang="ru-RU" sz="2000" dirty="0" smtClean="0">
                <a:latin typeface="Comic Sans MS" pitchFamily="66" charset="0"/>
              </a:rPr>
              <a:t>-среда </a:t>
            </a:r>
            <a:r>
              <a:rPr lang="ru-RU" sz="2000" dirty="0">
                <a:latin typeface="Comic Sans MS" pitchFamily="66" charset="0"/>
              </a:rPr>
              <a:t>(</a:t>
            </a:r>
            <a:r>
              <a:rPr lang="ru-RU" sz="2000" dirty="0" err="1">
                <a:latin typeface="Comic Sans MS" pitchFamily="66" charset="0"/>
              </a:rPr>
              <a:t>Ви́ки</a:t>
            </a:r>
            <a:r>
              <a:rPr lang="ru-RU" sz="2000" dirty="0">
                <a:latin typeface="Comic Sans MS" pitchFamily="66" charset="0"/>
              </a:rPr>
              <a:t> (</a:t>
            </a:r>
            <a:r>
              <a:rPr lang="ru-RU" sz="2000" dirty="0" err="1">
                <a:latin typeface="Comic Sans MS" pitchFamily="66" charset="0"/>
              </a:rPr>
              <a:t>Wiki</a:t>
            </a:r>
            <a:r>
              <a:rPr lang="ru-RU" sz="2000" dirty="0">
                <a:latin typeface="Comic Sans MS" pitchFamily="66" charset="0"/>
              </a:rPr>
              <a:t>) — гипертекстовая </a:t>
            </a:r>
            <a:r>
              <a:rPr lang="ru-RU" sz="2000" b="1" dirty="0">
                <a:latin typeface="Comic Sans MS" pitchFamily="66" charset="0"/>
              </a:rPr>
              <a:t>среда</a:t>
            </a:r>
            <a:r>
              <a:rPr lang="ru-RU" sz="2000" dirty="0">
                <a:latin typeface="Comic Sans MS" pitchFamily="66" charset="0"/>
              </a:rPr>
              <a:t> для коллективного редактирования, накопления и структуризации письменной информации),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Comic Sans MS" pitchFamily="66" charset="0"/>
              </a:rPr>
              <a:t>   -</a:t>
            </a:r>
            <a:r>
              <a:rPr lang="ru-RU" sz="2000" dirty="0">
                <a:latin typeface="Comic Sans MS" pitchFamily="66" charset="0"/>
              </a:rPr>
              <a:t>  </a:t>
            </a:r>
            <a:r>
              <a:rPr lang="ru-RU" sz="2000" dirty="0" smtClean="0">
                <a:latin typeface="Comic Sans MS" pitchFamily="66" charset="0"/>
              </a:rPr>
              <a:t>блог </a:t>
            </a:r>
            <a:r>
              <a:rPr lang="ru-RU" sz="2000" dirty="0">
                <a:latin typeface="Comic Sans MS" pitchFamily="66" charset="0"/>
              </a:rPr>
              <a:t>(сетевой журнал или дневник событий</a:t>
            </a:r>
            <a:r>
              <a:rPr lang="ru-RU" sz="2000" dirty="0" smtClean="0">
                <a:latin typeface="Comic Sans MS" pitchFamily="66" charset="0"/>
              </a:rPr>
              <a:t>).</a:t>
            </a:r>
            <a:endParaRPr lang="ru-RU" sz="2000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9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714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4107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К. Д. Ушинский писал: «Если вы входите в класс, от которого трудно добиться слова, начните показывать картинки, и класс заговорит, а главное, заговорит свободно…».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365104"/>
            <a:ext cx="8099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Урок, включающий визуальное представление информации вызывает у всех детей эмоциональный отклик. Не зря говорят: «Лучше один раз увидеть, чем сто раз услышать»</a:t>
            </a:r>
          </a:p>
        </p:txBody>
      </p:sp>
    </p:spTree>
    <p:extLst>
      <p:ext uri="{BB962C8B-B14F-4D97-AF65-F5344CB8AC3E}">
        <p14:creationId xmlns:p14="http://schemas.microsoft.com/office/powerpoint/2010/main" val="200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Эффективность применения зависит от этапов уроков. Использование ТСО, как правило, длится на уроке подряд не более </a:t>
            </a:r>
            <a:r>
              <a:rPr lang="ru-RU" dirty="0" smtClean="0">
                <a:latin typeface="Comic Sans MS" pitchFamily="66" charset="0"/>
              </a:rPr>
              <a:t>15 </a:t>
            </a:r>
            <a:r>
              <a:rPr lang="ru-RU" dirty="0">
                <a:latin typeface="Comic Sans MS" pitchFamily="66" charset="0"/>
              </a:rPr>
              <a:t>минут: учащиеся устают, перестают понимать, не могут осмыслить новую информацию. ИК технологии могут быть использованы:</a:t>
            </a:r>
          </a:p>
          <a:p>
            <a:r>
              <a:rPr lang="ru-RU" dirty="0">
                <a:latin typeface="Comic Sans MS" pitchFamily="66" charset="0"/>
              </a:rPr>
              <a:t>·         для обозначения темы;</a:t>
            </a:r>
          </a:p>
          <a:p>
            <a:r>
              <a:rPr lang="ru-RU" dirty="0">
                <a:latin typeface="Comic Sans MS" pitchFamily="66" charset="0"/>
              </a:rPr>
              <a:t>·         как сопровождение объяснения учителя;</a:t>
            </a:r>
          </a:p>
          <a:p>
            <a:r>
              <a:rPr lang="ru-RU" dirty="0">
                <a:latin typeface="Comic Sans MS" pitchFamily="66" charset="0"/>
              </a:rPr>
              <a:t>·         как информационно-обучающее пособие;</a:t>
            </a:r>
          </a:p>
          <a:p>
            <a:r>
              <a:rPr lang="ru-RU" dirty="0">
                <a:latin typeface="Comic Sans MS" pitchFamily="66" charset="0"/>
              </a:rPr>
              <a:t>·         для контроля знаний.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655">
            <a:off x="597989" y="2927228"/>
            <a:ext cx="30765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657">
            <a:off x="4873624" y="2268577"/>
            <a:ext cx="2909766" cy="19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547">
            <a:off x="1862243" y="4510305"/>
            <a:ext cx="3000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917">
            <a:off x="5273316" y="4341083"/>
            <a:ext cx="3141738" cy="19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784" y="475672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Существует множество различных сервисов, не требующих особой подготовки и специальных знаний для применения информационных технологий. Например, онлайн-портал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Учи.ру</a:t>
            </a:r>
            <a:r>
              <a:rPr lang="ru-RU" sz="2000" dirty="0" smtClean="0">
                <a:latin typeface="Comic Sans MS" pitchFamily="66" charset="0"/>
              </a:rPr>
              <a:t>, где учитель может сформировать виртуальный класс, создав аккаунты для своих учеников..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884368" cy="39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30092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school-collection.edu.ru</a:t>
            </a:r>
            <a:r>
              <a:rPr lang="ru-RU" sz="2000" dirty="0" smtClean="0">
                <a:latin typeface="Comic Sans MS" pitchFamily="66" charset="0"/>
              </a:rPr>
              <a:t>-единая коллекция цифровых образовательных ресурсов - </a:t>
            </a:r>
            <a:r>
              <a:rPr lang="ru-RU" sz="2000" dirty="0">
                <a:latin typeface="Comic Sans MS" pitchFamily="66" charset="0"/>
              </a:rPr>
              <a:t>Федеральный портал Федеральный центр </a:t>
            </a:r>
            <a:r>
              <a:rPr lang="ru-RU" sz="2000" dirty="0" smtClean="0">
                <a:latin typeface="Comic Sans MS" pitchFamily="66" charset="0"/>
              </a:rPr>
              <a:t>ЭОР.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2583"/>
            <a:ext cx="3859594" cy="171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1129"/>
            <a:ext cx="43505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780928"/>
            <a:ext cx="42124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hlinkClick r:id="rId4"/>
              </a:rPr>
              <a:t>www.it-n.ru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>
                <a:solidFill>
                  <a:srgbClr val="444444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444444"/>
                </a:solidFill>
                <a:latin typeface="Comic Sans MS" pitchFamily="66" charset="0"/>
              </a:rPr>
              <a:t>-</a:t>
            </a:r>
            <a:r>
              <a:rPr lang="ru-RU" sz="2000" dirty="0" smtClean="0">
                <a:latin typeface="Comic Sans MS" pitchFamily="66" charset="0"/>
              </a:rPr>
              <a:t> сеть </a:t>
            </a:r>
            <a:r>
              <a:rPr lang="ru-RU" sz="2000" dirty="0">
                <a:latin typeface="Comic Sans MS" pitchFamily="66" charset="0"/>
              </a:rPr>
              <a:t>творческих учителей, обеспокоенных вопросами расширения возможностей существенного улучшения качества обучения путем активного использования не только эффективного и надежного материала, но и с помощью информационных и коммуникационных технологий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367</TotalTime>
  <Words>494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ИКТ-компетенция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"Джалильская СОШ №2"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Луиза Акрамовна</dc:creator>
  <cp:lastModifiedBy>Луиза Акрамовна</cp:lastModifiedBy>
  <cp:revision>20</cp:revision>
  <dcterms:created xsi:type="dcterms:W3CDTF">2017-11-19T13:15:27Z</dcterms:created>
  <dcterms:modified xsi:type="dcterms:W3CDTF">2017-11-20T16:19:26Z</dcterms:modified>
</cp:coreProperties>
</file>