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0"/>
  </p:notesMasterIdLst>
  <p:sldIdLst>
    <p:sldId id="256" r:id="rId2"/>
    <p:sldId id="257" r:id="rId3"/>
    <p:sldId id="258" r:id="rId4"/>
    <p:sldId id="259" r:id="rId5"/>
    <p:sldId id="261" r:id="rId6"/>
    <p:sldId id="260" r:id="rId7"/>
    <p:sldId id="262" r:id="rId8"/>
    <p:sldId id="263" r:id="rId9"/>
    <p:sldId id="265" r:id="rId10"/>
    <p:sldId id="264" r:id="rId11"/>
    <p:sldId id="266" r:id="rId12"/>
    <p:sldId id="267" r:id="rId13"/>
    <p:sldId id="274" r:id="rId14"/>
    <p:sldId id="268" r:id="rId15"/>
    <p:sldId id="269" r:id="rId16"/>
    <p:sldId id="270" r:id="rId17"/>
    <p:sldId id="275" r:id="rId18"/>
    <p:sldId id="276" r:id="rId19"/>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5818" autoAdjust="0"/>
  </p:normalViewPr>
  <p:slideViewPr>
    <p:cSldViewPr snapToGrid="0">
      <p:cViewPr varScale="1">
        <p:scale>
          <a:sx n="48" d="100"/>
          <a:sy n="48" d="100"/>
        </p:scale>
        <p:origin x="1554"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ADC1720-B719-4FD2-B2C7-04390152D2E8}" type="datetimeFigureOut">
              <a:rPr lang="ru-RU" smtClean="0"/>
              <a:t>11.11.2017</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1D404C0-79D3-4748-8AAF-A23B8CA12434}" type="slidenum">
              <a:rPr lang="ru-RU" smtClean="0"/>
              <a:t>‹#›</a:t>
            </a:fld>
            <a:endParaRPr lang="ru-RU"/>
          </a:p>
        </p:txBody>
      </p:sp>
    </p:spTree>
    <p:extLst>
      <p:ext uri="{BB962C8B-B14F-4D97-AF65-F5344CB8AC3E}">
        <p14:creationId xmlns:p14="http://schemas.microsoft.com/office/powerpoint/2010/main" val="22109687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21D404C0-79D3-4748-8AAF-A23B8CA12434}" type="slidenum">
              <a:rPr lang="ru-RU" smtClean="0"/>
              <a:t>1</a:t>
            </a:fld>
            <a:endParaRPr lang="ru-RU"/>
          </a:p>
        </p:txBody>
      </p:sp>
    </p:spTree>
    <p:extLst>
      <p:ext uri="{BB962C8B-B14F-4D97-AF65-F5344CB8AC3E}">
        <p14:creationId xmlns:p14="http://schemas.microsoft.com/office/powerpoint/2010/main" val="14927442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21D404C0-79D3-4748-8AAF-A23B8CA12434}" type="slidenum">
              <a:rPr lang="ru-RU" smtClean="0"/>
              <a:t>17</a:t>
            </a:fld>
            <a:endParaRPr lang="ru-RU"/>
          </a:p>
        </p:txBody>
      </p:sp>
    </p:spTree>
    <p:extLst>
      <p:ext uri="{BB962C8B-B14F-4D97-AF65-F5344CB8AC3E}">
        <p14:creationId xmlns:p14="http://schemas.microsoft.com/office/powerpoint/2010/main" val="203386182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ru-RU" smtClean="0"/>
              <a:t>Образец заголовка</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lvl1pPr algn="l">
              <a:defRPr/>
            </a:lvl1pPr>
          </a:lstStyle>
          <a:p>
            <a:fld id="{10499F29-DEE7-479D-8AC2-CD1212CAD05B}" type="datetimeFigureOut">
              <a:rPr lang="ru-RU" smtClean="0"/>
              <a:t>11.11.2017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5990754-F40D-4BBE-9580-CCD0DAA04E67}" type="slidenum">
              <a:rPr lang="ru-RU" smtClean="0"/>
              <a:t>‹#›</a:t>
            </a:fld>
            <a:endParaRPr lang="ru-RU"/>
          </a:p>
        </p:txBody>
      </p:sp>
      <p:cxnSp>
        <p:nvCxnSpPr>
          <p:cNvPr id="13" name="Straight Connector 12"/>
          <p:cNvCxnSpPr/>
          <p:nvPr/>
        </p:nvCxnSpPr>
        <p:spPr>
          <a:xfrm flipV="1">
            <a:off x="838684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0" y="0"/>
            <a:ext cx="12192000" cy="4572001"/>
          </a:xfrm>
          <a:prstGeom prst="rect">
            <a:avLst/>
          </a:prstGeom>
          <a:blipFill dpi="0" rotWithShape="1">
            <a:blip r:embed="rId2">
              <a:duotone>
                <a:schemeClr val="accent1">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9086042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10499F29-DEE7-479D-8AC2-CD1212CAD05B}" type="datetimeFigureOut">
              <a:rPr lang="ru-RU" smtClean="0"/>
              <a:t>11.11.2017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5990754-F40D-4BBE-9580-CCD0DAA04E67}" type="slidenum">
              <a:rPr lang="ru-RU" smtClean="0"/>
              <a:t>‹#›</a:t>
            </a:fld>
            <a:endParaRPr lang="ru-RU"/>
          </a:p>
        </p:txBody>
      </p:sp>
    </p:spTree>
    <p:extLst>
      <p:ext uri="{BB962C8B-B14F-4D97-AF65-F5344CB8AC3E}">
        <p14:creationId xmlns:p14="http://schemas.microsoft.com/office/powerpoint/2010/main" val="30336362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10499F29-DEE7-479D-8AC2-CD1212CAD05B}" type="datetimeFigureOut">
              <a:rPr lang="ru-RU" smtClean="0"/>
              <a:t>11.11.2017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5990754-F40D-4BBE-9580-CCD0DAA04E67}" type="slidenum">
              <a:rPr lang="ru-RU" smtClean="0"/>
              <a:t>‹#›</a:t>
            </a:fld>
            <a:endParaRPr lang="ru-RU"/>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429539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10499F29-DEE7-479D-8AC2-CD1212CAD05B}" type="datetimeFigureOut">
              <a:rPr lang="ru-RU" smtClean="0"/>
              <a:t>11.11.2017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5990754-F40D-4BBE-9580-CCD0DAA04E67}" type="slidenum">
              <a:rPr lang="ru-RU" smtClean="0"/>
              <a:t>‹#›</a:t>
            </a:fld>
            <a:endParaRPr lang="ru-RU"/>
          </a:p>
        </p:txBody>
      </p:sp>
    </p:spTree>
    <p:extLst>
      <p:ext uri="{BB962C8B-B14F-4D97-AF65-F5344CB8AC3E}">
        <p14:creationId xmlns:p14="http://schemas.microsoft.com/office/powerpoint/2010/main" val="42513363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10499F29-DEE7-479D-8AC2-CD1212CAD05B}" type="datetimeFigureOut">
              <a:rPr lang="ru-RU" smtClean="0"/>
              <a:t>11.11.2017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5990754-F40D-4BBE-9580-CCD0DAA04E67}" type="slidenum">
              <a:rPr lang="ru-RU" smtClean="0"/>
              <a:t>‹#›</a:t>
            </a:fld>
            <a:endParaRPr lang="ru-RU"/>
          </a:p>
        </p:txBody>
      </p:sp>
      <p:cxnSp>
        <p:nvCxnSpPr>
          <p:cNvPr id="12" name="Straight Connector 11"/>
          <p:cNvCxnSpPr/>
          <p:nvPr/>
        </p:nvCxnSpPr>
        <p:spPr>
          <a:xfrm flipV="1">
            <a:off x="838684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0" y="-1"/>
            <a:ext cx="12192000" cy="4572000"/>
          </a:xfrm>
          <a:prstGeom prst="rect">
            <a:avLst/>
          </a:prstGeom>
          <a:blipFill dpi="0" rotWithShape="1">
            <a:blip r:embed="rId2">
              <a:duotone>
                <a:schemeClr val="accent3">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8112315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10499F29-DEE7-479D-8AC2-CD1212CAD05B}" type="datetimeFigureOut">
              <a:rPr lang="ru-RU" smtClean="0"/>
              <a:t>11.11.2017</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D5990754-F40D-4BBE-9580-CCD0DAA04E67}" type="slidenum">
              <a:rPr lang="ru-RU" smtClean="0"/>
              <a:t>‹#›</a:t>
            </a:fld>
            <a:endParaRPr lang="ru-RU"/>
          </a:p>
        </p:txBody>
      </p:sp>
    </p:spTree>
    <p:extLst>
      <p:ext uri="{BB962C8B-B14F-4D97-AF65-F5344CB8AC3E}">
        <p14:creationId xmlns:p14="http://schemas.microsoft.com/office/powerpoint/2010/main" val="6689296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024128" y="2967788"/>
            <a:ext cx="4754880" cy="334157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ru-RU" smtClean="0"/>
              <a:t>Образец текста</a:t>
            </a:r>
          </a:p>
        </p:txBody>
      </p:sp>
      <p:sp>
        <p:nvSpPr>
          <p:cNvPr id="6" name="Content Placeholder 5"/>
          <p:cNvSpPr>
            <a:spLocks noGrp="1"/>
          </p:cNvSpPr>
          <p:nvPr>
            <p:ph sz="quarter" idx="4"/>
          </p:nvPr>
        </p:nvSpPr>
        <p:spPr>
          <a:xfrm>
            <a:off x="5990888" y="2967788"/>
            <a:ext cx="4754880" cy="334157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10499F29-DEE7-479D-8AC2-CD1212CAD05B}" type="datetimeFigureOut">
              <a:rPr lang="ru-RU" smtClean="0"/>
              <a:t>11.11.2017</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D5990754-F40D-4BBE-9580-CCD0DAA04E67}" type="slidenum">
              <a:rPr lang="ru-RU" smtClean="0"/>
              <a:t>‹#›</a:t>
            </a:fld>
            <a:endParaRPr lang="ru-RU"/>
          </a:p>
        </p:txBody>
      </p:sp>
    </p:spTree>
    <p:extLst>
      <p:ext uri="{BB962C8B-B14F-4D97-AF65-F5344CB8AC3E}">
        <p14:creationId xmlns:p14="http://schemas.microsoft.com/office/powerpoint/2010/main" val="36423325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10499F29-DEE7-479D-8AC2-CD1212CAD05B}" type="datetimeFigureOut">
              <a:rPr lang="ru-RU" smtClean="0"/>
              <a:t>11.11.2017</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D5990754-F40D-4BBE-9580-CCD0DAA04E67}" type="slidenum">
              <a:rPr lang="ru-RU" smtClean="0"/>
              <a:t>‹#›</a:t>
            </a:fld>
            <a:endParaRPr lang="ru-RU"/>
          </a:p>
        </p:txBody>
      </p:sp>
    </p:spTree>
    <p:extLst>
      <p:ext uri="{BB962C8B-B14F-4D97-AF65-F5344CB8AC3E}">
        <p14:creationId xmlns:p14="http://schemas.microsoft.com/office/powerpoint/2010/main" val="27061531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499F29-DEE7-479D-8AC2-CD1212CAD05B}" type="datetimeFigureOut">
              <a:rPr lang="ru-RU" smtClean="0"/>
              <a:t>11.11.2017</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D5990754-F40D-4BBE-9580-CCD0DAA04E67}" type="slidenum">
              <a:rPr lang="ru-RU" smtClean="0"/>
              <a:t>‹#›</a:t>
            </a:fld>
            <a:endParaRPr lang="ru-RU"/>
          </a:p>
        </p:txBody>
      </p:sp>
    </p:spTree>
    <p:extLst>
      <p:ext uri="{BB962C8B-B14F-4D97-AF65-F5344CB8AC3E}">
        <p14:creationId xmlns:p14="http://schemas.microsoft.com/office/powerpoint/2010/main" val="15849559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ru-RU" smtClean="0"/>
              <a:t>Образец заголовка</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10499F29-DEE7-479D-8AC2-CD1212CAD05B}" type="datetimeFigureOut">
              <a:rPr lang="ru-RU" smtClean="0"/>
              <a:t>11.11.2017</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D5990754-F40D-4BBE-9580-CCD0DAA04E67}" type="slidenum">
              <a:rPr lang="ru-RU" smtClean="0"/>
              <a:t>‹#›</a:t>
            </a:fld>
            <a:endParaRPr lang="ru-RU"/>
          </a:p>
        </p:txBody>
      </p:sp>
    </p:spTree>
    <p:extLst>
      <p:ext uri="{BB962C8B-B14F-4D97-AF65-F5344CB8AC3E}">
        <p14:creationId xmlns:p14="http://schemas.microsoft.com/office/powerpoint/2010/main" val="14452151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10499F29-DEE7-479D-8AC2-CD1212CAD05B}" type="datetimeFigureOut">
              <a:rPr lang="ru-RU" smtClean="0"/>
              <a:t>11.11.2017</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D5990754-F40D-4BBE-9580-CCD0DAA04E67}" type="slidenum">
              <a:rPr lang="ru-RU" smtClean="0"/>
              <a:t>‹#›</a:t>
            </a:fld>
            <a:endParaRPr lang="ru-RU"/>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052532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10499F29-DEE7-479D-8AC2-CD1212CAD05B}" type="datetimeFigureOut">
              <a:rPr lang="ru-RU" smtClean="0"/>
              <a:t>11.11.2017</a:t>
            </a:fld>
            <a:endParaRPr lang="ru-RU"/>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ru-RU"/>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D5990754-F40D-4BBE-9580-CCD0DAA04E67}" type="slidenum">
              <a:rPr lang="ru-RU" smtClean="0"/>
              <a:t>‹#›</a:t>
            </a:fld>
            <a:endParaRPr lang="ru-RU"/>
          </a:p>
        </p:txBody>
      </p:sp>
      <p:cxnSp>
        <p:nvCxnSpPr>
          <p:cNvPr id="8" name="Straight Connector 7"/>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3130692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57200" y="2854036"/>
            <a:ext cx="7772400" cy="3569141"/>
          </a:xfrm>
        </p:spPr>
        <p:txBody>
          <a:bodyPr>
            <a:normAutofit/>
          </a:bodyPr>
          <a:lstStyle/>
          <a:p>
            <a:r>
              <a:rPr lang="ru-RU" b="1" dirty="0" smtClean="0"/>
              <a:t>Построение</a:t>
            </a:r>
            <a:r>
              <a:rPr lang="ru-RU" dirty="0" smtClean="0"/>
              <a:t> </a:t>
            </a:r>
            <a:r>
              <a:rPr lang="ru-RU" b="1" dirty="0" smtClean="0"/>
              <a:t>математической </a:t>
            </a:r>
            <a:r>
              <a:rPr lang="ru-RU" b="1" dirty="0" smtClean="0"/>
              <a:t>модели </a:t>
            </a:r>
            <a:r>
              <a:rPr lang="ru-RU" b="1" i="1" dirty="0" smtClean="0"/>
              <a:t>задач на движение или работу</a:t>
            </a:r>
            <a:endParaRPr lang="ru-RU" b="1" i="1" dirty="0"/>
          </a:p>
        </p:txBody>
      </p:sp>
      <p:sp>
        <p:nvSpPr>
          <p:cNvPr id="3" name="Подзаголовок 2"/>
          <p:cNvSpPr>
            <a:spLocks noGrp="1"/>
          </p:cNvSpPr>
          <p:nvPr>
            <p:ph type="subTitle" idx="1"/>
          </p:nvPr>
        </p:nvSpPr>
        <p:spPr/>
        <p:txBody>
          <a:bodyPr/>
          <a:lstStyle/>
          <a:p>
            <a:r>
              <a:rPr lang="ru-RU" dirty="0" smtClean="0"/>
              <a:t>Подготовила учитель </a:t>
            </a:r>
            <a:r>
              <a:rPr lang="ru-RU" smtClean="0"/>
              <a:t>математики </a:t>
            </a:r>
            <a:endParaRPr lang="ru-RU" dirty="0" smtClean="0"/>
          </a:p>
          <a:p>
            <a:r>
              <a:rPr lang="ru-RU" dirty="0" smtClean="0"/>
              <a:t> Кулик И. А.</a:t>
            </a:r>
            <a:endParaRPr lang="ru-RU" dirty="0"/>
          </a:p>
        </p:txBody>
      </p:sp>
    </p:spTree>
    <p:extLst>
      <p:ext uri="{BB962C8B-B14F-4D97-AF65-F5344CB8AC3E}">
        <p14:creationId xmlns:p14="http://schemas.microsoft.com/office/powerpoint/2010/main" val="33071640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Из последнего столбца получаем уравнение</a:t>
            </a:r>
            <a:endParaRPr lang="ru-RU" dirty="0"/>
          </a:p>
        </p:txBody>
      </p:sp>
      <p:sp>
        <p:nvSpPr>
          <p:cNvPr id="3" name="Объект 2"/>
          <p:cNvSpPr>
            <a:spLocks noGrp="1"/>
          </p:cNvSpPr>
          <p:nvPr>
            <p:ph idx="1"/>
          </p:nvPr>
        </p:nvSpPr>
        <p:spPr/>
        <p:txBody>
          <a:bodyPr>
            <a:normAutofit fontScale="92500"/>
          </a:bodyPr>
          <a:lstStyle/>
          <a:p>
            <a:r>
              <a:rPr lang="ru-RU" sz="6000" dirty="0" smtClean="0"/>
              <a:t>1) 7х =3(х+5,6)             х=16,8:4</a:t>
            </a:r>
          </a:p>
          <a:p>
            <a:r>
              <a:rPr lang="ru-RU" sz="6000" dirty="0" smtClean="0"/>
              <a:t>7х =3х+16,8                   х=4,2</a:t>
            </a:r>
          </a:p>
          <a:p>
            <a:r>
              <a:rPr lang="ru-RU" sz="6000" dirty="0" smtClean="0"/>
              <a:t>7х-3х = 16,8          2) 4,2+5,6=9,8</a:t>
            </a:r>
          </a:p>
          <a:p>
            <a:r>
              <a:rPr lang="ru-RU" sz="6000" dirty="0" smtClean="0"/>
              <a:t>4х=16,8                Ответ: 4,2 и 9,8</a:t>
            </a:r>
            <a:endParaRPr lang="ru-RU" sz="6000" dirty="0"/>
          </a:p>
        </p:txBody>
      </p:sp>
    </p:spTree>
    <p:extLst>
      <p:ext uri="{BB962C8B-B14F-4D97-AF65-F5344CB8AC3E}">
        <p14:creationId xmlns:p14="http://schemas.microsoft.com/office/powerpoint/2010/main" val="12344817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Задача 8 класса</a:t>
            </a:r>
            <a:br>
              <a:rPr lang="ru-RU" dirty="0" smtClean="0"/>
            </a:br>
            <a:r>
              <a:rPr lang="ru-RU" sz="2800" dirty="0" smtClean="0"/>
              <a:t>( учебник Ю. Н. Макарычев № 632 )</a:t>
            </a:r>
            <a:endParaRPr lang="ru-RU" dirty="0"/>
          </a:p>
        </p:txBody>
      </p:sp>
      <p:sp>
        <p:nvSpPr>
          <p:cNvPr id="3" name="Объект 2"/>
          <p:cNvSpPr>
            <a:spLocks noGrp="1"/>
          </p:cNvSpPr>
          <p:nvPr>
            <p:ph idx="1"/>
          </p:nvPr>
        </p:nvSpPr>
        <p:spPr/>
        <p:txBody>
          <a:bodyPr>
            <a:normAutofit/>
          </a:bodyPr>
          <a:lstStyle/>
          <a:p>
            <a:r>
              <a:rPr lang="ru-RU" sz="4000" dirty="0" smtClean="0"/>
              <a:t>При совместной работе двух кранов  разгрузку баржи закончили за 6 ч. Сколько времени потребовалось бы каждому крану отдельно для разгрузки баржи, если известно, что первому крану для этого требуется на 5ч больше, чем второму?</a:t>
            </a:r>
            <a:endParaRPr lang="ru-RU" sz="4000" dirty="0"/>
          </a:p>
        </p:txBody>
      </p:sp>
    </p:spTree>
    <p:extLst>
      <p:ext uri="{BB962C8B-B14F-4D97-AF65-F5344CB8AC3E}">
        <p14:creationId xmlns:p14="http://schemas.microsoft.com/office/powerpoint/2010/main" val="10442856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Заполняем таблицу</a:t>
            </a:r>
            <a:endParaRPr lang="ru-RU"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1416216969"/>
              </p:ext>
            </p:extLst>
          </p:nvPr>
        </p:nvGraphicFramePr>
        <p:xfrm>
          <a:off x="1024126" y="1808922"/>
          <a:ext cx="9720076" cy="4353339"/>
        </p:xfrm>
        <a:graphic>
          <a:graphicData uri="http://schemas.openxmlformats.org/drawingml/2006/table">
            <a:tbl>
              <a:tblPr firstRow="1" bandRow="1">
                <a:tableStyleId>{5C22544A-7EE6-4342-B048-85BDC9FD1C3A}</a:tableStyleId>
              </a:tblPr>
              <a:tblGrid>
                <a:gridCol w="2430019">
                  <a:extLst>
                    <a:ext uri="{9D8B030D-6E8A-4147-A177-3AD203B41FA5}">
                      <a16:colId xmlns:a16="http://schemas.microsoft.com/office/drawing/2014/main" val="1686991908"/>
                    </a:ext>
                  </a:extLst>
                </a:gridCol>
                <a:gridCol w="2430019">
                  <a:extLst>
                    <a:ext uri="{9D8B030D-6E8A-4147-A177-3AD203B41FA5}">
                      <a16:colId xmlns:a16="http://schemas.microsoft.com/office/drawing/2014/main" val="1388463153"/>
                    </a:ext>
                  </a:extLst>
                </a:gridCol>
                <a:gridCol w="2430019">
                  <a:extLst>
                    <a:ext uri="{9D8B030D-6E8A-4147-A177-3AD203B41FA5}">
                      <a16:colId xmlns:a16="http://schemas.microsoft.com/office/drawing/2014/main" val="2055581192"/>
                    </a:ext>
                  </a:extLst>
                </a:gridCol>
                <a:gridCol w="2430019">
                  <a:extLst>
                    <a:ext uri="{9D8B030D-6E8A-4147-A177-3AD203B41FA5}">
                      <a16:colId xmlns:a16="http://schemas.microsoft.com/office/drawing/2014/main" val="501769509"/>
                    </a:ext>
                  </a:extLst>
                </a:gridCol>
              </a:tblGrid>
              <a:tr h="1333740">
                <a:tc>
                  <a:txBody>
                    <a:bodyPr/>
                    <a:lstStyle/>
                    <a:p>
                      <a:r>
                        <a:rPr lang="ru-RU" sz="4000" dirty="0" smtClean="0"/>
                        <a:t>название</a:t>
                      </a:r>
                      <a:endParaRPr lang="ru-RU" sz="4000" dirty="0"/>
                    </a:p>
                  </a:txBody>
                  <a:tcPr/>
                </a:tc>
                <a:tc>
                  <a:txBody>
                    <a:bodyPr/>
                    <a:lstStyle/>
                    <a:p>
                      <a:r>
                        <a:rPr lang="ru-RU" sz="4000" dirty="0" smtClean="0"/>
                        <a:t>Время</a:t>
                      </a:r>
                    </a:p>
                    <a:p>
                      <a:r>
                        <a:rPr lang="en-US" sz="4000" dirty="0" smtClean="0"/>
                        <a:t>       t</a:t>
                      </a:r>
                      <a:endParaRPr lang="ru-RU" sz="4000" dirty="0"/>
                    </a:p>
                  </a:txBody>
                  <a:tcPr/>
                </a:tc>
                <a:tc>
                  <a:txBody>
                    <a:bodyPr/>
                    <a:lstStyle/>
                    <a:p>
                      <a:r>
                        <a:rPr lang="ru-RU" sz="1800" dirty="0" smtClean="0"/>
                        <a:t>Производительность</a:t>
                      </a:r>
                    </a:p>
                    <a:p>
                      <a:r>
                        <a:rPr lang="ru-RU" sz="4000" dirty="0" smtClean="0"/>
                        <a:t>         Р</a:t>
                      </a:r>
                      <a:endParaRPr lang="ru-RU" sz="4000" dirty="0"/>
                    </a:p>
                  </a:txBody>
                  <a:tcPr/>
                </a:tc>
                <a:tc>
                  <a:txBody>
                    <a:bodyPr/>
                    <a:lstStyle/>
                    <a:p>
                      <a:r>
                        <a:rPr lang="ru-RU" sz="4000" dirty="0" smtClean="0"/>
                        <a:t>Работа </a:t>
                      </a:r>
                    </a:p>
                    <a:p>
                      <a:r>
                        <a:rPr lang="ru-RU" sz="4000" dirty="0" smtClean="0"/>
                        <a:t>         А</a:t>
                      </a:r>
                      <a:endParaRPr lang="ru-RU" sz="4000" dirty="0"/>
                    </a:p>
                  </a:txBody>
                  <a:tcPr/>
                </a:tc>
                <a:extLst>
                  <a:ext uri="{0D108BD9-81ED-4DB2-BD59-A6C34878D82A}">
                    <a16:rowId xmlns:a16="http://schemas.microsoft.com/office/drawing/2014/main" val="3074811012"/>
                  </a:ext>
                </a:extLst>
              </a:tr>
              <a:tr h="1006533">
                <a:tc>
                  <a:txBody>
                    <a:bodyPr/>
                    <a:lstStyle/>
                    <a:p>
                      <a:r>
                        <a:rPr lang="ru-RU" sz="4000" dirty="0" smtClean="0"/>
                        <a:t>1 кран</a:t>
                      </a:r>
                      <a:endParaRPr lang="ru-RU" sz="4000" dirty="0"/>
                    </a:p>
                  </a:txBody>
                  <a:tcPr/>
                </a:tc>
                <a:tc>
                  <a:txBody>
                    <a:bodyPr/>
                    <a:lstStyle/>
                    <a:p>
                      <a:r>
                        <a:rPr lang="ru-RU" sz="4000" dirty="0" smtClean="0"/>
                        <a:t>х+5</a:t>
                      </a:r>
                      <a:endParaRPr lang="ru-RU" sz="4000" dirty="0"/>
                    </a:p>
                  </a:txBody>
                  <a:tcPr/>
                </a:tc>
                <a:tc>
                  <a:txBody>
                    <a:bodyPr/>
                    <a:lstStyle/>
                    <a:p>
                      <a:endParaRPr lang="ru-RU"/>
                    </a:p>
                  </a:txBody>
                  <a:tcPr/>
                </a:tc>
                <a:tc>
                  <a:txBody>
                    <a:bodyPr/>
                    <a:lstStyle/>
                    <a:p>
                      <a:r>
                        <a:rPr lang="ru-RU" sz="4000" dirty="0" smtClean="0"/>
                        <a:t>1</a:t>
                      </a:r>
                      <a:endParaRPr lang="ru-RU" sz="4000" dirty="0"/>
                    </a:p>
                  </a:txBody>
                  <a:tcPr/>
                </a:tc>
                <a:extLst>
                  <a:ext uri="{0D108BD9-81ED-4DB2-BD59-A6C34878D82A}">
                    <a16:rowId xmlns:a16="http://schemas.microsoft.com/office/drawing/2014/main" val="203824019"/>
                  </a:ext>
                </a:extLst>
              </a:tr>
              <a:tr h="1006533">
                <a:tc>
                  <a:txBody>
                    <a:bodyPr/>
                    <a:lstStyle/>
                    <a:p>
                      <a:r>
                        <a:rPr lang="ru-RU" sz="4000" dirty="0" smtClean="0"/>
                        <a:t>2 кран</a:t>
                      </a:r>
                      <a:endParaRPr lang="ru-RU" sz="4000" dirty="0"/>
                    </a:p>
                  </a:txBody>
                  <a:tcPr/>
                </a:tc>
                <a:tc>
                  <a:txBody>
                    <a:bodyPr/>
                    <a:lstStyle/>
                    <a:p>
                      <a:r>
                        <a:rPr lang="ru-RU" sz="4000" dirty="0" smtClean="0"/>
                        <a:t>х</a:t>
                      </a:r>
                      <a:endParaRPr lang="ru-RU" sz="4000" dirty="0"/>
                    </a:p>
                  </a:txBody>
                  <a:tcPr/>
                </a:tc>
                <a:tc>
                  <a:txBody>
                    <a:bodyPr/>
                    <a:lstStyle/>
                    <a:p>
                      <a:endParaRPr lang="ru-RU" dirty="0"/>
                    </a:p>
                  </a:txBody>
                  <a:tcPr/>
                </a:tc>
                <a:tc>
                  <a:txBody>
                    <a:bodyPr/>
                    <a:lstStyle/>
                    <a:p>
                      <a:r>
                        <a:rPr lang="ru-RU" sz="4000" dirty="0" smtClean="0"/>
                        <a:t>1</a:t>
                      </a:r>
                      <a:endParaRPr lang="ru-RU" sz="4000" dirty="0"/>
                    </a:p>
                  </a:txBody>
                  <a:tcPr/>
                </a:tc>
                <a:extLst>
                  <a:ext uri="{0D108BD9-81ED-4DB2-BD59-A6C34878D82A}">
                    <a16:rowId xmlns:a16="http://schemas.microsoft.com/office/drawing/2014/main" val="2469876688"/>
                  </a:ext>
                </a:extLst>
              </a:tr>
              <a:tr h="1006533">
                <a:tc>
                  <a:txBody>
                    <a:bodyPr/>
                    <a:lstStyle/>
                    <a:p>
                      <a:r>
                        <a:rPr lang="ru-RU" sz="4000" dirty="0" smtClean="0"/>
                        <a:t>вместе</a:t>
                      </a:r>
                      <a:endParaRPr lang="ru-RU" sz="4000" dirty="0"/>
                    </a:p>
                  </a:txBody>
                  <a:tcPr/>
                </a:tc>
                <a:tc>
                  <a:txBody>
                    <a:bodyPr/>
                    <a:lstStyle/>
                    <a:p>
                      <a:r>
                        <a:rPr lang="ru-RU" sz="4000" dirty="0" smtClean="0"/>
                        <a:t>6</a:t>
                      </a:r>
                      <a:endParaRPr lang="ru-RU" sz="4000" dirty="0"/>
                    </a:p>
                  </a:txBody>
                  <a:tcPr/>
                </a:tc>
                <a:tc>
                  <a:txBody>
                    <a:bodyPr/>
                    <a:lstStyle/>
                    <a:p>
                      <a:endParaRPr lang="ru-RU" dirty="0"/>
                    </a:p>
                  </a:txBody>
                  <a:tcPr/>
                </a:tc>
                <a:tc>
                  <a:txBody>
                    <a:bodyPr/>
                    <a:lstStyle/>
                    <a:p>
                      <a:r>
                        <a:rPr lang="ru-RU" sz="4000" dirty="0" smtClean="0"/>
                        <a:t>1</a:t>
                      </a:r>
                      <a:endParaRPr lang="ru-RU" sz="4000" dirty="0"/>
                    </a:p>
                  </a:txBody>
                  <a:tcPr/>
                </a:tc>
                <a:extLst>
                  <a:ext uri="{0D108BD9-81ED-4DB2-BD59-A6C34878D82A}">
                    <a16:rowId xmlns:a16="http://schemas.microsoft.com/office/drawing/2014/main" val="2210528"/>
                  </a:ext>
                </a:extLst>
              </a:tr>
            </a:tbl>
          </a:graphicData>
        </a:graphic>
      </p:graphicFrame>
    </p:spTree>
    <p:extLst>
      <p:ext uri="{BB962C8B-B14F-4D97-AF65-F5344CB8AC3E}">
        <p14:creationId xmlns:p14="http://schemas.microsoft.com/office/powerpoint/2010/main" val="21645741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dirty="0" smtClean="0"/>
              <a:t>Находим производительность (скорость выполнения работы за единицу времени)</a:t>
            </a:r>
            <a:endParaRPr lang="ru-RU" sz="3200"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1632052574"/>
              </p:ext>
            </p:extLst>
          </p:nvPr>
        </p:nvGraphicFramePr>
        <p:xfrm>
          <a:off x="1024126" y="1808922"/>
          <a:ext cx="9720076" cy="4353339"/>
        </p:xfrm>
        <a:graphic>
          <a:graphicData uri="http://schemas.openxmlformats.org/drawingml/2006/table">
            <a:tbl>
              <a:tblPr firstRow="1" bandRow="1">
                <a:tableStyleId>{5C22544A-7EE6-4342-B048-85BDC9FD1C3A}</a:tableStyleId>
              </a:tblPr>
              <a:tblGrid>
                <a:gridCol w="2430019">
                  <a:extLst>
                    <a:ext uri="{9D8B030D-6E8A-4147-A177-3AD203B41FA5}">
                      <a16:colId xmlns:a16="http://schemas.microsoft.com/office/drawing/2014/main" val="1686991908"/>
                    </a:ext>
                  </a:extLst>
                </a:gridCol>
                <a:gridCol w="2430019">
                  <a:extLst>
                    <a:ext uri="{9D8B030D-6E8A-4147-A177-3AD203B41FA5}">
                      <a16:colId xmlns:a16="http://schemas.microsoft.com/office/drawing/2014/main" val="1388463153"/>
                    </a:ext>
                  </a:extLst>
                </a:gridCol>
                <a:gridCol w="2430019">
                  <a:extLst>
                    <a:ext uri="{9D8B030D-6E8A-4147-A177-3AD203B41FA5}">
                      <a16:colId xmlns:a16="http://schemas.microsoft.com/office/drawing/2014/main" val="2055581192"/>
                    </a:ext>
                  </a:extLst>
                </a:gridCol>
                <a:gridCol w="2430019">
                  <a:extLst>
                    <a:ext uri="{9D8B030D-6E8A-4147-A177-3AD203B41FA5}">
                      <a16:colId xmlns:a16="http://schemas.microsoft.com/office/drawing/2014/main" val="501769509"/>
                    </a:ext>
                  </a:extLst>
                </a:gridCol>
              </a:tblGrid>
              <a:tr h="1333740">
                <a:tc>
                  <a:txBody>
                    <a:bodyPr/>
                    <a:lstStyle/>
                    <a:p>
                      <a:r>
                        <a:rPr lang="ru-RU" sz="4000" dirty="0" smtClean="0"/>
                        <a:t>название</a:t>
                      </a:r>
                      <a:endParaRPr lang="ru-RU" sz="4000" dirty="0"/>
                    </a:p>
                  </a:txBody>
                  <a:tcPr/>
                </a:tc>
                <a:tc>
                  <a:txBody>
                    <a:bodyPr/>
                    <a:lstStyle/>
                    <a:p>
                      <a:r>
                        <a:rPr lang="ru-RU" sz="4000" dirty="0" smtClean="0"/>
                        <a:t>Время</a:t>
                      </a:r>
                    </a:p>
                    <a:p>
                      <a:r>
                        <a:rPr lang="en-US" sz="4000" dirty="0" smtClean="0"/>
                        <a:t>       t</a:t>
                      </a:r>
                      <a:endParaRPr lang="ru-RU" sz="4000" dirty="0"/>
                    </a:p>
                  </a:txBody>
                  <a:tcPr/>
                </a:tc>
                <a:tc>
                  <a:txBody>
                    <a:bodyPr/>
                    <a:lstStyle/>
                    <a:p>
                      <a:r>
                        <a:rPr lang="ru-RU" sz="1800" dirty="0" smtClean="0"/>
                        <a:t>Производительность</a:t>
                      </a:r>
                    </a:p>
                    <a:p>
                      <a:r>
                        <a:rPr lang="ru-RU" sz="4000" dirty="0" smtClean="0"/>
                        <a:t>         Р</a:t>
                      </a:r>
                      <a:endParaRPr lang="ru-RU" sz="4000" dirty="0"/>
                    </a:p>
                  </a:txBody>
                  <a:tcPr/>
                </a:tc>
                <a:tc>
                  <a:txBody>
                    <a:bodyPr/>
                    <a:lstStyle/>
                    <a:p>
                      <a:r>
                        <a:rPr lang="ru-RU" sz="4000" dirty="0" smtClean="0"/>
                        <a:t>Работа </a:t>
                      </a:r>
                    </a:p>
                    <a:p>
                      <a:r>
                        <a:rPr lang="ru-RU" sz="4000" dirty="0" smtClean="0"/>
                        <a:t>         А</a:t>
                      </a:r>
                      <a:endParaRPr lang="ru-RU" sz="4000" dirty="0"/>
                    </a:p>
                  </a:txBody>
                  <a:tcPr/>
                </a:tc>
                <a:extLst>
                  <a:ext uri="{0D108BD9-81ED-4DB2-BD59-A6C34878D82A}">
                    <a16:rowId xmlns:a16="http://schemas.microsoft.com/office/drawing/2014/main" val="3074811012"/>
                  </a:ext>
                </a:extLst>
              </a:tr>
              <a:tr h="1006533">
                <a:tc>
                  <a:txBody>
                    <a:bodyPr/>
                    <a:lstStyle/>
                    <a:p>
                      <a:r>
                        <a:rPr lang="ru-RU" sz="4000" dirty="0" smtClean="0"/>
                        <a:t>1 кран</a:t>
                      </a:r>
                      <a:endParaRPr lang="ru-RU" sz="4000" dirty="0"/>
                    </a:p>
                  </a:txBody>
                  <a:tcPr/>
                </a:tc>
                <a:tc>
                  <a:txBody>
                    <a:bodyPr/>
                    <a:lstStyle/>
                    <a:p>
                      <a:r>
                        <a:rPr lang="ru-RU" sz="4000" dirty="0" smtClean="0"/>
                        <a:t>х+5</a:t>
                      </a:r>
                      <a:endParaRPr lang="ru-RU" sz="4000" dirty="0"/>
                    </a:p>
                  </a:txBody>
                  <a:tcPr/>
                </a:tc>
                <a:tc>
                  <a:txBody>
                    <a:bodyPr/>
                    <a:lstStyle/>
                    <a:p>
                      <a:r>
                        <a:rPr lang="ru-RU" sz="4000" dirty="0" smtClean="0"/>
                        <a:t>1/(х+5)</a:t>
                      </a:r>
                      <a:endParaRPr lang="ru-RU" sz="4000" dirty="0"/>
                    </a:p>
                  </a:txBody>
                  <a:tcPr/>
                </a:tc>
                <a:tc>
                  <a:txBody>
                    <a:bodyPr/>
                    <a:lstStyle/>
                    <a:p>
                      <a:r>
                        <a:rPr lang="ru-RU" sz="4000" dirty="0" smtClean="0"/>
                        <a:t>1</a:t>
                      </a:r>
                      <a:endParaRPr lang="ru-RU" sz="4000" dirty="0"/>
                    </a:p>
                  </a:txBody>
                  <a:tcPr/>
                </a:tc>
                <a:extLst>
                  <a:ext uri="{0D108BD9-81ED-4DB2-BD59-A6C34878D82A}">
                    <a16:rowId xmlns:a16="http://schemas.microsoft.com/office/drawing/2014/main" val="203824019"/>
                  </a:ext>
                </a:extLst>
              </a:tr>
              <a:tr h="1006533">
                <a:tc>
                  <a:txBody>
                    <a:bodyPr/>
                    <a:lstStyle/>
                    <a:p>
                      <a:r>
                        <a:rPr lang="ru-RU" sz="4000" dirty="0" smtClean="0"/>
                        <a:t>2 кран</a:t>
                      </a:r>
                      <a:endParaRPr lang="ru-RU" sz="4000" dirty="0"/>
                    </a:p>
                  </a:txBody>
                  <a:tcPr/>
                </a:tc>
                <a:tc>
                  <a:txBody>
                    <a:bodyPr/>
                    <a:lstStyle/>
                    <a:p>
                      <a:r>
                        <a:rPr lang="ru-RU" sz="4000" dirty="0" smtClean="0"/>
                        <a:t>х</a:t>
                      </a:r>
                      <a:endParaRPr lang="ru-RU" sz="4000" dirty="0"/>
                    </a:p>
                  </a:txBody>
                  <a:tcPr/>
                </a:tc>
                <a:tc>
                  <a:txBody>
                    <a:bodyPr/>
                    <a:lstStyle/>
                    <a:p>
                      <a:r>
                        <a:rPr lang="ru-RU" sz="4000" dirty="0" smtClean="0"/>
                        <a:t>1/х</a:t>
                      </a:r>
                      <a:endParaRPr lang="ru-RU" sz="4000" dirty="0"/>
                    </a:p>
                  </a:txBody>
                  <a:tcPr/>
                </a:tc>
                <a:tc>
                  <a:txBody>
                    <a:bodyPr/>
                    <a:lstStyle/>
                    <a:p>
                      <a:r>
                        <a:rPr lang="ru-RU" sz="4000" dirty="0" smtClean="0"/>
                        <a:t>1</a:t>
                      </a:r>
                      <a:endParaRPr lang="ru-RU" sz="4000" dirty="0"/>
                    </a:p>
                  </a:txBody>
                  <a:tcPr/>
                </a:tc>
                <a:extLst>
                  <a:ext uri="{0D108BD9-81ED-4DB2-BD59-A6C34878D82A}">
                    <a16:rowId xmlns:a16="http://schemas.microsoft.com/office/drawing/2014/main" val="2469876688"/>
                  </a:ext>
                </a:extLst>
              </a:tr>
              <a:tr h="1006533">
                <a:tc>
                  <a:txBody>
                    <a:bodyPr/>
                    <a:lstStyle/>
                    <a:p>
                      <a:r>
                        <a:rPr lang="ru-RU" sz="4000" dirty="0" smtClean="0"/>
                        <a:t>вместе</a:t>
                      </a:r>
                      <a:endParaRPr lang="ru-RU" sz="4000" dirty="0"/>
                    </a:p>
                  </a:txBody>
                  <a:tcPr/>
                </a:tc>
                <a:tc>
                  <a:txBody>
                    <a:bodyPr/>
                    <a:lstStyle/>
                    <a:p>
                      <a:r>
                        <a:rPr lang="ru-RU" sz="4000" dirty="0" smtClean="0"/>
                        <a:t>6</a:t>
                      </a:r>
                      <a:endParaRPr lang="ru-RU" sz="4000" dirty="0"/>
                    </a:p>
                  </a:txBody>
                  <a:tcPr/>
                </a:tc>
                <a:tc>
                  <a:txBody>
                    <a:bodyPr/>
                    <a:lstStyle/>
                    <a:p>
                      <a:r>
                        <a:rPr lang="ru-RU" sz="4000" dirty="0" smtClean="0"/>
                        <a:t>1/6</a:t>
                      </a:r>
                      <a:endParaRPr lang="ru-RU" sz="4000" dirty="0"/>
                    </a:p>
                  </a:txBody>
                  <a:tcPr/>
                </a:tc>
                <a:tc>
                  <a:txBody>
                    <a:bodyPr/>
                    <a:lstStyle/>
                    <a:p>
                      <a:r>
                        <a:rPr lang="ru-RU" sz="4000" dirty="0" smtClean="0"/>
                        <a:t>1</a:t>
                      </a:r>
                      <a:endParaRPr lang="ru-RU" sz="4000" dirty="0"/>
                    </a:p>
                  </a:txBody>
                  <a:tcPr/>
                </a:tc>
                <a:extLst>
                  <a:ext uri="{0D108BD9-81ED-4DB2-BD59-A6C34878D82A}">
                    <a16:rowId xmlns:a16="http://schemas.microsoft.com/office/drawing/2014/main" val="2210528"/>
                  </a:ext>
                </a:extLst>
              </a:tr>
            </a:tbl>
          </a:graphicData>
        </a:graphic>
      </p:graphicFrame>
    </p:spTree>
    <p:extLst>
      <p:ext uri="{BB962C8B-B14F-4D97-AF65-F5344CB8AC3E}">
        <p14:creationId xmlns:p14="http://schemas.microsoft.com/office/powerpoint/2010/main" val="31827724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Составим и решим уравнение</a:t>
            </a:r>
            <a:endParaRPr lang="ru-RU" dirty="0"/>
          </a:p>
        </p:txBody>
      </p:sp>
      <p:sp>
        <p:nvSpPr>
          <p:cNvPr id="3" name="Объект 2"/>
          <p:cNvSpPr>
            <a:spLocks noGrp="1"/>
          </p:cNvSpPr>
          <p:nvPr>
            <p:ph idx="1"/>
          </p:nvPr>
        </p:nvSpPr>
        <p:spPr>
          <a:xfrm>
            <a:off x="1024128" y="1729410"/>
            <a:ext cx="9720073" cy="4579950"/>
          </a:xfrm>
        </p:spPr>
        <p:txBody>
          <a:bodyPr>
            <a:normAutofit/>
          </a:bodyPr>
          <a:lstStyle/>
          <a:p>
            <a:r>
              <a:rPr lang="ru-RU" sz="2800" dirty="0" smtClean="0"/>
              <a:t>1)   1/(х+5)+1/х=1/6  помножим на 6х(х+5), т. к. х≠0, х≠-5</a:t>
            </a:r>
          </a:p>
          <a:p>
            <a:r>
              <a:rPr lang="ru-RU" sz="2800" dirty="0" smtClean="0"/>
              <a:t>6х+6(х+5)=х(х+5)</a:t>
            </a:r>
          </a:p>
          <a:p>
            <a:r>
              <a:rPr lang="ru-RU" sz="2800" dirty="0" smtClean="0"/>
              <a:t>6х+6х+30=х²+5х</a:t>
            </a:r>
          </a:p>
          <a:p>
            <a:r>
              <a:rPr lang="ru-RU" sz="2800" dirty="0" smtClean="0"/>
              <a:t>х²+5х-6х-6х-30=0</a:t>
            </a:r>
          </a:p>
          <a:p>
            <a:r>
              <a:rPr lang="ru-RU" sz="2800" dirty="0" smtClean="0"/>
              <a:t>х²-7х-30=0</a:t>
            </a:r>
          </a:p>
          <a:p>
            <a:r>
              <a:rPr lang="ru-RU" sz="2800" dirty="0" smtClean="0"/>
              <a:t>х=-3(не подходит по условию) или х=10(ч) – 2 </a:t>
            </a:r>
            <a:r>
              <a:rPr lang="ru-RU" sz="2800" dirty="0" err="1" smtClean="0"/>
              <a:t>кр</a:t>
            </a:r>
            <a:r>
              <a:rPr lang="ru-RU" sz="2800" dirty="0" smtClean="0"/>
              <a:t>.</a:t>
            </a:r>
          </a:p>
          <a:p>
            <a:r>
              <a:rPr lang="ru-RU" sz="2800" dirty="0" smtClean="0"/>
              <a:t>2) 10+5=15(ч) – 1 </a:t>
            </a:r>
            <a:r>
              <a:rPr lang="ru-RU" sz="2800" dirty="0" err="1" smtClean="0"/>
              <a:t>кр</a:t>
            </a:r>
            <a:r>
              <a:rPr lang="ru-RU" sz="2800" dirty="0" smtClean="0"/>
              <a:t>.</a:t>
            </a:r>
          </a:p>
          <a:p>
            <a:r>
              <a:rPr lang="ru-RU" sz="2800" dirty="0" smtClean="0"/>
              <a:t>Ответ: 5 ч и 10 ч.</a:t>
            </a:r>
            <a:endParaRPr lang="ru-RU" sz="2800" dirty="0"/>
          </a:p>
        </p:txBody>
      </p:sp>
    </p:spTree>
    <p:extLst>
      <p:ext uri="{BB962C8B-B14F-4D97-AF65-F5344CB8AC3E}">
        <p14:creationId xmlns:p14="http://schemas.microsoft.com/office/powerpoint/2010/main" val="22553815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Задача 9 класса</a:t>
            </a:r>
            <a:br>
              <a:rPr lang="ru-RU" dirty="0" smtClean="0"/>
            </a:br>
            <a:r>
              <a:rPr lang="ru-RU" sz="3200" dirty="0" smtClean="0"/>
              <a:t>(сборник И. В. Ященко Типовые экзаменационные варианты № 22, вариант 23)</a:t>
            </a:r>
            <a:endParaRPr lang="ru-RU" dirty="0"/>
          </a:p>
        </p:txBody>
      </p:sp>
      <p:sp>
        <p:nvSpPr>
          <p:cNvPr id="3" name="Объект 2"/>
          <p:cNvSpPr>
            <a:spLocks noGrp="1"/>
          </p:cNvSpPr>
          <p:nvPr>
            <p:ph idx="1"/>
          </p:nvPr>
        </p:nvSpPr>
        <p:spPr/>
        <p:txBody>
          <a:bodyPr>
            <a:noAutofit/>
          </a:bodyPr>
          <a:lstStyle/>
          <a:p>
            <a:r>
              <a:rPr lang="ru-RU" sz="3600" dirty="0" smtClean="0"/>
              <a:t>Из пункта А в пункт В, расположенный ниже по течению реки, отправился плот. Одновременно с ним  из пункта А вышел катер. Дойдя до В катер сразу же развернулся и пошел назад. Какую часть пути от А до В проплывет плот к моменту встречи с катером, если скорость катера в стоячей воде втрое больше скорости течения реки?</a:t>
            </a:r>
            <a:endParaRPr lang="ru-RU" sz="3600" dirty="0"/>
          </a:p>
        </p:txBody>
      </p:sp>
    </p:spTree>
    <p:extLst>
      <p:ext uri="{BB962C8B-B14F-4D97-AF65-F5344CB8AC3E}">
        <p14:creationId xmlns:p14="http://schemas.microsoft.com/office/powerpoint/2010/main" val="9798211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Заполняем таблицу</a:t>
            </a:r>
            <a:endParaRPr lang="ru-RU"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1128131732"/>
              </p:ext>
            </p:extLst>
          </p:nvPr>
        </p:nvGraphicFramePr>
        <p:xfrm>
          <a:off x="1023938" y="1550504"/>
          <a:ext cx="9720264" cy="4632960"/>
        </p:xfrm>
        <a:graphic>
          <a:graphicData uri="http://schemas.openxmlformats.org/drawingml/2006/table">
            <a:tbl>
              <a:tblPr firstRow="1" bandRow="1">
                <a:tableStyleId>{5C22544A-7EE6-4342-B048-85BDC9FD1C3A}</a:tableStyleId>
              </a:tblPr>
              <a:tblGrid>
                <a:gridCol w="2430066">
                  <a:extLst>
                    <a:ext uri="{9D8B030D-6E8A-4147-A177-3AD203B41FA5}">
                      <a16:colId xmlns:a16="http://schemas.microsoft.com/office/drawing/2014/main" val="446680090"/>
                    </a:ext>
                  </a:extLst>
                </a:gridCol>
                <a:gridCol w="2430066">
                  <a:extLst>
                    <a:ext uri="{9D8B030D-6E8A-4147-A177-3AD203B41FA5}">
                      <a16:colId xmlns:a16="http://schemas.microsoft.com/office/drawing/2014/main" val="1593425036"/>
                    </a:ext>
                  </a:extLst>
                </a:gridCol>
                <a:gridCol w="2430066">
                  <a:extLst>
                    <a:ext uri="{9D8B030D-6E8A-4147-A177-3AD203B41FA5}">
                      <a16:colId xmlns:a16="http://schemas.microsoft.com/office/drawing/2014/main" val="3606992271"/>
                    </a:ext>
                  </a:extLst>
                </a:gridCol>
                <a:gridCol w="2430066">
                  <a:extLst>
                    <a:ext uri="{9D8B030D-6E8A-4147-A177-3AD203B41FA5}">
                      <a16:colId xmlns:a16="http://schemas.microsoft.com/office/drawing/2014/main" val="2139502948"/>
                    </a:ext>
                  </a:extLst>
                </a:gridCol>
              </a:tblGrid>
              <a:tr h="992605">
                <a:tc>
                  <a:txBody>
                    <a:bodyPr/>
                    <a:lstStyle/>
                    <a:p>
                      <a:r>
                        <a:rPr lang="ru-RU" sz="4000" dirty="0" smtClean="0"/>
                        <a:t>название</a:t>
                      </a:r>
                      <a:endParaRPr lang="ru-RU" sz="4000" dirty="0"/>
                    </a:p>
                  </a:txBody>
                  <a:tcPr/>
                </a:tc>
                <a:tc>
                  <a:txBody>
                    <a:bodyPr/>
                    <a:lstStyle/>
                    <a:p>
                      <a:r>
                        <a:rPr lang="en-US" sz="6000" dirty="0" smtClean="0"/>
                        <a:t>t</a:t>
                      </a:r>
                      <a:endParaRPr lang="ru-RU" sz="6000" dirty="0"/>
                    </a:p>
                  </a:txBody>
                  <a:tcPr/>
                </a:tc>
                <a:tc>
                  <a:txBody>
                    <a:bodyPr/>
                    <a:lstStyle/>
                    <a:p>
                      <a:r>
                        <a:rPr lang="en-US" sz="6000" dirty="0" smtClean="0"/>
                        <a:t>v</a:t>
                      </a:r>
                      <a:endParaRPr lang="ru-RU" sz="6000" dirty="0"/>
                    </a:p>
                  </a:txBody>
                  <a:tcPr/>
                </a:tc>
                <a:tc>
                  <a:txBody>
                    <a:bodyPr/>
                    <a:lstStyle/>
                    <a:p>
                      <a:r>
                        <a:rPr lang="en-US" sz="6000" dirty="0" smtClean="0"/>
                        <a:t>s</a:t>
                      </a:r>
                      <a:endParaRPr lang="ru-RU" sz="6000" dirty="0"/>
                    </a:p>
                  </a:txBody>
                  <a:tcPr/>
                </a:tc>
                <a:extLst>
                  <a:ext uri="{0D108BD9-81ED-4DB2-BD59-A6C34878D82A}">
                    <a16:rowId xmlns:a16="http://schemas.microsoft.com/office/drawing/2014/main" val="247918557"/>
                  </a:ext>
                </a:extLst>
              </a:tr>
              <a:tr h="992605">
                <a:tc>
                  <a:txBody>
                    <a:bodyPr/>
                    <a:lstStyle/>
                    <a:p>
                      <a:r>
                        <a:rPr lang="ru-RU" sz="4000" dirty="0" smtClean="0"/>
                        <a:t>Плот </a:t>
                      </a:r>
                      <a:endParaRPr lang="ru-RU" sz="4000" dirty="0"/>
                    </a:p>
                  </a:txBody>
                  <a:tcPr/>
                </a:tc>
                <a:tc>
                  <a:txBody>
                    <a:bodyPr/>
                    <a:lstStyle/>
                    <a:p>
                      <a:endParaRPr lang="ru-RU" dirty="0"/>
                    </a:p>
                  </a:txBody>
                  <a:tcPr/>
                </a:tc>
                <a:tc>
                  <a:txBody>
                    <a:bodyPr/>
                    <a:lstStyle/>
                    <a:p>
                      <a:r>
                        <a:rPr lang="ru-RU" sz="6000" dirty="0" smtClean="0"/>
                        <a:t>у</a:t>
                      </a:r>
                      <a:endParaRPr lang="ru-RU" sz="6000" dirty="0"/>
                    </a:p>
                  </a:txBody>
                  <a:tcPr/>
                </a:tc>
                <a:tc>
                  <a:txBody>
                    <a:bodyPr/>
                    <a:lstStyle/>
                    <a:p>
                      <a:r>
                        <a:rPr lang="ru-RU" sz="6000" dirty="0" smtClean="0"/>
                        <a:t>х</a:t>
                      </a:r>
                      <a:endParaRPr lang="ru-RU" sz="6000" dirty="0"/>
                    </a:p>
                  </a:txBody>
                  <a:tcPr/>
                </a:tc>
                <a:extLst>
                  <a:ext uri="{0D108BD9-81ED-4DB2-BD59-A6C34878D82A}">
                    <a16:rowId xmlns:a16="http://schemas.microsoft.com/office/drawing/2014/main" val="2708689311"/>
                  </a:ext>
                </a:extLst>
              </a:tr>
              <a:tr h="1052763">
                <a:tc>
                  <a:txBody>
                    <a:bodyPr/>
                    <a:lstStyle/>
                    <a:p>
                      <a:r>
                        <a:rPr lang="ru-RU" sz="3200" dirty="0" smtClean="0"/>
                        <a:t>Катер по течению</a:t>
                      </a:r>
                      <a:endParaRPr lang="ru-RU" sz="3200" dirty="0"/>
                    </a:p>
                  </a:txBody>
                  <a:tcPr/>
                </a:tc>
                <a:tc>
                  <a:txBody>
                    <a:bodyPr/>
                    <a:lstStyle/>
                    <a:p>
                      <a:endParaRPr lang="ru-RU" dirty="0"/>
                    </a:p>
                  </a:txBody>
                  <a:tcPr/>
                </a:tc>
                <a:tc>
                  <a:txBody>
                    <a:bodyPr/>
                    <a:lstStyle/>
                    <a:p>
                      <a:r>
                        <a:rPr lang="ru-RU" sz="6000" dirty="0" smtClean="0"/>
                        <a:t>3у+у</a:t>
                      </a:r>
                      <a:endParaRPr lang="ru-RU" sz="6000" dirty="0"/>
                    </a:p>
                  </a:txBody>
                  <a:tcPr/>
                </a:tc>
                <a:tc>
                  <a:txBody>
                    <a:bodyPr/>
                    <a:lstStyle/>
                    <a:p>
                      <a:r>
                        <a:rPr lang="ru-RU" sz="6000" dirty="0" smtClean="0"/>
                        <a:t>1</a:t>
                      </a:r>
                      <a:endParaRPr lang="ru-RU" sz="6000" dirty="0"/>
                    </a:p>
                  </a:txBody>
                  <a:tcPr/>
                </a:tc>
                <a:extLst>
                  <a:ext uri="{0D108BD9-81ED-4DB2-BD59-A6C34878D82A}">
                    <a16:rowId xmlns:a16="http://schemas.microsoft.com/office/drawing/2014/main" val="276958721"/>
                  </a:ext>
                </a:extLst>
              </a:tr>
              <a:tr h="1052763">
                <a:tc>
                  <a:txBody>
                    <a:bodyPr/>
                    <a:lstStyle/>
                    <a:p>
                      <a:r>
                        <a:rPr lang="ru-RU" sz="3200" dirty="0" smtClean="0"/>
                        <a:t>Катер против течения</a:t>
                      </a:r>
                    </a:p>
                  </a:txBody>
                  <a:tcPr/>
                </a:tc>
                <a:tc>
                  <a:txBody>
                    <a:bodyPr/>
                    <a:lstStyle/>
                    <a:p>
                      <a:endParaRPr lang="ru-RU" dirty="0"/>
                    </a:p>
                  </a:txBody>
                  <a:tcPr/>
                </a:tc>
                <a:tc>
                  <a:txBody>
                    <a:bodyPr/>
                    <a:lstStyle/>
                    <a:p>
                      <a:r>
                        <a:rPr lang="ru-RU" sz="6000" dirty="0" smtClean="0"/>
                        <a:t>3у-у</a:t>
                      </a:r>
                      <a:endParaRPr lang="ru-RU" sz="6000" dirty="0"/>
                    </a:p>
                  </a:txBody>
                  <a:tcPr/>
                </a:tc>
                <a:tc>
                  <a:txBody>
                    <a:bodyPr/>
                    <a:lstStyle/>
                    <a:p>
                      <a:r>
                        <a:rPr lang="ru-RU" sz="6000" dirty="0" smtClean="0"/>
                        <a:t>1-х</a:t>
                      </a:r>
                      <a:endParaRPr lang="ru-RU" sz="6000" dirty="0"/>
                    </a:p>
                  </a:txBody>
                  <a:tcPr/>
                </a:tc>
                <a:extLst>
                  <a:ext uri="{0D108BD9-81ED-4DB2-BD59-A6C34878D82A}">
                    <a16:rowId xmlns:a16="http://schemas.microsoft.com/office/drawing/2014/main" val="3806971690"/>
                  </a:ext>
                </a:extLst>
              </a:tr>
            </a:tbl>
          </a:graphicData>
        </a:graphic>
      </p:graphicFrame>
    </p:spTree>
    <p:extLst>
      <p:ext uri="{BB962C8B-B14F-4D97-AF65-F5344CB8AC3E}">
        <p14:creationId xmlns:p14="http://schemas.microsoft.com/office/powerpoint/2010/main" val="16278038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4000" dirty="0" smtClean="0"/>
              <a:t>Находим время затраченное на путь</a:t>
            </a:r>
            <a:endParaRPr lang="ru-RU" sz="4000"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2070302387"/>
              </p:ext>
            </p:extLst>
          </p:nvPr>
        </p:nvGraphicFramePr>
        <p:xfrm>
          <a:off x="1023938" y="1550504"/>
          <a:ext cx="9720264" cy="4632960"/>
        </p:xfrm>
        <a:graphic>
          <a:graphicData uri="http://schemas.openxmlformats.org/drawingml/2006/table">
            <a:tbl>
              <a:tblPr firstRow="1" bandRow="1">
                <a:tableStyleId>{5C22544A-7EE6-4342-B048-85BDC9FD1C3A}</a:tableStyleId>
              </a:tblPr>
              <a:tblGrid>
                <a:gridCol w="2430066">
                  <a:extLst>
                    <a:ext uri="{9D8B030D-6E8A-4147-A177-3AD203B41FA5}">
                      <a16:colId xmlns:a16="http://schemas.microsoft.com/office/drawing/2014/main" val="446680090"/>
                    </a:ext>
                  </a:extLst>
                </a:gridCol>
                <a:gridCol w="2847405">
                  <a:extLst>
                    <a:ext uri="{9D8B030D-6E8A-4147-A177-3AD203B41FA5}">
                      <a16:colId xmlns:a16="http://schemas.microsoft.com/office/drawing/2014/main" val="1593425036"/>
                    </a:ext>
                  </a:extLst>
                </a:gridCol>
                <a:gridCol w="2012727">
                  <a:extLst>
                    <a:ext uri="{9D8B030D-6E8A-4147-A177-3AD203B41FA5}">
                      <a16:colId xmlns:a16="http://schemas.microsoft.com/office/drawing/2014/main" val="3606992271"/>
                    </a:ext>
                  </a:extLst>
                </a:gridCol>
                <a:gridCol w="2430066">
                  <a:extLst>
                    <a:ext uri="{9D8B030D-6E8A-4147-A177-3AD203B41FA5}">
                      <a16:colId xmlns:a16="http://schemas.microsoft.com/office/drawing/2014/main" val="2139502948"/>
                    </a:ext>
                  </a:extLst>
                </a:gridCol>
              </a:tblGrid>
              <a:tr h="992605">
                <a:tc>
                  <a:txBody>
                    <a:bodyPr/>
                    <a:lstStyle/>
                    <a:p>
                      <a:r>
                        <a:rPr lang="ru-RU" sz="4000" dirty="0" smtClean="0"/>
                        <a:t>название</a:t>
                      </a:r>
                      <a:endParaRPr lang="ru-RU" sz="4000" dirty="0"/>
                    </a:p>
                  </a:txBody>
                  <a:tcPr/>
                </a:tc>
                <a:tc>
                  <a:txBody>
                    <a:bodyPr/>
                    <a:lstStyle/>
                    <a:p>
                      <a:r>
                        <a:rPr lang="en-US" sz="6000" dirty="0" smtClean="0"/>
                        <a:t>t</a:t>
                      </a:r>
                      <a:endParaRPr lang="ru-RU" sz="6000" dirty="0"/>
                    </a:p>
                  </a:txBody>
                  <a:tcPr/>
                </a:tc>
                <a:tc>
                  <a:txBody>
                    <a:bodyPr/>
                    <a:lstStyle/>
                    <a:p>
                      <a:r>
                        <a:rPr lang="en-US" sz="6000" dirty="0" smtClean="0"/>
                        <a:t>v</a:t>
                      </a:r>
                      <a:endParaRPr lang="ru-RU" sz="6000" dirty="0"/>
                    </a:p>
                  </a:txBody>
                  <a:tcPr/>
                </a:tc>
                <a:tc>
                  <a:txBody>
                    <a:bodyPr/>
                    <a:lstStyle/>
                    <a:p>
                      <a:r>
                        <a:rPr lang="en-US" sz="6000" dirty="0" smtClean="0"/>
                        <a:t>s</a:t>
                      </a:r>
                      <a:endParaRPr lang="ru-RU" sz="6000" dirty="0"/>
                    </a:p>
                  </a:txBody>
                  <a:tcPr/>
                </a:tc>
                <a:extLst>
                  <a:ext uri="{0D108BD9-81ED-4DB2-BD59-A6C34878D82A}">
                    <a16:rowId xmlns:a16="http://schemas.microsoft.com/office/drawing/2014/main" val="247918557"/>
                  </a:ext>
                </a:extLst>
              </a:tr>
              <a:tr h="992605">
                <a:tc>
                  <a:txBody>
                    <a:bodyPr/>
                    <a:lstStyle/>
                    <a:p>
                      <a:r>
                        <a:rPr lang="ru-RU" sz="4000" dirty="0" smtClean="0"/>
                        <a:t>Плот </a:t>
                      </a:r>
                      <a:endParaRPr lang="ru-RU" sz="4000" dirty="0"/>
                    </a:p>
                  </a:txBody>
                  <a:tcPr/>
                </a:tc>
                <a:tc>
                  <a:txBody>
                    <a:bodyPr/>
                    <a:lstStyle/>
                    <a:p>
                      <a:r>
                        <a:rPr lang="ru-RU" sz="6000" dirty="0" smtClean="0"/>
                        <a:t>х/у</a:t>
                      </a:r>
                      <a:endParaRPr lang="ru-RU" sz="6000" dirty="0"/>
                    </a:p>
                  </a:txBody>
                  <a:tcPr/>
                </a:tc>
                <a:tc>
                  <a:txBody>
                    <a:bodyPr/>
                    <a:lstStyle/>
                    <a:p>
                      <a:r>
                        <a:rPr lang="ru-RU" sz="6000" dirty="0" smtClean="0"/>
                        <a:t>у</a:t>
                      </a:r>
                      <a:endParaRPr lang="ru-RU" sz="6000" dirty="0"/>
                    </a:p>
                  </a:txBody>
                  <a:tcPr/>
                </a:tc>
                <a:tc>
                  <a:txBody>
                    <a:bodyPr/>
                    <a:lstStyle/>
                    <a:p>
                      <a:r>
                        <a:rPr lang="ru-RU" sz="6000" dirty="0" smtClean="0"/>
                        <a:t>х</a:t>
                      </a:r>
                      <a:endParaRPr lang="ru-RU" sz="6000" dirty="0"/>
                    </a:p>
                  </a:txBody>
                  <a:tcPr/>
                </a:tc>
                <a:extLst>
                  <a:ext uri="{0D108BD9-81ED-4DB2-BD59-A6C34878D82A}">
                    <a16:rowId xmlns:a16="http://schemas.microsoft.com/office/drawing/2014/main" val="2708689311"/>
                  </a:ext>
                </a:extLst>
              </a:tr>
              <a:tr h="1052763">
                <a:tc>
                  <a:txBody>
                    <a:bodyPr/>
                    <a:lstStyle/>
                    <a:p>
                      <a:r>
                        <a:rPr lang="ru-RU" sz="3200" dirty="0" smtClean="0"/>
                        <a:t>Катер по течению</a:t>
                      </a:r>
                      <a:endParaRPr lang="ru-RU" sz="3200" dirty="0"/>
                    </a:p>
                  </a:txBody>
                  <a:tcPr/>
                </a:tc>
                <a:tc>
                  <a:txBody>
                    <a:bodyPr/>
                    <a:lstStyle/>
                    <a:p>
                      <a:r>
                        <a:rPr lang="ru-RU" sz="6000" dirty="0" smtClean="0"/>
                        <a:t>1/4у</a:t>
                      </a:r>
                      <a:endParaRPr lang="ru-RU" sz="6000" dirty="0"/>
                    </a:p>
                  </a:txBody>
                  <a:tcPr/>
                </a:tc>
                <a:tc>
                  <a:txBody>
                    <a:bodyPr/>
                    <a:lstStyle/>
                    <a:p>
                      <a:r>
                        <a:rPr lang="ru-RU" sz="6000" dirty="0" smtClean="0"/>
                        <a:t>4у</a:t>
                      </a:r>
                      <a:endParaRPr lang="ru-RU" sz="6000" dirty="0"/>
                    </a:p>
                  </a:txBody>
                  <a:tcPr/>
                </a:tc>
                <a:tc>
                  <a:txBody>
                    <a:bodyPr/>
                    <a:lstStyle/>
                    <a:p>
                      <a:r>
                        <a:rPr lang="ru-RU" sz="6000" dirty="0" smtClean="0"/>
                        <a:t>1</a:t>
                      </a:r>
                      <a:endParaRPr lang="ru-RU" sz="6000" dirty="0"/>
                    </a:p>
                  </a:txBody>
                  <a:tcPr/>
                </a:tc>
                <a:extLst>
                  <a:ext uri="{0D108BD9-81ED-4DB2-BD59-A6C34878D82A}">
                    <a16:rowId xmlns:a16="http://schemas.microsoft.com/office/drawing/2014/main" val="276958721"/>
                  </a:ext>
                </a:extLst>
              </a:tr>
              <a:tr h="1052763">
                <a:tc>
                  <a:txBody>
                    <a:bodyPr/>
                    <a:lstStyle/>
                    <a:p>
                      <a:r>
                        <a:rPr lang="ru-RU" sz="3200" dirty="0" smtClean="0"/>
                        <a:t>Катер против течения</a:t>
                      </a:r>
                    </a:p>
                  </a:txBody>
                  <a:tcPr/>
                </a:tc>
                <a:tc>
                  <a:txBody>
                    <a:bodyPr/>
                    <a:lstStyle/>
                    <a:p>
                      <a:r>
                        <a:rPr lang="ru-RU" sz="6000" dirty="0" smtClean="0"/>
                        <a:t>(1-х)/2у</a:t>
                      </a:r>
                      <a:endParaRPr lang="ru-RU" sz="6000" dirty="0"/>
                    </a:p>
                  </a:txBody>
                  <a:tcPr/>
                </a:tc>
                <a:tc>
                  <a:txBody>
                    <a:bodyPr/>
                    <a:lstStyle/>
                    <a:p>
                      <a:r>
                        <a:rPr lang="ru-RU" sz="6000" dirty="0" smtClean="0"/>
                        <a:t>2у</a:t>
                      </a:r>
                      <a:endParaRPr lang="ru-RU" sz="6000" dirty="0"/>
                    </a:p>
                  </a:txBody>
                  <a:tcPr/>
                </a:tc>
                <a:tc>
                  <a:txBody>
                    <a:bodyPr/>
                    <a:lstStyle/>
                    <a:p>
                      <a:r>
                        <a:rPr lang="ru-RU" sz="6000" dirty="0" smtClean="0"/>
                        <a:t>1-х</a:t>
                      </a:r>
                      <a:endParaRPr lang="ru-RU" sz="6000" dirty="0"/>
                    </a:p>
                  </a:txBody>
                  <a:tcPr/>
                </a:tc>
                <a:extLst>
                  <a:ext uri="{0D108BD9-81ED-4DB2-BD59-A6C34878D82A}">
                    <a16:rowId xmlns:a16="http://schemas.microsoft.com/office/drawing/2014/main" val="3806971690"/>
                  </a:ext>
                </a:extLst>
              </a:tr>
            </a:tbl>
          </a:graphicData>
        </a:graphic>
      </p:graphicFrame>
    </p:spTree>
    <p:extLst>
      <p:ext uri="{BB962C8B-B14F-4D97-AF65-F5344CB8AC3E}">
        <p14:creationId xmlns:p14="http://schemas.microsoft.com/office/powerpoint/2010/main" val="36723349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4000" dirty="0" smtClean="0"/>
              <a:t>Составим и решим уравнение</a:t>
            </a:r>
            <a:endParaRPr lang="ru-RU" sz="4000" dirty="0"/>
          </a:p>
        </p:txBody>
      </p:sp>
      <p:sp>
        <p:nvSpPr>
          <p:cNvPr id="3" name="Объект 2"/>
          <p:cNvSpPr>
            <a:spLocks noGrp="1"/>
          </p:cNvSpPr>
          <p:nvPr>
            <p:ph idx="1"/>
          </p:nvPr>
        </p:nvSpPr>
        <p:spPr>
          <a:xfrm>
            <a:off x="1024128" y="1729408"/>
            <a:ext cx="9720073" cy="4381169"/>
          </a:xfrm>
        </p:spPr>
        <p:txBody>
          <a:bodyPr>
            <a:normAutofit/>
          </a:bodyPr>
          <a:lstStyle/>
          <a:p>
            <a:r>
              <a:rPr lang="ru-RU" sz="3200" dirty="0" smtClean="0"/>
              <a:t>х/у=1/4у+(1-х)/2у т.к. у≠0, помножим на 4у</a:t>
            </a:r>
          </a:p>
          <a:p>
            <a:r>
              <a:rPr lang="ru-RU" sz="3200" dirty="0" smtClean="0"/>
              <a:t>4х=1+2(1-х)</a:t>
            </a:r>
          </a:p>
          <a:p>
            <a:r>
              <a:rPr lang="ru-RU" sz="3200" dirty="0" smtClean="0"/>
              <a:t>4х=1+2-2х</a:t>
            </a:r>
          </a:p>
          <a:p>
            <a:r>
              <a:rPr lang="ru-RU" sz="3200" dirty="0" smtClean="0"/>
              <a:t>4х+2х=1+2</a:t>
            </a:r>
          </a:p>
          <a:p>
            <a:r>
              <a:rPr lang="ru-RU" sz="3200" dirty="0" smtClean="0"/>
              <a:t>6х=3</a:t>
            </a:r>
          </a:p>
          <a:p>
            <a:r>
              <a:rPr lang="ru-RU" sz="3200" dirty="0" smtClean="0"/>
              <a:t>х=1/2</a:t>
            </a:r>
          </a:p>
          <a:p>
            <a:r>
              <a:rPr lang="ru-RU" sz="3200" smtClean="0"/>
              <a:t>Ответ: 1/2</a:t>
            </a:r>
            <a:endParaRPr lang="ru-RU" sz="3200" dirty="0"/>
          </a:p>
        </p:txBody>
      </p:sp>
    </p:spTree>
    <p:extLst>
      <p:ext uri="{BB962C8B-B14F-4D97-AF65-F5344CB8AC3E}">
        <p14:creationId xmlns:p14="http://schemas.microsoft.com/office/powerpoint/2010/main" val="34634262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Заполнение таблиц </a:t>
            </a:r>
            <a:r>
              <a:rPr lang="en-US" dirty="0" smtClean="0"/>
              <a:t/>
            </a:r>
            <a:br>
              <a:rPr lang="en-US" dirty="0" smtClean="0"/>
            </a:br>
            <a:r>
              <a:rPr lang="ru-RU" dirty="0" smtClean="0"/>
              <a:t>(</a:t>
            </a:r>
            <a:r>
              <a:rPr lang="en-US" dirty="0" smtClean="0"/>
              <a:t>t*v=s, </a:t>
            </a:r>
            <a:r>
              <a:rPr lang="ru-RU" dirty="0" smtClean="0"/>
              <a:t>          </a:t>
            </a:r>
            <a:r>
              <a:rPr lang="en-US" dirty="0" smtClean="0"/>
              <a:t>t*p=a)</a:t>
            </a:r>
            <a:endParaRPr lang="ru-RU"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946091979"/>
              </p:ext>
            </p:extLst>
          </p:nvPr>
        </p:nvGraphicFramePr>
        <p:xfrm>
          <a:off x="1023936" y="1808922"/>
          <a:ext cx="10447626" cy="4288395"/>
        </p:xfrm>
        <a:graphic>
          <a:graphicData uri="http://schemas.openxmlformats.org/drawingml/2006/table">
            <a:tbl>
              <a:tblPr firstRow="1" bandRow="1">
                <a:tableStyleId>{5C22544A-7EE6-4342-B048-85BDC9FD1C3A}</a:tableStyleId>
              </a:tblPr>
              <a:tblGrid>
                <a:gridCol w="2547478">
                  <a:extLst>
                    <a:ext uri="{9D8B030D-6E8A-4147-A177-3AD203B41FA5}">
                      <a16:colId xmlns:a16="http://schemas.microsoft.com/office/drawing/2014/main" val="2448254611"/>
                    </a:ext>
                  </a:extLst>
                </a:gridCol>
                <a:gridCol w="2547478">
                  <a:extLst>
                    <a:ext uri="{9D8B030D-6E8A-4147-A177-3AD203B41FA5}">
                      <a16:colId xmlns:a16="http://schemas.microsoft.com/office/drawing/2014/main" val="1431045177"/>
                    </a:ext>
                  </a:extLst>
                </a:gridCol>
                <a:gridCol w="246635">
                  <a:extLst>
                    <a:ext uri="{9D8B030D-6E8A-4147-A177-3AD203B41FA5}">
                      <a16:colId xmlns:a16="http://schemas.microsoft.com/office/drawing/2014/main" val="121081914"/>
                    </a:ext>
                  </a:extLst>
                </a:gridCol>
                <a:gridCol w="2547478">
                  <a:extLst>
                    <a:ext uri="{9D8B030D-6E8A-4147-A177-3AD203B41FA5}">
                      <a16:colId xmlns:a16="http://schemas.microsoft.com/office/drawing/2014/main" val="181238204"/>
                    </a:ext>
                  </a:extLst>
                </a:gridCol>
                <a:gridCol w="2558557">
                  <a:extLst>
                    <a:ext uri="{9D8B030D-6E8A-4147-A177-3AD203B41FA5}">
                      <a16:colId xmlns:a16="http://schemas.microsoft.com/office/drawing/2014/main" val="1093958196"/>
                    </a:ext>
                  </a:extLst>
                </a:gridCol>
              </a:tblGrid>
              <a:tr h="1550504">
                <a:tc>
                  <a:txBody>
                    <a:bodyPr/>
                    <a:lstStyle/>
                    <a:p>
                      <a:r>
                        <a:rPr lang="ru-RU" sz="4000" dirty="0" smtClean="0"/>
                        <a:t>Название</a:t>
                      </a:r>
                    </a:p>
                    <a:p>
                      <a:endParaRPr lang="ru-RU" sz="4000" dirty="0"/>
                    </a:p>
                  </a:txBody>
                  <a:tcPr/>
                </a:tc>
                <a:tc>
                  <a:txBody>
                    <a:bodyPr/>
                    <a:lstStyle/>
                    <a:p>
                      <a:r>
                        <a:rPr lang="ru-RU" sz="4000" dirty="0" smtClean="0"/>
                        <a:t>Время</a:t>
                      </a:r>
                    </a:p>
                    <a:p>
                      <a:endParaRPr lang="ru-RU" sz="4000" dirty="0"/>
                    </a:p>
                  </a:txBody>
                  <a:tcPr/>
                </a:tc>
                <a:tc>
                  <a:txBody>
                    <a:bodyPr/>
                    <a:lstStyle/>
                    <a:p>
                      <a:endParaRPr lang="ru-RU"/>
                    </a:p>
                  </a:txBody>
                  <a:tcPr/>
                </a:tc>
                <a:tc>
                  <a:txBody>
                    <a:bodyPr/>
                    <a:lstStyle/>
                    <a:p>
                      <a:r>
                        <a:rPr lang="ru-RU" sz="2000" dirty="0" smtClean="0"/>
                        <a:t>Производительность</a:t>
                      </a:r>
                    </a:p>
                    <a:p>
                      <a:r>
                        <a:rPr lang="ru-RU" sz="4000" dirty="0" smtClean="0"/>
                        <a:t>(Скорость)</a:t>
                      </a:r>
                      <a:endParaRPr lang="ru-RU" sz="4000" dirty="0"/>
                    </a:p>
                  </a:txBody>
                  <a:tcPr/>
                </a:tc>
                <a:tc>
                  <a:txBody>
                    <a:bodyPr/>
                    <a:lstStyle/>
                    <a:p>
                      <a:r>
                        <a:rPr lang="ru-RU" sz="4000" dirty="0" smtClean="0"/>
                        <a:t>Работа</a:t>
                      </a:r>
                    </a:p>
                    <a:p>
                      <a:r>
                        <a:rPr lang="ru-RU" sz="2800" dirty="0" smtClean="0"/>
                        <a:t>(пройденный</a:t>
                      </a:r>
                      <a:r>
                        <a:rPr lang="ru-RU" sz="2800" baseline="0" dirty="0" smtClean="0"/>
                        <a:t> путь)</a:t>
                      </a:r>
                      <a:endParaRPr lang="ru-RU" sz="2800" dirty="0"/>
                    </a:p>
                  </a:txBody>
                  <a:tcPr/>
                </a:tc>
                <a:extLst>
                  <a:ext uri="{0D108BD9-81ED-4DB2-BD59-A6C34878D82A}">
                    <a16:rowId xmlns:a16="http://schemas.microsoft.com/office/drawing/2014/main" val="1660787332"/>
                  </a:ext>
                </a:extLst>
              </a:tr>
              <a:tr h="911305">
                <a:tc>
                  <a:txBody>
                    <a:bodyPr/>
                    <a:lstStyle/>
                    <a:p>
                      <a:endParaRPr lang="ru-RU" sz="4000" dirty="0"/>
                    </a:p>
                  </a:txBody>
                  <a:tcPr/>
                </a:tc>
                <a:tc>
                  <a:txBody>
                    <a:bodyPr/>
                    <a:lstStyle/>
                    <a:p>
                      <a:endParaRPr lang="ru-RU" sz="4000" dirty="0"/>
                    </a:p>
                  </a:txBody>
                  <a:tcPr/>
                </a:tc>
                <a:tc>
                  <a:txBody>
                    <a:bodyPr/>
                    <a:lstStyle/>
                    <a:p>
                      <a:endParaRPr lang="ru-RU"/>
                    </a:p>
                  </a:txBody>
                  <a:tcPr/>
                </a:tc>
                <a:tc>
                  <a:txBody>
                    <a:bodyPr/>
                    <a:lstStyle/>
                    <a:p>
                      <a:endParaRPr lang="ru-RU" sz="4000" dirty="0"/>
                    </a:p>
                  </a:txBody>
                  <a:tcPr/>
                </a:tc>
                <a:tc>
                  <a:txBody>
                    <a:bodyPr/>
                    <a:lstStyle/>
                    <a:p>
                      <a:endParaRPr lang="ru-RU" sz="2800" dirty="0"/>
                    </a:p>
                  </a:txBody>
                  <a:tcPr/>
                </a:tc>
                <a:extLst>
                  <a:ext uri="{0D108BD9-81ED-4DB2-BD59-A6C34878D82A}">
                    <a16:rowId xmlns:a16="http://schemas.microsoft.com/office/drawing/2014/main" val="203810051"/>
                  </a:ext>
                </a:extLst>
              </a:tr>
              <a:tr h="911305">
                <a:tc>
                  <a:txBody>
                    <a:bodyPr/>
                    <a:lstStyle/>
                    <a:p>
                      <a:endParaRPr lang="ru-RU" dirty="0"/>
                    </a:p>
                  </a:txBody>
                  <a:tcPr/>
                </a:tc>
                <a:tc>
                  <a:txBody>
                    <a:bodyPr/>
                    <a:lstStyle/>
                    <a:p>
                      <a:endParaRPr lang="ru-RU" dirty="0"/>
                    </a:p>
                  </a:txBody>
                  <a:tcPr/>
                </a:tc>
                <a:tc>
                  <a:txBody>
                    <a:bodyPr/>
                    <a:lstStyle/>
                    <a:p>
                      <a:endParaRPr lang="ru-RU"/>
                    </a:p>
                  </a:txBody>
                  <a:tcPr/>
                </a:tc>
                <a:tc>
                  <a:txBody>
                    <a:bodyPr/>
                    <a:lstStyle/>
                    <a:p>
                      <a:endParaRPr lang="ru-RU" dirty="0"/>
                    </a:p>
                  </a:txBody>
                  <a:tcPr/>
                </a:tc>
                <a:tc>
                  <a:txBody>
                    <a:bodyPr/>
                    <a:lstStyle/>
                    <a:p>
                      <a:endParaRPr lang="ru-RU"/>
                    </a:p>
                  </a:txBody>
                  <a:tcPr/>
                </a:tc>
                <a:extLst>
                  <a:ext uri="{0D108BD9-81ED-4DB2-BD59-A6C34878D82A}">
                    <a16:rowId xmlns:a16="http://schemas.microsoft.com/office/drawing/2014/main" val="1053022126"/>
                  </a:ext>
                </a:extLst>
              </a:tr>
              <a:tr h="911305">
                <a:tc>
                  <a:txBody>
                    <a:bodyPr/>
                    <a:lstStyle/>
                    <a:p>
                      <a:endParaRPr lang="ru-RU" dirty="0"/>
                    </a:p>
                  </a:txBody>
                  <a:tcPr/>
                </a:tc>
                <a:tc>
                  <a:txBody>
                    <a:bodyPr/>
                    <a:lstStyle/>
                    <a:p>
                      <a:endParaRPr lang="ru-RU"/>
                    </a:p>
                  </a:txBody>
                  <a:tcPr/>
                </a:tc>
                <a:tc>
                  <a:txBody>
                    <a:bodyPr/>
                    <a:lstStyle/>
                    <a:p>
                      <a:endParaRPr lang="ru-RU"/>
                    </a:p>
                  </a:txBody>
                  <a:tcPr/>
                </a:tc>
                <a:tc>
                  <a:txBody>
                    <a:bodyPr/>
                    <a:lstStyle/>
                    <a:p>
                      <a:endParaRPr lang="ru-RU" dirty="0"/>
                    </a:p>
                  </a:txBody>
                  <a:tcPr/>
                </a:tc>
                <a:tc>
                  <a:txBody>
                    <a:bodyPr/>
                    <a:lstStyle/>
                    <a:p>
                      <a:endParaRPr lang="ru-RU" dirty="0"/>
                    </a:p>
                  </a:txBody>
                  <a:tcPr/>
                </a:tc>
                <a:extLst>
                  <a:ext uri="{0D108BD9-81ED-4DB2-BD59-A6C34878D82A}">
                    <a16:rowId xmlns:a16="http://schemas.microsoft.com/office/drawing/2014/main" val="3725354067"/>
                  </a:ext>
                </a:extLst>
              </a:tr>
            </a:tbl>
          </a:graphicData>
        </a:graphic>
      </p:graphicFrame>
    </p:spTree>
    <p:extLst>
      <p:ext uri="{BB962C8B-B14F-4D97-AF65-F5344CB8AC3E}">
        <p14:creationId xmlns:p14="http://schemas.microsoft.com/office/powerpoint/2010/main" val="19056763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Задача 5 класса</a:t>
            </a:r>
            <a:br>
              <a:rPr lang="ru-RU" dirty="0" smtClean="0"/>
            </a:br>
            <a:r>
              <a:rPr lang="ru-RU" sz="2000" dirty="0" smtClean="0"/>
              <a:t> </a:t>
            </a:r>
            <a:r>
              <a:rPr lang="ru-RU" sz="3200" dirty="0" smtClean="0"/>
              <a:t>(учебник С. М. Никольский № 961)</a:t>
            </a:r>
            <a:endParaRPr lang="ru-RU" sz="3200" dirty="0"/>
          </a:p>
        </p:txBody>
      </p:sp>
      <p:sp>
        <p:nvSpPr>
          <p:cNvPr id="3" name="Объект 2"/>
          <p:cNvSpPr>
            <a:spLocks noGrp="1"/>
          </p:cNvSpPr>
          <p:nvPr>
            <p:ph idx="1"/>
          </p:nvPr>
        </p:nvSpPr>
        <p:spPr/>
        <p:txBody>
          <a:bodyPr>
            <a:noAutofit/>
          </a:bodyPr>
          <a:lstStyle/>
          <a:p>
            <a:pPr lvl="1"/>
            <a:r>
              <a:rPr lang="ru-RU" sz="4800" dirty="0"/>
              <a:t>Два печника сложили печь за 16 ч. Известно, что первый из них, работая один, сложил бы печь за 24 ч. За сколько часов второй печник, работая один, сложил бы ту же печь?</a:t>
            </a:r>
          </a:p>
        </p:txBody>
      </p:sp>
    </p:spTree>
    <p:extLst>
      <p:ext uri="{BB962C8B-B14F-4D97-AF65-F5344CB8AC3E}">
        <p14:creationId xmlns:p14="http://schemas.microsoft.com/office/powerpoint/2010/main" val="39004918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Указание к решению задачи</a:t>
            </a:r>
            <a:endParaRPr lang="ru-RU" dirty="0"/>
          </a:p>
        </p:txBody>
      </p:sp>
      <p:sp>
        <p:nvSpPr>
          <p:cNvPr id="3" name="Объект 2"/>
          <p:cNvSpPr>
            <a:spLocks noGrp="1"/>
          </p:cNvSpPr>
          <p:nvPr>
            <p:ph idx="1"/>
          </p:nvPr>
        </p:nvSpPr>
        <p:spPr>
          <a:xfrm>
            <a:off x="1162673" y="1648691"/>
            <a:ext cx="9720073" cy="4023360"/>
          </a:xfrm>
        </p:spPr>
        <p:txBody>
          <a:bodyPr>
            <a:noAutofit/>
          </a:bodyPr>
          <a:lstStyle/>
          <a:p>
            <a:endParaRPr lang="ru-RU" sz="2800" dirty="0"/>
          </a:p>
          <a:p>
            <a:r>
              <a:rPr lang="ru-RU" sz="2400" dirty="0" smtClean="0"/>
              <a:t>Примите всю </a:t>
            </a:r>
            <a:r>
              <a:rPr lang="ru-RU" sz="2400" dirty="0"/>
              <a:t>работу за 1</a:t>
            </a:r>
            <a:r>
              <a:rPr lang="ru-RU" sz="2400" dirty="0" smtClean="0"/>
              <a:t>.</a:t>
            </a:r>
          </a:p>
          <a:p>
            <a:r>
              <a:rPr lang="ru-RU" sz="2400" dirty="0" smtClean="0"/>
              <a:t>Заполните столбец соответствующий времени работы.</a:t>
            </a:r>
            <a:endParaRPr lang="ru-RU" sz="2400" dirty="0"/>
          </a:p>
          <a:p>
            <a:r>
              <a:rPr lang="ru-RU" sz="2400" dirty="0" smtClean="0"/>
              <a:t>Найдите производительность, </a:t>
            </a:r>
            <a:r>
              <a:rPr lang="ru-RU" sz="2400" dirty="0"/>
              <a:t>какую часть печи сложат два печника за 1 </a:t>
            </a:r>
            <a:r>
              <a:rPr lang="ru-RU" sz="2400" dirty="0" smtClean="0"/>
              <a:t>час, </a:t>
            </a:r>
            <a:r>
              <a:rPr lang="ru-RU" sz="2400" dirty="0"/>
              <a:t>работая </a:t>
            </a:r>
            <a:r>
              <a:rPr lang="ru-RU" sz="2400" dirty="0" smtClean="0"/>
              <a:t>вместе (разделив работу на время).</a:t>
            </a:r>
            <a:endParaRPr lang="ru-RU" sz="2400" dirty="0"/>
          </a:p>
          <a:p>
            <a:r>
              <a:rPr lang="ru-RU" sz="2400" dirty="0" smtClean="0"/>
              <a:t>Найдите</a:t>
            </a:r>
            <a:r>
              <a:rPr lang="ru-RU" sz="2400" dirty="0"/>
              <a:t>, какую часть печи сложит первый печник за 1 ч, работая </a:t>
            </a:r>
            <a:r>
              <a:rPr lang="ru-RU" sz="2400" dirty="0" smtClean="0"/>
              <a:t>один (разделив работу на время).</a:t>
            </a:r>
            <a:endParaRPr lang="ru-RU" sz="2400" dirty="0"/>
          </a:p>
          <a:p>
            <a:r>
              <a:rPr lang="ru-RU" sz="2400" dirty="0"/>
              <a:t>Вычислите разность между найденными частями.</a:t>
            </a:r>
          </a:p>
          <a:p>
            <a:r>
              <a:rPr lang="ru-RU" sz="2400" dirty="0"/>
              <a:t>Ответьте на вопрос задачи.</a:t>
            </a:r>
          </a:p>
        </p:txBody>
      </p:sp>
    </p:spTree>
    <p:extLst>
      <p:ext uri="{BB962C8B-B14F-4D97-AF65-F5344CB8AC3E}">
        <p14:creationId xmlns:p14="http://schemas.microsoft.com/office/powerpoint/2010/main" val="19273928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3725479792"/>
              </p:ext>
            </p:extLst>
          </p:nvPr>
        </p:nvGraphicFramePr>
        <p:xfrm>
          <a:off x="1023938" y="2286000"/>
          <a:ext cx="9720264" cy="3333959"/>
        </p:xfrm>
        <a:graphic>
          <a:graphicData uri="http://schemas.openxmlformats.org/drawingml/2006/table">
            <a:tbl>
              <a:tblPr firstRow="1" bandRow="1">
                <a:tableStyleId>{5C22544A-7EE6-4342-B048-85BDC9FD1C3A}</a:tableStyleId>
              </a:tblPr>
              <a:tblGrid>
                <a:gridCol w="2430066">
                  <a:extLst>
                    <a:ext uri="{9D8B030D-6E8A-4147-A177-3AD203B41FA5}">
                      <a16:colId xmlns:a16="http://schemas.microsoft.com/office/drawing/2014/main" val="206063732"/>
                    </a:ext>
                  </a:extLst>
                </a:gridCol>
                <a:gridCol w="2430066">
                  <a:extLst>
                    <a:ext uri="{9D8B030D-6E8A-4147-A177-3AD203B41FA5}">
                      <a16:colId xmlns:a16="http://schemas.microsoft.com/office/drawing/2014/main" val="1216448763"/>
                    </a:ext>
                  </a:extLst>
                </a:gridCol>
                <a:gridCol w="2430066">
                  <a:extLst>
                    <a:ext uri="{9D8B030D-6E8A-4147-A177-3AD203B41FA5}">
                      <a16:colId xmlns:a16="http://schemas.microsoft.com/office/drawing/2014/main" val="2350974042"/>
                    </a:ext>
                  </a:extLst>
                </a:gridCol>
                <a:gridCol w="2430066">
                  <a:extLst>
                    <a:ext uri="{9D8B030D-6E8A-4147-A177-3AD203B41FA5}">
                      <a16:colId xmlns:a16="http://schemas.microsoft.com/office/drawing/2014/main" val="3938661208"/>
                    </a:ext>
                  </a:extLst>
                </a:gridCol>
              </a:tblGrid>
              <a:tr h="1219661">
                <a:tc>
                  <a:txBody>
                    <a:bodyPr/>
                    <a:lstStyle/>
                    <a:p>
                      <a:r>
                        <a:rPr lang="ru-RU" sz="4000" dirty="0" smtClean="0"/>
                        <a:t>название</a:t>
                      </a:r>
                      <a:endParaRPr lang="ru-RU" sz="4000" dirty="0"/>
                    </a:p>
                  </a:txBody>
                  <a:tcPr/>
                </a:tc>
                <a:tc>
                  <a:txBody>
                    <a:bodyPr/>
                    <a:lstStyle/>
                    <a:p>
                      <a:r>
                        <a:rPr lang="ru-RU" sz="4000" dirty="0" smtClean="0"/>
                        <a:t>время</a:t>
                      </a:r>
                      <a:endParaRPr lang="ru-RU" sz="4000" dirty="0"/>
                    </a:p>
                  </a:txBody>
                  <a:tcPr/>
                </a:tc>
                <a:tc>
                  <a:txBody>
                    <a:bodyPr/>
                    <a:lstStyle/>
                    <a:p>
                      <a:r>
                        <a:rPr lang="ru-RU" sz="1800" dirty="0" smtClean="0"/>
                        <a:t>производительность</a:t>
                      </a:r>
                      <a:endParaRPr lang="ru-RU" sz="1800" dirty="0"/>
                    </a:p>
                  </a:txBody>
                  <a:tcPr/>
                </a:tc>
                <a:tc>
                  <a:txBody>
                    <a:bodyPr/>
                    <a:lstStyle/>
                    <a:p>
                      <a:r>
                        <a:rPr lang="ru-RU" sz="4000" dirty="0" smtClean="0"/>
                        <a:t>работа</a:t>
                      </a:r>
                      <a:endParaRPr lang="ru-RU" sz="4000" dirty="0"/>
                    </a:p>
                  </a:txBody>
                  <a:tcPr/>
                </a:tc>
                <a:extLst>
                  <a:ext uri="{0D108BD9-81ED-4DB2-BD59-A6C34878D82A}">
                    <a16:rowId xmlns:a16="http://schemas.microsoft.com/office/drawing/2014/main" val="1152493172"/>
                  </a:ext>
                </a:extLst>
              </a:tr>
              <a:tr h="706629">
                <a:tc>
                  <a:txBody>
                    <a:bodyPr/>
                    <a:lstStyle/>
                    <a:p>
                      <a:r>
                        <a:rPr lang="ru-RU" sz="4000" dirty="0" smtClean="0"/>
                        <a:t>1 печник</a:t>
                      </a:r>
                      <a:endParaRPr lang="ru-RU" sz="4000" dirty="0"/>
                    </a:p>
                  </a:txBody>
                  <a:tcPr/>
                </a:tc>
                <a:tc>
                  <a:txBody>
                    <a:bodyPr/>
                    <a:lstStyle/>
                    <a:p>
                      <a:r>
                        <a:rPr lang="ru-RU" sz="4000" dirty="0" smtClean="0"/>
                        <a:t>24</a:t>
                      </a:r>
                      <a:endParaRPr lang="ru-RU" sz="4000" dirty="0"/>
                    </a:p>
                  </a:txBody>
                  <a:tcPr/>
                </a:tc>
                <a:tc>
                  <a:txBody>
                    <a:bodyPr/>
                    <a:lstStyle/>
                    <a:p>
                      <a:endParaRPr lang="ru-RU" sz="4000" dirty="0"/>
                    </a:p>
                  </a:txBody>
                  <a:tcPr/>
                </a:tc>
                <a:tc>
                  <a:txBody>
                    <a:bodyPr/>
                    <a:lstStyle/>
                    <a:p>
                      <a:r>
                        <a:rPr lang="ru-RU" sz="4000" dirty="0" smtClean="0"/>
                        <a:t>1</a:t>
                      </a:r>
                      <a:endParaRPr lang="ru-RU" sz="4000" dirty="0"/>
                    </a:p>
                  </a:txBody>
                  <a:tcPr/>
                </a:tc>
                <a:extLst>
                  <a:ext uri="{0D108BD9-81ED-4DB2-BD59-A6C34878D82A}">
                    <a16:rowId xmlns:a16="http://schemas.microsoft.com/office/drawing/2014/main" val="3030564901"/>
                  </a:ext>
                </a:extLst>
              </a:tr>
              <a:tr h="598249">
                <a:tc>
                  <a:txBody>
                    <a:bodyPr/>
                    <a:lstStyle/>
                    <a:p>
                      <a:r>
                        <a:rPr lang="ru-RU" sz="4000" dirty="0" smtClean="0"/>
                        <a:t>2 печник</a:t>
                      </a:r>
                      <a:endParaRPr lang="ru-RU" sz="4000" dirty="0"/>
                    </a:p>
                  </a:txBody>
                  <a:tcPr/>
                </a:tc>
                <a:tc>
                  <a:txBody>
                    <a:bodyPr/>
                    <a:lstStyle/>
                    <a:p>
                      <a:r>
                        <a:rPr lang="ru-RU" sz="4000" dirty="0" smtClean="0"/>
                        <a:t>?</a:t>
                      </a:r>
                      <a:endParaRPr lang="ru-RU" sz="4000" dirty="0"/>
                    </a:p>
                  </a:txBody>
                  <a:tcPr/>
                </a:tc>
                <a:tc>
                  <a:txBody>
                    <a:bodyPr/>
                    <a:lstStyle/>
                    <a:p>
                      <a:endParaRPr lang="ru-RU" sz="4000" dirty="0"/>
                    </a:p>
                  </a:txBody>
                  <a:tcPr/>
                </a:tc>
                <a:tc>
                  <a:txBody>
                    <a:bodyPr/>
                    <a:lstStyle/>
                    <a:p>
                      <a:r>
                        <a:rPr lang="ru-RU" sz="4000" dirty="0" smtClean="0"/>
                        <a:t>1</a:t>
                      </a:r>
                      <a:endParaRPr lang="ru-RU" sz="4000" dirty="0"/>
                    </a:p>
                  </a:txBody>
                  <a:tcPr/>
                </a:tc>
                <a:extLst>
                  <a:ext uri="{0D108BD9-81ED-4DB2-BD59-A6C34878D82A}">
                    <a16:rowId xmlns:a16="http://schemas.microsoft.com/office/drawing/2014/main" val="35695565"/>
                  </a:ext>
                </a:extLst>
              </a:tr>
              <a:tr h="706629">
                <a:tc>
                  <a:txBody>
                    <a:bodyPr/>
                    <a:lstStyle/>
                    <a:p>
                      <a:r>
                        <a:rPr lang="ru-RU" sz="4000" dirty="0" smtClean="0"/>
                        <a:t>вместе</a:t>
                      </a:r>
                      <a:endParaRPr lang="ru-RU" sz="4000" dirty="0"/>
                    </a:p>
                  </a:txBody>
                  <a:tcPr/>
                </a:tc>
                <a:tc>
                  <a:txBody>
                    <a:bodyPr/>
                    <a:lstStyle/>
                    <a:p>
                      <a:r>
                        <a:rPr lang="ru-RU" sz="4000" dirty="0" smtClean="0"/>
                        <a:t>16</a:t>
                      </a:r>
                      <a:endParaRPr lang="ru-RU" sz="4000" dirty="0"/>
                    </a:p>
                  </a:txBody>
                  <a:tcPr/>
                </a:tc>
                <a:tc>
                  <a:txBody>
                    <a:bodyPr/>
                    <a:lstStyle/>
                    <a:p>
                      <a:endParaRPr lang="ru-RU" sz="4000" dirty="0"/>
                    </a:p>
                  </a:txBody>
                  <a:tcPr/>
                </a:tc>
                <a:tc>
                  <a:txBody>
                    <a:bodyPr/>
                    <a:lstStyle/>
                    <a:p>
                      <a:r>
                        <a:rPr lang="ru-RU" sz="4000" dirty="0" smtClean="0"/>
                        <a:t>1</a:t>
                      </a:r>
                      <a:endParaRPr lang="ru-RU" sz="4000" dirty="0"/>
                    </a:p>
                  </a:txBody>
                  <a:tcPr/>
                </a:tc>
                <a:extLst>
                  <a:ext uri="{0D108BD9-81ED-4DB2-BD59-A6C34878D82A}">
                    <a16:rowId xmlns:a16="http://schemas.microsoft.com/office/drawing/2014/main" val="3091540053"/>
                  </a:ext>
                </a:extLst>
              </a:tr>
            </a:tbl>
          </a:graphicData>
        </a:graphic>
      </p:graphicFrame>
      <p:sp>
        <p:nvSpPr>
          <p:cNvPr id="6" name="Заголовок 1"/>
          <p:cNvSpPr>
            <a:spLocks noGrp="1"/>
          </p:cNvSpPr>
          <p:nvPr>
            <p:ph type="title"/>
          </p:nvPr>
        </p:nvSpPr>
        <p:spPr/>
        <p:txBody>
          <a:bodyPr/>
          <a:lstStyle/>
          <a:p>
            <a:r>
              <a:rPr lang="ru-RU" dirty="0" smtClean="0"/>
              <a:t>Заполняем таблицу</a:t>
            </a:r>
            <a:endParaRPr lang="ru-RU" dirty="0"/>
          </a:p>
        </p:txBody>
      </p:sp>
    </p:spTree>
    <p:extLst>
      <p:ext uri="{BB962C8B-B14F-4D97-AF65-F5344CB8AC3E}">
        <p14:creationId xmlns:p14="http://schemas.microsoft.com/office/powerpoint/2010/main" val="13083563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1716283907"/>
              </p:ext>
            </p:extLst>
          </p:nvPr>
        </p:nvGraphicFramePr>
        <p:xfrm>
          <a:off x="1023938" y="2286000"/>
          <a:ext cx="9720264" cy="3339548"/>
        </p:xfrm>
        <a:graphic>
          <a:graphicData uri="http://schemas.openxmlformats.org/drawingml/2006/table">
            <a:tbl>
              <a:tblPr firstRow="1" bandRow="1">
                <a:tableStyleId>{5C22544A-7EE6-4342-B048-85BDC9FD1C3A}</a:tableStyleId>
              </a:tblPr>
              <a:tblGrid>
                <a:gridCol w="2430066">
                  <a:extLst>
                    <a:ext uri="{9D8B030D-6E8A-4147-A177-3AD203B41FA5}">
                      <a16:colId xmlns:a16="http://schemas.microsoft.com/office/drawing/2014/main" val="206063732"/>
                    </a:ext>
                  </a:extLst>
                </a:gridCol>
                <a:gridCol w="2430066">
                  <a:extLst>
                    <a:ext uri="{9D8B030D-6E8A-4147-A177-3AD203B41FA5}">
                      <a16:colId xmlns:a16="http://schemas.microsoft.com/office/drawing/2014/main" val="1216448763"/>
                    </a:ext>
                  </a:extLst>
                </a:gridCol>
                <a:gridCol w="2430066">
                  <a:extLst>
                    <a:ext uri="{9D8B030D-6E8A-4147-A177-3AD203B41FA5}">
                      <a16:colId xmlns:a16="http://schemas.microsoft.com/office/drawing/2014/main" val="2350974042"/>
                    </a:ext>
                  </a:extLst>
                </a:gridCol>
                <a:gridCol w="2430066">
                  <a:extLst>
                    <a:ext uri="{9D8B030D-6E8A-4147-A177-3AD203B41FA5}">
                      <a16:colId xmlns:a16="http://schemas.microsoft.com/office/drawing/2014/main" val="3938661208"/>
                    </a:ext>
                  </a:extLst>
                </a:gridCol>
              </a:tblGrid>
              <a:tr h="1219661">
                <a:tc>
                  <a:txBody>
                    <a:bodyPr/>
                    <a:lstStyle/>
                    <a:p>
                      <a:r>
                        <a:rPr lang="ru-RU" sz="4000" dirty="0" smtClean="0"/>
                        <a:t>название</a:t>
                      </a:r>
                      <a:endParaRPr lang="ru-RU" sz="4000" dirty="0"/>
                    </a:p>
                  </a:txBody>
                  <a:tcPr/>
                </a:tc>
                <a:tc>
                  <a:txBody>
                    <a:bodyPr/>
                    <a:lstStyle/>
                    <a:p>
                      <a:r>
                        <a:rPr lang="ru-RU" sz="4000" dirty="0" smtClean="0"/>
                        <a:t>время</a:t>
                      </a:r>
                      <a:endParaRPr lang="ru-RU" sz="4000" dirty="0"/>
                    </a:p>
                  </a:txBody>
                  <a:tcPr/>
                </a:tc>
                <a:tc>
                  <a:txBody>
                    <a:bodyPr/>
                    <a:lstStyle/>
                    <a:p>
                      <a:r>
                        <a:rPr lang="ru-RU" sz="1800" dirty="0" smtClean="0"/>
                        <a:t>производительность</a:t>
                      </a:r>
                      <a:endParaRPr lang="ru-RU" sz="1800" dirty="0"/>
                    </a:p>
                  </a:txBody>
                  <a:tcPr/>
                </a:tc>
                <a:tc>
                  <a:txBody>
                    <a:bodyPr/>
                    <a:lstStyle/>
                    <a:p>
                      <a:r>
                        <a:rPr lang="ru-RU" sz="4000" dirty="0" smtClean="0"/>
                        <a:t>работа</a:t>
                      </a:r>
                      <a:endParaRPr lang="ru-RU" sz="4000" dirty="0"/>
                    </a:p>
                  </a:txBody>
                  <a:tcPr/>
                </a:tc>
                <a:extLst>
                  <a:ext uri="{0D108BD9-81ED-4DB2-BD59-A6C34878D82A}">
                    <a16:rowId xmlns:a16="http://schemas.microsoft.com/office/drawing/2014/main" val="1152493172"/>
                  </a:ext>
                </a:extLst>
              </a:tr>
              <a:tr h="706629">
                <a:tc>
                  <a:txBody>
                    <a:bodyPr/>
                    <a:lstStyle/>
                    <a:p>
                      <a:r>
                        <a:rPr lang="ru-RU" sz="4000" dirty="0" smtClean="0"/>
                        <a:t>1 печник</a:t>
                      </a:r>
                      <a:endParaRPr lang="ru-RU" sz="4000" dirty="0"/>
                    </a:p>
                  </a:txBody>
                  <a:tcPr/>
                </a:tc>
                <a:tc>
                  <a:txBody>
                    <a:bodyPr/>
                    <a:lstStyle/>
                    <a:p>
                      <a:r>
                        <a:rPr lang="ru-RU" sz="4000" dirty="0" smtClean="0"/>
                        <a:t>24</a:t>
                      </a:r>
                      <a:endParaRPr lang="ru-RU" sz="4000" dirty="0"/>
                    </a:p>
                  </a:txBody>
                  <a:tcPr/>
                </a:tc>
                <a:tc>
                  <a:txBody>
                    <a:bodyPr/>
                    <a:lstStyle/>
                    <a:p>
                      <a:r>
                        <a:rPr lang="ru-RU" sz="4000" dirty="0" smtClean="0"/>
                        <a:t>1/24</a:t>
                      </a:r>
                      <a:endParaRPr lang="ru-RU" sz="4000" dirty="0"/>
                    </a:p>
                  </a:txBody>
                  <a:tcPr/>
                </a:tc>
                <a:tc>
                  <a:txBody>
                    <a:bodyPr/>
                    <a:lstStyle/>
                    <a:p>
                      <a:r>
                        <a:rPr lang="ru-RU" sz="4000" dirty="0" smtClean="0"/>
                        <a:t>1</a:t>
                      </a:r>
                      <a:endParaRPr lang="ru-RU" sz="4000" dirty="0"/>
                    </a:p>
                  </a:txBody>
                  <a:tcPr/>
                </a:tc>
                <a:extLst>
                  <a:ext uri="{0D108BD9-81ED-4DB2-BD59-A6C34878D82A}">
                    <a16:rowId xmlns:a16="http://schemas.microsoft.com/office/drawing/2014/main" val="3030564901"/>
                  </a:ext>
                </a:extLst>
              </a:tr>
              <a:tr h="706629">
                <a:tc>
                  <a:txBody>
                    <a:bodyPr/>
                    <a:lstStyle/>
                    <a:p>
                      <a:r>
                        <a:rPr lang="ru-RU" sz="4000" dirty="0" smtClean="0"/>
                        <a:t>2 печник</a:t>
                      </a:r>
                      <a:endParaRPr lang="ru-RU" sz="4000" dirty="0"/>
                    </a:p>
                  </a:txBody>
                  <a:tcPr/>
                </a:tc>
                <a:tc>
                  <a:txBody>
                    <a:bodyPr/>
                    <a:lstStyle/>
                    <a:p>
                      <a:r>
                        <a:rPr lang="ru-RU" sz="4000" dirty="0" smtClean="0"/>
                        <a:t>?</a:t>
                      </a:r>
                      <a:endParaRPr lang="ru-RU" sz="4000" dirty="0"/>
                    </a:p>
                  </a:txBody>
                  <a:tcPr/>
                </a:tc>
                <a:tc>
                  <a:txBody>
                    <a:bodyPr/>
                    <a:lstStyle/>
                    <a:p>
                      <a:r>
                        <a:rPr lang="ru-RU" sz="4000" dirty="0" smtClean="0"/>
                        <a:t>1/16-1/24</a:t>
                      </a:r>
                      <a:endParaRPr lang="ru-RU" sz="4000" dirty="0"/>
                    </a:p>
                  </a:txBody>
                  <a:tcPr/>
                </a:tc>
                <a:tc>
                  <a:txBody>
                    <a:bodyPr/>
                    <a:lstStyle/>
                    <a:p>
                      <a:r>
                        <a:rPr lang="ru-RU" sz="4000" dirty="0" smtClean="0"/>
                        <a:t>1</a:t>
                      </a:r>
                      <a:endParaRPr lang="ru-RU" sz="4000" dirty="0"/>
                    </a:p>
                  </a:txBody>
                  <a:tcPr/>
                </a:tc>
                <a:extLst>
                  <a:ext uri="{0D108BD9-81ED-4DB2-BD59-A6C34878D82A}">
                    <a16:rowId xmlns:a16="http://schemas.microsoft.com/office/drawing/2014/main" val="35695565"/>
                  </a:ext>
                </a:extLst>
              </a:tr>
              <a:tr h="706629">
                <a:tc>
                  <a:txBody>
                    <a:bodyPr/>
                    <a:lstStyle/>
                    <a:p>
                      <a:r>
                        <a:rPr lang="ru-RU" sz="4000" dirty="0" smtClean="0"/>
                        <a:t>вместе</a:t>
                      </a:r>
                      <a:endParaRPr lang="ru-RU" sz="4000" dirty="0"/>
                    </a:p>
                  </a:txBody>
                  <a:tcPr/>
                </a:tc>
                <a:tc>
                  <a:txBody>
                    <a:bodyPr/>
                    <a:lstStyle/>
                    <a:p>
                      <a:r>
                        <a:rPr lang="ru-RU" sz="4000" dirty="0" smtClean="0"/>
                        <a:t>16</a:t>
                      </a:r>
                      <a:endParaRPr lang="ru-RU" sz="4000" dirty="0"/>
                    </a:p>
                  </a:txBody>
                  <a:tcPr/>
                </a:tc>
                <a:tc>
                  <a:txBody>
                    <a:bodyPr/>
                    <a:lstStyle/>
                    <a:p>
                      <a:r>
                        <a:rPr lang="ru-RU" sz="4000" dirty="0" smtClean="0"/>
                        <a:t>1/16</a:t>
                      </a:r>
                      <a:endParaRPr lang="ru-RU" sz="4000" dirty="0"/>
                    </a:p>
                  </a:txBody>
                  <a:tcPr/>
                </a:tc>
                <a:tc>
                  <a:txBody>
                    <a:bodyPr/>
                    <a:lstStyle/>
                    <a:p>
                      <a:r>
                        <a:rPr lang="ru-RU" sz="4000" dirty="0" smtClean="0"/>
                        <a:t>1</a:t>
                      </a:r>
                      <a:endParaRPr lang="ru-RU" sz="4000" dirty="0"/>
                    </a:p>
                  </a:txBody>
                  <a:tcPr/>
                </a:tc>
                <a:extLst>
                  <a:ext uri="{0D108BD9-81ED-4DB2-BD59-A6C34878D82A}">
                    <a16:rowId xmlns:a16="http://schemas.microsoft.com/office/drawing/2014/main" val="3091540053"/>
                  </a:ext>
                </a:extLst>
              </a:tr>
            </a:tbl>
          </a:graphicData>
        </a:graphic>
      </p:graphicFrame>
      <p:sp>
        <p:nvSpPr>
          <p:cNvPr id="5" name="Заголовок 4"/>
          <p:cNvSpPr>
            <a:spLocks noGrp="1"/>
          </p:cNvSpPr>
          <p:nvPr>
            <p:ph type="title"/>
          </p:nvPr>
        </p:nvSpPr>
        <p:spPr/>
        <p:txBody>
          <a:bodyPr/>
          <a:lstStyle/>
          <a:p>
            <a:r>
              <a:rPr lang="ru-RU" dirty="0" smtClean="0"/>
              <a:t>Получаем результат</a:t>
            </a:r>
            <a:endParaRPr lang="ru-RU" dirty="0"/>
          </a:p>
        </p:txBody>
      </p:sp>
    </p:spTree>
    <p:extLst>
      <p:ext uri="{BB962C8B-B14F-4D97-AF65-F5344CB8AC3E}">
        <p14:creationId xmlns:p14="http://schemas.microsoft.com/office/powerpoint/2010/main" val="18629884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Задача 6 класса </a:t>
            </a:r>
            <a:br>
              <a:rPr lang="ru-RU" dirty="0" smtClean="0"/>
            </a:br>
            <a:r>
              <a:rPr lang="ru-RU" sz="3200" dirty="0" smtClean="0"/>
              <a:t>( учебник А. Г. Мерзляк № 1206)</a:t>
            </a:r>
            <a:endParaRPr lang="ru-RU" dirty="0"/>
          </a:p>
        </p:txBody>
      </p:sp>
      <p:sp>
        <p:nvSpPr>
          <p:cNvPr id="3" name="Объект 2"/>
          <p:cNvSpPr>
            <a:spLocks noGrp="1"/>
          </p:cNvSpPr>
          <p:nvPr>
            <p:ph idx="1"/>
          </p:nvPr>
        </p:nvSpPr>
        <p:spPr/>
        <p:txBody>
          <a:bodyPr>
            <a:noAutofit/>
          </a:bodyPr>
          <a:lstStyle/>
          <a:p>
            <a:r>
              <a:rPr lang="ru-RU" sz="4800" dirty="0" smtClean="0"/>
              <a:t>Пешеход преодолел расстояние между двумя поселками за 7 ч, а всадник – за 3 ч. Найдите скорости пешехода и всадника, если скорость пешехода на 5,6 км/ч меньше скорости всадника.</a:t>
            </a:r>
            <a:endParaRPr lang="ru-RU" sz="4800" dirty="0"/>
          </a:p>
        </p:txBody>
      </p:sp>
    </p:spTree>
    <p:extLst>
      <p:ext uri="{BB962C8B-B14F-4D97-AF65-F5344CB8AC3E}">
        <p14:creationId xmlns:p14="http://schemas.microsoft.com/office/powerpoint/2010/main" val="7693331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Заполняем таблицу</a:t>
            </a:r>
            <a:endParaRPr lang="ru-RU"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4150130705"/>
              </p:ext>
            </p:extLst>
          </p:nvPr>
        </p:nvGraphicFramePr>
        <p:xfrm>
          <a:off x="1023938" y="2286000"/>
          <a:ext cx="9720264" cy="2712720"/>
        </p:xfrm>
        <a:graphic>
          <a:graphicData uri="http://schemas.openxmlformats.org/drawingml/2006/table">
            <a:tbl>
              <a:tblPr firstRow="1" bandRow="1">
                <a:tableStyleId>{5C22544A-7EE6-4342-B048-85BDC9FD1C3A}</a:tableStyleId>
              </a:tblPr>
              <a:tblGrid>
                <a:gridCol w="2430066">
                  <a:extLst>
                    <a:ext uri="{9D8B030D-6E8A-4147-A177-3AD203B41FA5}">
                      <a16:colId xmlns:a16="http://schemas.microsoft.com/office/drawing/2014/main" val="141831190"/>
                    </a:ext>
                  </a:extLst>
                </a:gridCol>
                <a:gridCol w="2430066">
                  <a:extLst>
                    <a:ext uri="{9D8B030D-6E8A-4147-A177-3AD203B41FA5}">
                      <a16:colId xmlns:a16="http://schemas.microsoft.com/office/drawing/2014/main" val="95249660"/>
                    </a:ext>
                  </a:extLst>
                </a:gridCol>
                <a:gridCol w="2430066">
                  <a:extLst>
                    <a:ext uri="{9D8B030D-6E8A-4147-A177-3AD203B41FA5}">
                      <a16:colId xmlns:a16="http://schemas.microsoft.com/office/drawing/2014/main" val="616167155"/>
                    </a:ext>
                  </a:extLst>
                </a:gridCol>
                <a:gridCol w="2430066">
                  <a:extLst>
                    <a:ext uri="{9D8B030D-6E8A-4147-A177-3AD203B41FA5}">
                      <a16:colId xmlns:a16="http://schemas.microsoft.com/office/drawing/2014/main" val="2687601976"/>
                    </a:ext>
                  </a:extLst>
                </a:gridCol>
              </a:tblGrid>
              <a:tr h="370840">
                <a:tc>
                  <a:txBody>
                    <a:bodyPr/>
                    <a:lstStyle/>
                    <a:p>
                      <a:r>
                        <a:rPr lang="ru-RU" sz="4000" dirty="0" smtClean="0"/>
                        <a:t>название</a:t>
                      </a:r>
                      <a:endParaRPr lang="ru-RU" sz="4000" dirty="0"/>
                    </a:p>
                  </a:txBody>
                  <a:tcPr/>
                </a:tc>
                <a:tc>
                  <a:txBody>
                    <a:bodyPr/>
                    <a:lstStyle/>
                    <a:p>
                      <a:r>
                        <a:rPr lang="ru-RU" sz="4000" dirty="0" smtClean="0"/>
                        <a:t>время</a:t>
                      </a:r>
                      <a:endParaRPr lang="ru-RU" sz="4000" dirty="0"/>
                    </a:p>
                  </a:txBody>
                  <a:tcPr/>
                </a:tc>
                <a:tc>
                  <a:txBody>
                    <a:bodyPr/>
                    <a:lstStyle/>
                    <a:p>
                      <a:r>
                        <a:rPr lang="ru-RU" sz="4000" dirty="0" smtClean="0"/>
                        <a:t>скорость</a:t>
                      </a:r>
                      <a:endParaRPr lang="ru-RU" sz="4000" dirty="0"/>
                    </a:p>
                  </a:txBody>
                  <a:tcPr/>
                </a:tc>
                <a:tc>
                  <a:txBody>
                    <a:bodyPr/>
                    <a:lstStyle/>
                    <a:p>
                      <a:r>
                        <a:rPr lang="ru-RU" sz="3600" dirty="0" smtClean="0"/>
                        <a:t>расстояние</a:t>
                      </a:r>
                      <a:endParaRPr lang="ru-RU" sz="3600" dirty="0"/>
                    </a:p>
                  </a:txBody>
                  <a:tcPr/>
                </a:tc>
                <a:extLst>
                  <a:ext uri="{0D108BD9-81ED-4DB2-BD59-A6C34878D82A}">
                    <a16:rowId xmlns:a16="http://schemas.microsoft.com/office/drawing/2014/main" val="4192046786"/>
                  </a:ext>
                </a:extLst>
              </a:tr>
              <a:tr h="370840">
                <a:tc>
                  <a:txBody>
                    <a:bodyPr/>
                    <a:lstStyle/>
                    <a:p>
                      <a:r>
                        <a:rPr lang="ru-RU" sz="4000" dirty="0" smtClean="0"/>
                        <a:t>пешеход</a:t>
                      </a:r>
                      <a:endParaRPr lang="ru-RU" sz="4000" dirty="0"/>
                    </a:p>
                  </a:txBody>
                  <a:tcPr/>
                </a:tc>
                <a:tc>
                  <a:txBody>
                    <a:bodyPr/>
                    <a:lstStyle/>
                    <a:p>
                      <a:r>
                        <a:rPr lang="ru-RU" sz="6000" dirty="0" smtClean="0"/>
                        <a:t>7</a:t>
                      </a:r>
                      <a:endParaRPr lang="ru-RU" sz="6000" dirty="0"/>
                    </a:p>
                  </a:txBody>
                  <a:tcPr/>
                </a:tc>
                <a:tc>
                  <a:txBody>
                    <a:bodyPr/>
                    <a:lstStyle/>
                    <a:p>
                      <a:r>
                        <a:rPr lang="ru-RU" sz="6000" dirty="0" smtClean="0"/>
                        <a:t>х</a:t>
                      </a:r>
                      <a:endParaRPr lang="ru-RU" sz="6000" dirty="0"/>
                    </a:p>
                  </a:txBody>
                  <a:tcPr/>
                </a:tc>
                <a:tc>
                  <a:txBody>
                    <a:bodyPr/>
                    <a:lstStyle/>
                    <a:p>
                      <a:endParaRPr lang="ru-RU" sz="6000" dirty="0"/>
                    </a:p>
                  </a:txBody>
                  <a:tcPr/>
                </a:tc>
                <a:extLst>
                  <a:ext uri="{0D108BD9-81ED-4DB2-BD59-A6C34878D82A}">
                    <a16:rowId xmlns:a16="http://schemas.microsoft.com/office/drawing/2014/main" val="932883684"/>
                  </a:ext>
                </a:extLst>
              </a:tr>
              <a:tr h="370840">
                <a:tc>
                  <a:txBody>
                    <a:bodyPr/>
                    <a:lstStyle/>
                    <a:p>
                      <a:r>
                        <a:rPr lang="ru-RU" sz="4000" dirty="0" smtClean="0"/>
                        <a:t>всадник</a:t>
                      </a:r>
                      <a:endParaRPr lang="ru-RU" sz="4000" dirty="0"/>
                    </a:p>
                  </a:txBody>
                  <a:tcPr/>
                </a:tc>
                <a:tc>
                  <a:txBody>
                    <a:bodyPr/>
                    <a:lstStyle/>
                    <a:p>
                      <a:r>
                        <a:rPr lang="ru-RU" sz="6000" dirty="0" smtClean="0"/>
                        <a:t>3</a:t>
                      </a:r>
                      <a:endParaRPr lang="ru-RU" sz="6000" dirty="0"/>
                    </a:p>
                  </a:txBody>
                  <a:tcPr/>
                </a:tc>
                <a:tc>
                  <a:txBody>
                    <a:bodyPr/>
                    <a:lstStyle/>
                    <a:p>
                      <a:r>
                        <a:rPr lang="ru-RU" sz="6000" dirty="0" smtClean="0"/>
                        <a:t>Х+5,6</a:t>
                      </a:r>
                      <a:endParaRPr lang="ru-RU" sz="6000" dirty="0"/>
                    </a:p>
                  </a:txBody>
                  <a:tcPr/>
                </a:tc>
                <a:tc>
                  <a:txBody>
                    <a:bodyPr/>
                    <a:lstStyle/>
                    <a:p>
                      <a:endParaRPr lang="ru-RU" sz="6000" dirty="0"/>
                    </a:p>
                  </a:txBody>
                  <a:tcPr/>
                </a:tc>
                <a:extLst>
                  <a:ext uri="{0D108BD9-81ED-4DB2-BD59-A6C34878D82A}">
                    <a16:rowId xmlns:a16="http://schemas.microsoft.com/office/drawing/2014/main" val="4149613077"/>
                  </a:ext>
                </a:extLst>
              </a:tr>
            </a:tbl>
          </a:graphicData>
        </a:graphic>
      </p:graphicFrame>
    </p:spTree>
    <p:extLst>
      <p:ext uri="{BB962C8B-B14F-4D97-AF65-F5344CB8AC3E}">
        <p14:creationId xmlns:p14="http://schemas.microsoft.com/office/powerpoint/2010/main" val="592814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Находим пройденный путь</a:t>
            </a:r>
            <a:endParaRPr lang="ru-RU"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2063132041"/>
              </p:ext>
            </p:extLst>
          </p:nvPr>
        </p:nvGraphicFramePr>
        <p:xfrm>
          <a:off x="765710" y="2084831"/>
          <a:ext cx="10326361" cy="3322055"/>
        </p:xfrm>
        <a:graphic>
          <a:graphicData uri="http://schemas.openxmlformats.org/drawingml/2006/table">
            <a:tbl>
              <a:tblPr firstRow="1" bandRow="1">
                <a:tableStyleId>{5C22544A-7EE6-4342-B048-85BDC9FD1C3A}</a:tableStyleId>
              </a:tblPr>
              <a:tblGrid>
                <a:gridCol w="2634965">
                  <a:extLst>
                    <a:ext uri="{9D8B030D-6E8A-4147-A177-3AD203B41FA5}">
                      <a16:colId xmlns:a16="http://schemas.microsoft.com/office/drawing/2014/main" val="141831190"/>
                    </a:ext>
                  </a:extLst>
                </a:gridCol>
                <a:gridCol w="2634965">
                  <a:extLst>
                    <a:ext uri="{9D8B030D-6E8A-4147-A177-3AD203B41FA5}">
                      <a16:colId xmlns:a16="http://schemas.microsoft.com/office/drawing/2014/main" val="95249660"/>
                    </a:ext>
                  </a:extLst>
                </a:gridCol>
                <a:gridCol w="2421466">
                  <a:extLst>
                    <a:ext uri="{9D8B030D-6E8A-4147-A177-3AD203B41FA5}">
                      <a16:colId xmlns:a16="http://schemas.microsoft.com/office/drawing/2014/main" val="616167155"/>
                    </a:ext>
                  </a:extLst>
                </a:gridCol>
                <a:gridCol w="2634965">
                  <a:extLst>
                    <a:ext uri="{9D8B030D-6E8A-4147-A177-3AD203B41FA5}">
                      <a16:colId xmlns:a16="http://schemas.microsoft.com/office/drawing/2014/main" val="2687601976"/>
                    </a:ext>
                  </a:extLst>
                </a:gridCol>
              </a:tblGrid>
              <a:tr h="858509">
                <a:tc>
                  <a:txBody>
                    <a:bodyPr/>
                    <a:lstStyle/>
                    <a:p>
                      <a:r>
                        <a:rPr lang="ru-RU" sz="4000" dirty="0" smtClean="0"/>
                        <a:t>название</a:t>
                      </a:r>
                      <a:endParaRPr lang="ru-RU" sz="4000" dirty="0"/>
                    </a:p>
                  </a:txBody>
                  <a:tcPr/>
                </a:tc>
                <a:tc>
                  <a:txBody>
                    <a:bodyPr/>
                    <a:lstStyle/>
                    <a:p>
                      <a:r>
                        <a:rPr lang="ru-RU" sz="4000" dirty="0" smtClean="0"/>
                        <a:t>время</a:t>
                      </a:r>
                      <a:endParaRPr lang="ru-RU" sz="4000" dirty="0"/>
                    </a:p>
                  </a:txBody>
                  <a:tcPr/>
                </a:tc>
                <a:tc>
                  <a:txBody>
                    <a:bodyPr/>
                    <a:lstStyle/>
                    <a:p>
                      <a:r>
                        <a:rPr lang="ru-RU" sz="4000" dirty="0" smtClean="0"/>
                        <a:t>скорость</a:t>
                      </a:r>
                      <a:endParaRPr lang="ru-RU" sz="4000" dirty="0"/>
                    </a:p>
                  </a:txBody>
                  <a:tcPr/>
                </a:tc>
                <a:tc>
                  <a:txBody>
                    <a:bodyPr/>
                    <a:lstStyle/>
                    <a:p>
                      <a:r>
                        <a:rPr lang="ru-RU" sz="3600" dirty="0" smtClean="0"/>
                        <a:t>расстояние</a:t>
                      </a:r>
                      <a:endParaRPr lang="ru-RU" sz="3600" dirty="0"/>
                    </a:p>
                  </a:txBody>
                  <a:tcPr/>
                </a:tc>
                <a:extLst>
                  <a:ext uri="{0D108BD9-81ED-4DB2-BD59-A6C34878D82A}">
                    <a16:rowId xmlns:a16="http://schemas.microsoft.com/office/drawing/2014/main" val="4192046786"/>
                  </a:ext>
                </a:extLst>
              </a:tr>
              <a:tr h="1231773">
                <a:tc>
                  <a:txBody>
                    <a:bodyPr/>
                    <a:lstStyle/>
                    <a:p>
                      <a:r>
                        <a:rPr lang="ru-RU" sz="4000" dirty="0" smtClean="0"/>
                        <a:t>пешеход</a:t>
                      </a:r>
                      <a:endParaRPr lang="ru-RU" sz="4000" dirty="0"/>
                    </a:p>
                  </a:txBody>
                  <a:tcPr/>
                </a:tc>
                <a:tc>
                  <a:txBody>
                    <a:bodyPr/>
                    <a:lstStyle/>
                    <a:p>
                      <a:r>
                        <a:rPr lang="ru-RU" sz="6000" dirty="0" smtClean="0"/>
                        <a:t>7</a:t>
                      </a:r>
                      <a:endParaRPr lang="ru-RU" sz="6000" dirty="0"/>
                    </a:p>
                  </a:txBody>
                  <a:tcPr/>
                </a:tc>
                <a:tc>
                  <a:txBody>
                    <a:bodyPr/>
                    <a:lstStyle/>
                    <a:p>
                      <a:r>
                        <a:rPr lang="ru-RU" sz="6000" dirty="0" smtClean="0"/>
                        <a:t>х</a:t>
                      </a:r>
                      <a:endParaRPr lang="ru-RU" sz="6000" dirty="0"/>
                    </a:p>
                  </a:txBody>
                  <a:tcPr/>
                </a:tc>
                <a:tc>
                  <a:txBody>
                    <a:bodyPr/>
                    <a:lstStyle/>
                    <a:p>
                      <a:r>
                        <a:rPr lang="ru-RU" sz="6000" dirty="0" smtClean="0"/>
                        <a:t>7х</a:t>
                      </a:r>
                      <a:endParaRPr lang="ru-RU" sz="6000" dirty="0"/>
                    </a:p>
                  </a:txBody>
                  <a:tcPr/>
                </a:tc>
                <a:extLst>
                  <a:ext uri="{0D108BD9-81ED-4DB2-BD59-A6C34878D82A}">
                    <a16:rowId xmlns:a16="http://schemas.microsoft.com/office/drawing/2014/main" val="932883684"/>
                  </a:ext>
                </a:extLst>
              </a:tr>
              <a:tr h="1231773">
                <a:tc>
                  <a:txBody>
                    <a:bodyPr/>
                    <a:lstStyle/>
                    <a:p>
                      <a:r>
                        <a:rPr lang="ru-RU" sz="4000" dirty="0" smtClean="0"/>
                        <a:t>всадник</a:t>
                      </a:r>
                      <a:endParaRPr lang="ru-RU" sz="4000" dirty="0"/>
                    </a:p>
                  </a:txBody>
                  <a:tcPr/>
                </a:tc>
                <a:tc>
                  <a:txBody>
                    <a:bodyPr/>
                    <a:lstStyle/>
                    <a:p>
                      <a:r>
                        <a:rPr lang="ru-RU" sz="6000" dirty="0" smtClean="0"/>
                        <a:t>3</a:t>
                      </a:r>
                      <a:endParaRPr lang="ru-RU" sz="6000" dirty="0"/>
                    </a:p>
                  </a:txBody>
                  <a:tcPr/>
                </a:tc>
                <a:tc>
                  <a:txBody>
                    <a:bodyPr/>
                    <a:lstStyle/>
                    <a:p>
                      <a:r>
                        <a:rPr lang="ru-RU" sz="6000" dirty="0" smtClean="0"/>
                        <a:t>Х+5,6</a:t>
                      </a:r>
                      <a:endParaRPr lang="ru-RU" sz="6000" dirty="0"/>
                    </a:p>
                  </a:txBody>
                  <a:tcPr/>
                </a:tc>
                <a:tc>
                  <a:txBody>
                    <a:bodyPr/>
                    <a:lstStyle/>
                    <a:p>
                      <a:r>
                        <a:rPr lang="ru-RU" sz="5400" dirty="0" smtClean="0"/>
                        <a:t>3(х+5,6)</a:t>
                      </a:r>
                      <a:endParaRPr lang="ru-RU" sz="5400" dirty="0"/>
                    </a:p>
                  </a:txBody>
                  <a:tcPr/>
                </a:tc>
                <a:extLst>
                  <a:ext uri="{0D108BD9-81ED-4DB2-BD59-A6C34878D82A}">
                    <a16:rowId xmlns:a16="http://schemas.microsoft.com/office/drawing/2014/main" val="4149613077"/>
                  </a:ext>
                </a:extLst>
              </a:tr>
            </a:tbl>
          </a:graphicData>
        </a:graphic>
      </p:graphicFrame>
    </p:spTree>
    <p:extLst>
      <p:ext uri="{BB962C8B-B14F-4D97-AF65-F5344CB8AC3E}">
        <p14:creationId xmlns:p14="http://schemas.microsoft.com/office/powerpoint/2010/main" val="411765200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нтеграл">
  <a:themeElements>
    <a:clrScheme name="Интеграл">
      <a:dk1>
        <a:sysClr val="windowText" lastClr="000000"/>
      </a:dk1>
      <a:lt1>
        <a:sysClr val="window" lastClr="FFFFFF"/>
      </a:lt1>
      <a:dk2>
        <a:srgbClr val="455F51"/>
      </a:dk2>
      <a:lt2>
        <a:srgbClr val="E3DED1"/>
      </a:lt2>
      <a:accent1>
        <a:srgbClr val="99CB38"/>
      </a:accent1>
      <a:accent2>
        <a:srgbClr val="63A537"/>
      </a:accent2>
      <a:accent3>
        <a:srgbClr val="E6D024"/>
      </a:accent3>
      <a:accent4>
        <a:srgbClr val="CC9700"/>
      </a:accent4>
      <a:accent5>
        <a:srgbClr val="4EB3CF"/>
      </a:accent5>
      <a:accent6>
        <a:srgbClr val="378DA6"/>
      </a:accent6>
      <a:hlink>
        <a:srgbClr val="6B9F25"/>
      </a:hlink>
      <a:folHlink>
        <a:srgbClr val="B26B02"/>
      </a:folHlink>
    </a:clrScheme>
    <a:fontScheme name="Интеграл">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Интеграл">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29F68FFC-748B-4FC3-BF39-7F84A6D5840F}"/>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191</TotalTime>
  <Words>578</Words>
  <Application>Microsoft Office PowerPoint</Application>
  <PresentationFormat>Широкоэкранный</PresentationFormat>
  <Paragraphs>173</Paragraphs>
  <Slides>18</Slides>
  <Notes>2</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18</vt:i4>
      </vt:variant>
    </vt:vector>
  </HeadingPairs>
  <TitlesOfParts>
    <vt:vector size="23" baseType="lpstr">
      <vt:lpstr>Calibri</vt:lpstr>
      <vt:lpstr>Tw Cen MT</vt:lpstr>
      <vt:lpstr>Tw Cen MT Condensed</vt:lpstr>
      <vt:lpstr>Wingdings 3</vt:lpstr>
      <vt:lpstr>Интеграл</vt:lpstr>
      <vt:lpstr>Построение математической модели задач на движение или работу</vt:lpstr>
      <vt:lpstr>Заполнение таблиц  (t*v=s,           t*p=a)</vt:lpstr>
      <vt:lpstr>Задача 5 класса  (учебник С. М. Никольский № 961)</vt:lpstr>
      <vt:lpstr>Указание к решению задачи</vt:lpstr>
      <vt:lpstr>Заполняем таблицу</vt:lpstr>
      <vt:lpstr>Получаем результат</vt:lpstr>
      <vt:lpstr>Задача 6 класса  ( учебник А. Г. Мерзляк № 1206)</vt:lpstr>
      <vt:lpstr>Заполняем таблицу</vt:lpstr>
      <vt:lpstr>Находим пройденный путь</vt:lpstr>
      <vt:lpstr>Из последнего столбца получаем уравнение</vt:lpstr>
      <vt:lpstr>Задача 8 класса ( учебник Ю. Н. Макарычев № 632 )</vt:lpstr>
      <vt:lpstr>Заполняем таблицу</vt:lpstr>
      <vt:lpstr>Находим производительность (скорость выполнения работы за единицу времени)</vt:lpstr>
      <vt:lpstr>Составим и решим уравнение</vt:lpstr>
      <vt:lpstr>Задача 9 класса (сборник И. В. Ященко Типовые экзаменационные варианты № 22, вариант 23)</vt:lpstr>
      <vt:lpstr>Заполняем таблицу</vt:lpstr>
      <vt:lpstr>Находим время затраченное на путь</vt:lpstr>
      <vt:lpstr>Составим и решим уравнение</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Построение математической модели задач на движение или работу</dc:title>
  <dc:creator>kulik</dc:creator>
  <cp:lastModifiedBy>kulik</cp:lastModifiedBy>
  <cp:revision>38</cp:revision>
  <dcterms:created xsi:type="dcterms:W3CDTF">2016-12-04T11:18:32Z</dcterms:created>
  <dcterms:modified xsi:type="dcterms:W3CDTF">2017-11-11T15:19:32Z</dcterms:modified>
</cp:coreProperties>
</file>