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4" r:id="rId3"/>
    <p:sldId id="276" r:id="rId4"/>
    <p:sldId id="285" r:id="rId5"/>
    <p:sldId id="284" r:id="rId6"/>
    <p:sldId id="273" r:id="rId7"/>
    <p:sldId id="274" r:id="rId8"/>
    <p:sldId id="279" r:id="rId9"/>
    <p:sldId id="267" r:id="rId10"/>
    <p:sldId id="280" r:id="rId11"/>
    <p:sldId id="287" r:id="rId12"/>
    <p:sldId id="303" r:id="rId13"/>
    <p:sldId id="304" r:id="rId14"/>
    <p:sldId id="302" r:id="rId15"/>
    <p:sldId id="305" r:id="rId16"/>
    <p:sldId id="306" r:id="rId17"/>
    <p:sldId id="307" r:id="rId18"/>
    <p:sldId id="311" r:id="rId19"/>
    <p:sldId id="312" r:id="rId20"/>
    <p:sldId id="310" r:id="rId21"/>
    <p:sldId id="313" r:id="rId22"/>
    <p:sldId id="297" r:id="rId23"/>
    <p:sldId id="288" r:id="rId24"/>
    <p:sldId id="281" r:id="rId25"/>
    <p:sldId id="283" r:id="rId26"/>
    <p:sldId id="282" r:id="rId27"/>
    <p:sldId id="28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талия" initials="Н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CA61-CA42-460B-89F1-9E8C0D58020A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8F4A-47FA-4554-9992-A9F813925C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CA61-CA42-460B-89F1-9E8C0D58020A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8F4A-47FA-4554-9992-A9F813925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CA61-CA42-460B-89F1-9E8C0D58020A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8F4A-47FA-4554-9992-A9F813925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CA61-CA42-460B-89F1-9E8C0D58020A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8F4A-47FA-4554-9992-A9F813925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CA61-CA42-460B-89F1-9E8C0D58020A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8858F4A-47FA-4554-9992-A9F813925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CA61-CA42-460B-89F1-9E8C0D58020A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8F4A-47FA-4554-9992-A9F813925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CA61-CA42-460B-89F1-9E8C0D58020A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8F4A-47FA-4554-9992-A9F813925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CA61-CA42-460B-89F1-9E8C0D58020A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8F4A-47FA-4554-9992-A9F813925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CA61-CA42-460B-89F1-9E8C0D58020A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8F4A-47FA-4554-9992-A9F813925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CA61-CA42-460B-89F1-9E8C0D58020A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8F4A-47FA-4554-9992-A9F813925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CA61-CA42-460B-89F1-9E8C0D58020A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8F4A-47FA-4554-9992-A9F813925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30CA61-CA42-460B-89F1-9E8C0D58020A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8858F4A-47FA-4554-9992-A9F813925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33&amp;text=%D0%BA%D0%B0%D1%80%D1%82%D0%B8%D0%BD%D0%BA%D0%B8%20%D0%B0%D0%BD%D0%B8%D0%BC%D0%B0%D1%86%D0%B8%D1%8F%20%D0%B4%D0%BB%D1%8F%20%D0%BF%D1%80%D0%B5%D0%B7%D0%B5%D0%BD%D1%82%D0%B0%D1%86%D0%B8%D0%B8%20%D0%BC%D0%B0%D0%BB%D1%8B%D1%88%D0%B8%20%D0%B8%D0%B3%D1%80%D0%B0%D1%8E%D1%82&amp;fp=33&amp;img_url=http://www.greenmama.ua/dn_images/01/46/58/21/12066399371830.gif&amp;pos=1015&amp;uinfo=ww-1263-wh-898-fw-1038-fh-598-pd-1&amp;rpt=simage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148643" cy="3384376"/>
          </a:xfrm>
          <a:prstGeom prst="rect">
            <a:avLst/>
          </a:prstGeom>
          <a:noFill/>
          <a:ln w="57150">
            <a:solidFill>
              <a:srgbClr val="A14723"/>
            </a:solidFill>
            <a:miter lim="800000"/>
            <a:headEnd/>
            <a:tailEnd/>
          </a:ln>
          <a:effectLst/>
          <a:scene3d>
            <a:camera prst="obliqueBottomLeft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8626" y="273426"/>
            <a:ext cx="4139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sz="24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«Детский сад №45» </a:t>
            </a:r>
          </a:p>
          <a:p>
            <a:pPr algn="ctr"/>
            <a:r>
              <a:rPr lang="ru-RU" sz="24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20640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  в средней группе</a:t>
            </a:r>
            <a:endParaRPr lang="ru-RU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4941168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r"/>
            <a:r>
              <a:rPr lang="ru-RU" sz="2400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Потапова Наталия Викторовна</a:t>
            </a:r>
            <a:r>
              <a:rPr lang="ru-RU" sz="2400" i="1" dirty="0" smtClean="0">
                <a:solidFill>
                  <a:schemeClr val="accent6"/>
                </a:solidFill>
              </a:rPr>
              <a:t>.</a:t>
            </a:r>
            <a:endParaRPr lang="ru-RU" sz="2400" i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4653136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«Зачем повару математика?»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968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805755" y="0"/>
            <a:ext cx="7524750" cy="776288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Второй </a:t>
            </a:r>
            <a:r>
              <a:rPr lang="ru-RU" sz="3200" b="1" dirty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этап - </a:t>
            </a:r>
            <a:r>
              <a:rPr lang="ru-RU" sz="32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Практический</a:t>
            </a:r>
            <a:endParaRPr lang="ru-RU" sz="3200" b="1" dirty="0">
              <a:solidFill>
                <a:srgbClr val="7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39552" y="1124744"/>
            <a:ext cx="799288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Реализация проекта с детьми осуществлялась в различных направлениях: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образовательной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деятельности;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совместной деятельности со взрослыми;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самостоятельной деятельности детей.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3200" baseline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Работа с родителями.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55576" y="5517232"/>
            <a:ext cx="7524750" cy="776288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Третий </a:t>
            </a:r>
            <a:r>
              <a:rPr lang="ru-RU" sz="3200" b="1" dirty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этап - </a:t>
            </a:r>
            <a:r>
              <a:rPr lang="ru-RU" sz="32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Итоговый</a:t>
            </a:r>
            <a:endParaRPr lang="ru-RU" sz="3200" b="1" dirty="0">
              <a:solidFill>
                <a:srgbClr val="7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805755" y="0"/>
            <a:ext cx="7524750" cy="1431429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Организация развивающей  предметно- пространственной среды группы</a:t>
            </a:r>
            <a:endParaRPr lang="ru-RU" sz="3200" b="1" dirty="0">
              <a:solidFill>
                <a:srgbClr val="7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pic>
        <p:nvPicPr>
          <p:cNvPr id="1026" name="Picture 2" descr="H:\ФОТО для проекта\IMG_5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8833" y="3429000"/>
            <a:ext cx="2329861" cy="31066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7" name="Picture 3" descr="H:\ФОТО для проекта\IMG_5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34936"/>
            <a:ext cx="2337577" cy="32624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95536" y="1602776"/>
            <a:ext cx="81369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Математическое </a:t>
            </a:r>
            <a:r>
              <a:rPr lang="ru-RU" sz="2400" dirty="0">
                <a:solidFill>
                  <a:srgbClr val="FF0000"/>
                </a:solidFill>
              </a:rPr>
              <a:t>развитие </a:t>
            </a:r>
            <a:r>
              <a:rPr lang="ru-RU" sz="2400" dirty="0" smtClean="0">
                <a:solidFill>
                  <a:srgbClr val="FF0000"/>
                </a:solidFill>
              </a:rPr>
              <a:t>детей происходит </a:t>
            </a:r>
            <a:r>
              <a:rPr lang="ru-RU" sz="2400" dirty="0">
                <a:solidFill>
                  <a:srgbClr val="FF0000"/>
                </a:solidFill>
              </a:rPr>
              <a:t>при интеграции всех </a:t>
            </a:r>
            <a:r>
              <a:rPr lang="ru-RU" sz="2400" dirty="0" smtClean="0">
                <a:solidFill>
                  <a:srgbClr val="FF0000"/>
                </a:solidFill>
              </a:rPr>
              <a:t>образовательных областей</a:t>
            </a:r>
            <a:endParaRPr lang="ru-RU" sz="2400" dirty="0">
              <a:solidFill>
                <a:srgbClr val="FF000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Уголок математического развития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(дидактические игры по математике)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3075" name="Picture 3" descr="C:\Users\Наталия\Desktop\IMG_52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058134" y="3815076"/>
            <a:ext cx="3088073" cy="23159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23528" y="2525127"/>
            <a:ext cx="55081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:\ФОТО для проекта\IMG_5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129407" y="2207299"/>
            <a:ext cx="3024336" cy="22993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8" name="Picture 3" descr="H:\ФОТО для проекта\IMG_5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3024336" cy="22681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4098" name="Picture 2" descr="H:\ФОТО для проекта\IMG_20161115_1314224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293096"/>
            <a:ext cx="2975247" cy="223143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99592" y="0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Уголок сюжетно-ролевых игр</a:t>
            </a:r>
            <a:endParaRPr lang="ru-RU" sz="2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Наталия\Desktop\IMG_52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40552" y="404664"/>
            <a:ext cx="3097958" cy="2323336"/>
          </a:xfrm>
          <a:prstGeom prst="rect">
            <a:avLst/>
          </a:prstGeom>
          <a:noFill/>
        </p:spPr>
      </p:pic>
      <p:pic>
        <p:nvPicPr>
          <p:cNvPr id="1028" name="Picture 4" descr="C:\Users\Наталия\Desktop\IMG_52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5467" y="620688"/>
            <a:ext cx="3072517" cy="23042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9" name="Picture 5" descr="C:\Users\Наталия\Desktop\IMG_527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4221088"/>
            <a:ext cx="3061029" cy="22956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H:\ФОТО для проекта\IMG_5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484784"/>
            <a:ext cx="2627784" cy="25680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55576" y="188640"/>
            <a:ext cx="784887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Уголок речевого развития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(дидактические игры и художественная литература с математическим содержанием)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8" name="Picture 5" descr="IMG_59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2808312" cy="235596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Наталия\Desktop\IMG_52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556791"/>
            <a:ext cx="3024336" cy="22681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4099" name="Picture 3" descr="C:\Users\Наталия\Desktop\IMG_52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3516" y="4509120"/>
            <a:ext cx="2784468" cy="20882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4100" name="Picture 4" descr="C:\Users\Наталия\Desktop\IMG_52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3155749" y="2685011"/>
            <a:ext cx="3264550" cy="24482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Уголок изобразительной деятельности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(материал для продуктивной деятельности )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L:\проект\WP_20170417_09_42_59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528392" cy="208023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7824" y="3501008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Уголок природы</a:t>
            </a:r>
            <a:endParaRPr 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L:\проект\WP_20170417_09_44_40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2664296" cy="160712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:\проект\WP_20170417_09_44_14_P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365104"/>
            <a:ext cx="2948371" cy="165618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Наталия\Desktop\IMG_52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8770" y="5013176"/>
            <a:ext cx="2642101" cy="18448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6147" name="Picture 3" descr="C:\Users\Наталия\Desktop\IMG_52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1246910"/>
            <a:ext cx="2808312" cy="21061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805755" y="0"/>
            <a:ext cx="7524750" cy="776288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</a:t>
            </a:r>
            <a:r>
              <a:rPr lang="ru-RU" sz="32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етоды и формы работы с детьми</a:t>
            </a:r>
            <a:endParaRPr lang="ru-RU" sz="3200" b="1" dirty="0">
              <a:solidFill>
                <a:srgbClr val="7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08720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Беседы;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Занятия по ознакомлению с окружающим;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гры (дидактические, настольные, с\р, подвижные, драматизации);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 произведений художественной литературы с математическим содержанием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Экскурсии на кухню;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Выставки в книжном уголке;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Занятия продуктивной деятельностью по рисованию, аппликации, лепке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Наблюдение;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Мультимедийные презентации;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Практическая и исследовательская 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H:\ФОТО для проекта\IMG_5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293096"/>
            <a:ext cx="3316755" cy="239414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413357"/>
            <a:ext cx="9144000" cy="551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•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Беседы: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ea typeface="Times New Roman" pitchFamily="18" charset="0"/>
                <a:cs typeface="Times New Roman" pitchFamily="18" charset="0"/>
              </a:rPr>
              <a:t>«Продукты для приготовления пищи»</a:t>
            </a:r>
            <a:r>
              <a:rPr lang="ru-RU" sz="1100" b="1" dirty="0" smtClean="0"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Как начали готовить пищу»,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  Познакомить детей о том, как и когда, начали готовить пищу. Учить сравнивать (как готовили пищу раньше и как сейчас). Воспитывать бережное отношение к приготовленной пище.</a:t>
            </a:r>
          </a:p>
          <a:p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«Полезная и вредная еда», </a:t>
            </a:r>
          </a:p>
          <a:p>
            <a:r>
              <a:rPr lang="ru-RU" sz="1400" b="1" i="1" dirty="0" smtClean="0"/>
              <a:t>«Нужна ли повару математика?»</a:t>
            </a:r>
            <a:r>
              <a:rPr lang="ru-RU" sz="1400" b="1" dirty="0" smtClean="0"/>
              <a:t> Рассматривание картинок, фотографий посуды.</a:t>
            </a:r>
          </a:p>
          <a:p>
            <a:r>
              <a:rPr lang="ru-RU" sz="1400" b="1" u="sng" dirty="0" smtClean="0"/>
              <a:t>Цель</a:t>
            </a:r>
            <a:r>
              <a:rPr lang="ru-RU" sz="1400" b="1" dirty="0" smtClean="0"/>
              <a:t>: Формировать знания детей о профессии повара, предметах, которые его окружают и необходимы ему для работы.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«Правила поведения за столом»,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«Опасно - неопасно» (о бытовых приборах, рассматривание иллюстраций).</a:t>
            </a:r>
          </a:p>
          <a:p>
            <a:r>
              <a:rPr lang="ru-RU" sz="1400" b="1" dirty="0" smtClean="0"/>
              <a:t> «Кухонная посуда». Рассказ младшего воспитателя о посуде и её назначении.</a:t>
            </a:r>
          </a:p>
          <a:p>
            <a:r>
              <a:rPr lang="ru-RU" sz="1400" b="1" u="sng" dirty="0" smtClean="0"/>
              <a:t>Цель</a:t>
            </a:r>
            <a:r>
              <a:rPr lang="ru-RU" sz="1400" b="1" dirty="0" smtClean="0"/>
              <a:t>: Закрепить и систематизировать знания детей о предметах быта - посуде.</a:t>
            </a:r>
          </a:p>
          <a:p>
            <a:r>
              <a:rPr lang="ru-RU" sz="1400" b="1" i="1" dirty="0" smtClean="0"/>
              <a:t>«Математика на кухне»</a:t>
            </a:r>
            <a:r>
              <a:rPr lang="ru-RU" sz="1400" b="1" dirty="0" smtClean="0"/>
              <a:t>. Просмотр презентации </a:t>
            </a:r>
            <a:r>
              <a:rPr lang="ru-RU" sz="1400" b="1" i="1" dirty="0" smtClean="0"/>
              <a:t>«Кухня»</a:t>
            </a:r>
            <a:r>
              <a:rPr lang="ru-RU" sz="1400" b="1" dirty="0" smtClean="0"/>
              <a:t>.</a:t>
            </a:r>
          </a:p>
          <a:p>
            <a:r>
              <a:rPr lang="ru-RU" sz="1400" b="1" u="sng" dirty="0" smtClean="0"/>
              <a:t>Цель</a:t>
            </a:r>
            <a:r>
              <a:rPr lang="ru-RU" sz="1400" b="1" dirty="0" smtClean="0"/>
              <a:t>: Закреплять знания детей об отдельной комнате дома – кухне, и её назначении.</a:t>
            </a:r>
          </a:p>
          <a:p>
            <a:endParaRPr lang="ru-RU" sz="1400" b="1" dirty="0" smtClean="0">
              <a:solidFill>
                <a:schemeClr val="bg1"/>
              </a:solidFill>
            </a:endParaRPr>
          </a:p>
          <a:p>
            <a:pPr lvl="0"/>
            <a:r>
              <a:rPr lang="ru-RU" sz="1400" b="1" i="1" dirty="0" smtClean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Чтение  художественных произведений:</a:t>
            </a: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 smtClean="0">
                <a:ea typeface="Times New Roman" pitchFamily="18" charset="0"/>
                <a:cs typeface="Arial" pitchFamily="34" charset="0"/>
              </a:rPr>
              <a:t>«Три медведя», «Два медвежонка», «Три поросенка», «Репка», «</a:t>
            </a:r>
            <a:r>
              <a:rPr lang="ru-RU" sz="1400" b="1" dirty="0" err="1" smtClean="0">
                <a:ea typeface="Times New Roman" pitchFamily="18" charset="0"/>
                <a:cs typeface="Arial" pitchFamily="34" charset="0"/>
              </a:rPr>
              <a:t>Федорино</a:t>
            </a:r>
            <a:r>
              <a:rPr lang="ru-RU" sz="1400" b="1" dirty="0" smtClean="0">
                <a:ea typeface="Times New Roman" pitchFamily="18" charset="0"/>
                <a:cs typeface="Arial" pitchFamily="34" charset="0"/>
              </a:rPr>
              <a:t> горе»,  «Колобок», </a:t>
            </a:r>
            <a:r>
              <a:rPr lang="ru-RU" sz="1400" b="1" dirty="0" smtClean="0"/>
              <a:t> К. И. Чуковский </a:t>
            </a:r>
            <a:r>
              <a:rPr lang="ru-RU" sz="1400" b="1" i="1" dirty="0" smtClean="0"/>
              <a:t>«Муха-Цокотуха»</a:t>
            </a:r>
            <a:r>
              <a:rPr lang="ru-RU" sz="1400" b="1" dirty="0" smtClean="0"/>
              <a:t>, И. </a:t>
            </a:r>
            <a:r>
              <a:rPr lang="ru-RU" sz="1400" b="1" dirty="0" err="1" smtClean="0"/>
              <a:t>Токмакова</a:t>
            </a:r>
            <a:r>
              <a:rPr lang="ru-RU" sz="1400" b="1" dirty="0" smtClean="0"/>
              <a:t> </a:t>
            </a:r>
            <a:r>
              <a:rPr lang="ru-RU" sz="1400" b="1" i="1" dirty="0" smtClean="0"/>
              <a:t>«Ой, как вкусно пахнет щами», </a:t>
            </a:r>
            <a:r>
              <a:rPr lang="ru-RU" sz="1400" b="1" dirty="0" smtClean="0"/>
              <a:t>Д. Хармс </a:t>
            </a:r>
            <a:r>
              <a:rPr lang="ru-RU" sz="1400" b="1" i="1" dirty="0" smtClean="0"/>
              <a:t>«Иван </a:t>
            </a:r>
            <a:r>
              <a:rPr lang="ru-RU" sz="1400" b="1" i="1" dirty="0" err="1" smtClean="0"/>
              <a:t>Иваныч</a:t>
            </a:r>
            <a:r>
              <a:rPr lang="ru-RU" sz="1400" b="1" i="1" dirty="0" smtClean="0"/>
              <a:t> Самовар».</a:t>
            </a:r>
            <a:r>
              <a:rPr lang="ru-RU" sz="1400" b="1" dirty="0" smtClean="0">
                <a:ea typeface="Times New Roman" pitchFamily="18" charset="0"/>
                <a:cs typeface="Arial" pitchFamily="34" charset="0"/>
              </a:rPr>
              <a:t> Заучивание стихов  считалок, загадок о геометрических фигурах . Чтение стихов, загадок про кухонные принадлежности.</a:t>
            </a:r>
          </a:p>
          <a:p>
            <a:r>
              <a:rPr lang="ru-RU" sz="1400" b="1" i="1" dirty="0" smtClean="0"/>
              <a:t>«Любимые сказки малышей»</a:t>
            </a:r>
            <a:r>
              <a:rPr lang="ru-RU" sz="1400" b="1" dirty="0" smtClean="0"/>
              <a:t> (игра – инсценировка по сказке </a:t>
            </a:r>
            <a:r>
              <a:rPr lang="ru-RU" sz="1400" b="1" i="1" dirty="0" smtClean="0"/>
              <a:t>«Три медведя»</a:t>
            </a:r>
            <a:r>
              <a:rPr lang="ru-RU" sz="1400" b="1" dirty="0" smtClean="0"/>
              <a:t>).</a:t>
            </a:r>
            <a:endParaRPr lang="ru-RU" sz="1400" dirty="0" smtClean="0">
              <a:cs typeface="Arial" pitchFamily="34" charset="0"/>
            </a:endParaRPr>
          </a:p>
          <a:p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• Организация выставки «Моя любимая еда»;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• Рассматривание иллюстраций кухонной утвари;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•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55576" y="0"/>
            <a:ext cx="7524750" cy="1431429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Содержание  деятельности проекта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(план работы с детьми)</a:t>
            </a:r>
            <a:endParaRPr lang="ru-RU" sz="3200" b="1" dirty="0">
              <a:solidFill>
                <a:srgbClr val="7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pic>
        <p:nvPicPr>
          <p:cNvPr id="5122" name="Picture 2" descr="C:\Users\Наталия\Desktop\IMG_5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3356992"/>
            <a:ext cx="2103811" cy="15777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05245"/>
            <a:ext cx="9144000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Образовательная деятельность: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• ОД по ФЭМП «В гостях у повара на кухне»;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•ОД по ознакомлению с окружающим «Профессия повара».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•ОД по лепке «Приготовление печенья различных геометрических форм»</a:t>
            </a:r>
          </a:p>
          <a:p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•ОД по аппликации  на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тему </a:t>
            </a:r>
            <a:r>
              <a:rPr lang="ru-RU" sz="1400" b="1" dirty="0" smtClean="0"/>
              <a:t> </a:t>
            </a:r>
            <a:r>
              <a:rPr lang="ru-RU" sz="1400" b="1" i="1" dirty="0" smtClean="0"/>
              <a:t>«Подарок для Мишутки»</a:t>
            </a:r>
            <a:r>
              <a:rPr lang="ru-RU" sz="1400" b="1" dirty="0" smtClean="0"/>
              <a:t>.</a:t>
            </a:r>
          </a:p>
          <a:p>
            <a:r>
              <a:rPr lang="ru-RU" sz="1400" b="1" u="sng" dirty="0" smtClean="0"/>
              <a:t>Цель</a:t>
            </a:r>
            <a:r>
              <a:rPr lang="ru-RU" sz="1400" b="1" dirty="0" smtClean="0"/>
              <a:t>: учить составлять узор из геометрических фигур, ориентироваться на плоскости.</a:t>
            </a:r>
          </a:p>
          <a:p>
            <a:r>
              <a:rPr lang="ru-RU" sz="1400" b="1" i="1" dirty="0" smtClean="0"/>
              <a:t>(индивидуальная форма работы)</a:t>
            </a:r>
            <a:r>
              <a:rPr lang="ru-RU" sz="1400" b="1" dirty="0" smtClean="0"/>
              <a:t>.</a:t>
            </a:r>
          </a:p>
          <a:p>
            <a:r>
              <a:rPr lang="ru-RU" sz="1400" b="1" dirty="0" smtClean="0"/>
              <a:t>ОД по рисованию </a:t>
            </a:r>
            <a:r>
              <a:rPr lang="ru-RU" sz="1400" b="1" i="1" dirty="0" smtClean="0"/>
              <a:t>«Тарелка»</a:t>
            </a:r>
            <a:r>
              <a:rPr lang="ru-RU" sz="1400" b="1" dirty="0" smtClean="0"/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 smtClean="0"/>
              <a:t>Цель</a:t>
            </a:r>
            <a:r>
              <a:rPr lang="ru-RU" sz="1400" b="1" dirty="0" smtClean="0"/>
              <a:t>: Формировать умение создавать простой узор красками. Учить выделять элементы росписи, наносить их на изображенную тарелку </a:t>
            </a:r>
            <a:r>
              <a:rPr lang="ru-RU" sz="1400" b="1" i="1" dirty="0" smtClean="0"/>
              <a:t>(индивидуальная форма работы)</a:t>
            </a:r>
            <a:r>
              <a:rPr lang="ru-RU" sz="1400" b="1" dirty="0" smtClean="0"/>
              <a:t>.</a:t>
            </a:r>
            <a:r>
              <a:rPr lang="ru-RU" sz="1400" b="1" i="1" dirty="0" smtClean="0"/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rgbClr val="FFFF00"/>
              </a:solidFill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Просмотр компьютерных презентаций </a:t>
            </a:r>
            <a:r>
              <a:rPr lang="ru-RU" sz="1400" b="1" dirty="0" smtClean="0">
                <a:ea typeface="Times New Roman" pitchFamily="18" charset="0"/>
                <a:cs typeface="Arial" pitchFamily="34" charset="0"/>
              </a:rPr>
              <a:t>«Веселая геометрия», «Подбери цвет», «Предметы и формы» и др.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ea typeface="Times New Roman" pitchFamily="18" charset="0"/>
                <a:cs typeface="Arial" pitchFamily="34" charset="0"/>
              </a:rPr>
              <a:t>интерактивные игры: «Три медведя», «Веселый счет».</a:t>
            </a:r>
            <a:endParaRPr lang="ru-RU" sz="1400" dirty="0" smtClean="0"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rgbClr val="FFFF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FFFF00"/>
                </a:solidFill>
              </a:rPr>
              <a:t>Практическая деятельность</a:t>
            </a:r>
            <a:r>
              <a:rPr lang="ru-RU" sz="1400" dirty="0" smtClean="0"/>
              <a:t>: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b="1" dirty="0" smtClean="0"/>
              <a:t>«Оформление стола к чаепитию» </a:t>
            </a:r>
            <a:r>
              <a:rPr lang="ru-RU" sz="1400" b="1" u="sng" dirty="0" smtClean="0"/>
              <a:t>Цель</a:t>
            </a:r>
            <a:r>
              <a:rPr lang="ru-RU" sz="1400" b="1" dirty="0" smtClean="0"/>
              <a:t>: Познакомить детей с набором чайного сервиза, что в него входит, как им пользоваться. Объяснить детям смысл выражения: «Красиво оформлено – приятно пить».  </a:t>
            </a:r>
          </a:p>
          <a:p>
            <a:r>
              <a:rPr lang="ru-RU" sz="1400" b="1" u="sng" dirty="0" smtClean="0"/>
              <a:t>Игровые  упражнение</a:t>
            </a:r>
            <a:r>
              <a:rPr lang="ru-RU" sz="1400" b="1" dirty="0" smtClean="0"/>
              <a:t> «Расставь посуду» </a:t>
            </a:r>
            <a:r>
              <a:rPr lang="ru-RU" sz="1400" b="1" u="sng" dirty="0" smtClean="0"/>
              <a:t>Цель</a:t>
            </a:r>
            <a:r>
              <a:rPr lang="ru-RU" sz="1400" b="1" dirty="0" smtClean="0"/>
              <a:t>: Учить ориентироваться на плоскости.</a:t>
            </a:r>
          </a:p>
          <a:p>
            <a:r>
              <a:rPr lang="ru-RU" sz="1400" b="1" dirty="0" smtClean="0"/>
              <a:t>«Какой посуды не стало?», </a:t>
            </a:r>
            <a:r>
              <a:rPr lang="ru-RU" sz="1400" b="1" i="1" dirty="0" smtClean="0"/>
              <a:t>«</a:t>
            </a:r>
            <a:r>
              <a:rPr lang="ru-RU" sz="1400" b="1" dirty="0" smtClean="0"/>
              <a:t>Приготовим мы салат» </a:t>
            </a:r>
            <a:r>
              <a:rPr lang="ru-RU" sz="1400" b="1" u="sng" dirty="0" smtClean="0"/>
              <a:t>Цель</a:t>
            </a:r>
            <a:r>
              <a:rPr lang="ru-RU" sz="1400" b="1" dirty="0" smtClean="0"/>
              <a:t>: Учить детей уравнивать неравное число предметов двумя способам </a:t>
            </a:r>
            <a:r>
              <a:rPr lang="ru-RU" sz="1400" b="1" i="1" dirty="0" smtClean="0"/>
              <a:t>(убавлением и прибавлением)</a:t>
            </a:r>
            <a:r>
              <a:rPr lang="ru-RU" sz="1400" b="1" dirty="0" smtClean="0"/>
              <a:t>.»,  «Расставь кастрюли по высоте»,«Помоги выбрать нужную кастрюльку» и др.</a:t>
            </a:r>
          </a:p>
          <a:p>
            <a:pPr lvl="0"/>
            <a:r>
              <a:rPr lang="ru-RU" sz="1400" b="1" dirty="0" smtClean="0"/>
              <a:t> </a:t>
            </a:r>
            <a:r>
              <a:rPr lang="ru-RU" sz="1400" b="1" dirty="0" smtClean="0">
                <a:ea typeface="Times New Roman" pitchFamily="18" charset="0"/>
                <a:cs typeface="Arial" pitchFamily="34" charset="0"/>
              </a:rPr>
              <a:t>Печенье «Чудесные фигурки»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ea typeface="Times New Roman" pitchFamily="18" charset="0"/>
                <a:cs typeface="Arial" pitchFamily="34" charset="0"/>
              </a:rPr>
              <a:t>Раскрашивание математических раскрасок.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ea typeface="Times New Roman" pitchFamily="18" charset="0"/>
                <a:cs typeface="Arial" pitchFamily="34" charset="0"/>
              </a:rPr>
              <a:t>Конструирование.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ea typeface="Times New Roman" pitchFamily="18" charset="0"/>
                <a:cs typeface="Arial" pitchFamily="34" charset="0"/>
              </a:rPr>
              <a:t>Работа со счетными палочками.</a:t>
            </a:r>
            <a:endParaRPr lang="ru-RU" sz="1400" dirty="0" smtClean="0"/>
          </a:p>
          <a:p>
            <a:endParaRPr lang="ru-RU" sz="1400" b="1" i="1" dirty="0" smtClean="0">
              <a:solidFill>
                <a:srgbClr val="FFFF00"/>
              </a:solidFill>
            </a:endParaRPr>
          </a:p>
          <a:p>
            <a:r>
              <a:rPr lang="ru-RU" sz="1400" b="1" i="1" dirty="0" smtClean="0">
                <a:solidFill>
                  <a:srgbClr val="FFFF00"/>
                </a:solidFill>
              </a:rPr>
              <a:t>• Исследовательская деятельность:</a:t>
            </a:r>
          </a:p>
          <a:p>
            <a:pPr lvl="0"/>
            <a:r>
              <a:rPr lang="ru-RU" sz="1400" b="1" dirty="0" smtClean="0"/>
              <a:t>• Опыт "Измерь крупу условной меркой" • "Сколько весят фрукты»</a:t>
            </a: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pic>
        <p:nvPicPr>
          <p:cNvPr id="4" name="Picture 2" descr="C:\Users\Наталия\Desktop\IMG_5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797152"/>
            <a:ext cx="2520280" cy="189010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1412776"/>
            <a:ext cx="91440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• </a:t>
            </a:r>
            <a:r>
              <a:rPr lang="ru-RU" sz="1400" b="1" i="1" dirty="0" smtClean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Сюжетно - ролевые игры с математическим содержанием</a:t>
            </a: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: </a:t>
            </a:r>
            <a:r>
              <a:rPr lang="ru-RU" sz="1400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«</a:t>
            </a:r>
            <a:r>
              <a:rPr lang="ru-RU" sz="1400" b="1" dirty="0" smtClean="0">
                <a:ea typeface="Times New Roman" pitchFamily="18" charset="0"/>
                <a:cs typeface="Arial" pitchFamily="34" charset="0"/>
              </a:rPr>
              <a:t>Семья»,  « Кафе», «Продуктовый магазин», «Повар»;  Ц: совершенствовать умение детей классифицировать предметы по общим признакам, воспитывать чувство взаимопомощи, расширить словарный запас детей.</a:t>
            </a:r>
            <a:endParaRPr lang="ru-RU" sz="1600" b="1" dirty="0" smtClean="0"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rgbClr val="FFFF00"/>
              </a:solidFill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Подвижные игры: </a:t>
            </a:r>
            <a:r>
              <a:rPr lang="ru-RU" sz="1400" b="1" dirty="0" smtClean="0">
                <a:ea typeface="Times New Roman" pitchFamily="18" charset="0"/>
                <a:cs typeface="Arial" pitchFamily="34" charset="0"/>
              </a:rPr>
              <a:t>«</a:t>
            </a:r>
            <a:r>
              <a:rPr lang="ru-RU" sz="1400" b="1" dirty="0" err="1" smtClean="0">
                <a:ea typeface="Times New Roman" pitchFamily="18" charset="0"/>
                <a:cs typeface="Arial" pitchFamily="34" charset="0"/>
              </a:rPr>
              <a:t>Съедобное-несъедобное</a:t>
            </a:r>
            <a:r>
              <a:rPr lang="ru-RU" sz="1400" b="1" dirty="0" smtClean="0">
                <a:ea typeface="Times New Roman" pitchFamily="18" charset="0"/>
                <a:cs typeface="Arial" pitchFamily="34" charset="0"/>
              </a:rPr>
              <a:t>», «Собери правильно овощи и фрукты», «Игра с тремя кругами», </a:t>
            </a:r>
            <a:r>
              <a:rPr lang="ru-RU" sz="1400" b="1" u="sng" dirty="0" smtClean="0"/>
              <a:t>Цель</a:t>
            </a:r>
            <a:r>
              <a:rPr lang="ru-RU" sz="1400" b="1" dirty="0" smtClean="0"/>
              <a:t>: закреплять у детей знания о количественном счете , цвете и величине предметов.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Наблюдение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за дождем.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Цель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: продолжать знакомить с природным явлением — дождем. Учиться определять, какой дождь 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(сильный – много капель; слабый – мало капель накапало в кастрюлю)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 smtClean="0"/>
              <a:t>Наблюдение</a:t>
            </a:r>
            <a:r>
              <a:rPr lang="ru-RU" sz="1400" b="1" dirty="0" smtClean="0"/>
              <a:t>: </a:t>
            </a:r>
            <a:r>
              <a:rPr lang="ru-RU" sz="1400" b="1" dirty="0" smtClean="0">
                <a:ea typeface="Times New Roman" pitchFamily="18" charset="0"/>
                <a:cs typeface="Arial" pitchFamily="34" charset="0"/>
              </a:rPr>
              <a:t>Экскурсия на кухню детского сада.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ea typeface="Times New Roman" pitchFamily="18" charset="0"/>
                <a:cs typeface="Arial" pitchFamily="34" charset="0"/>
              </a:rPr>
              <a:t>Цель:  Продолжить знакомство детей с профессией повара. Показать, как работает повар в детском саду: труд повара очень ответственный, он старается приготовить для детей вкусную еду. Узнать, что считает повар когда готовит? </a:t>
            </a:r>
            <a:r>
              <a:rPr lang="ru-RU" sz="1400" b="1" dirty="0" smtClean="0"/>
              <a:t> Познакомить детей с многообразием видов посуды, её форм и размеров.</a:t>
            </a:r>
          </a:p>
          <a:p>
            <a:r>
              <a:rPr lang="ru-RU" sz="1400" b="1" dirty="0" smtClean="0"/>
              <a:t>Найти предметы круглой формы на участке.</a:t>
            </a:r>
          </a:p>
          <a:p>
            <a:r>
              <a:rPr lang="ru-RU" sz="1400" b="1" u="sng" dirty="0" smtClean="0"/>
              <a:t>Цель</a:t>
            </a:r>
            <a:r>
              <a:rPr lang="ru-RU" sz="1400" b="1" dirty="0" smtClean="0"/>
              <a:t>: Развивать внимание, наблюдательность; закрепить знание геометрических форм.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32656"/>
            <a:ext cx="903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/>
              <a:t>• </a:t>
            </a:r>
            <a:r>
              <a:rPr lang="ru-RU" sz="1400" b="1" i="1" dirty="0" smtClean="0">
                <a:solidFill>
                  <a:srgbClr val="FFFF00"/>
                </a:solidFill>
              </a:rPr>
              <a:t>Дидактические и настольные игры </a:t>
            </a:r>
            <a:r>
              <a:rPr lang="ru-RU" sz="1400" b="1" dirty="0" smtClean="0"/>
              <a:t>«Составь меню», «Подбери по цвету» «Угадай по описанию», «Какой формы предмет?», «Больше меньше», «Чего не стало на столе», «Пойдем за покупками»;   «Математическое лото», «Расставь посуду»,  блоки </a:t>
            </a:r>
            <a:r>
              <a:rPr lang="ru-RU" sz="1400" b="1" dirty="0" err="1" smtClean="0"/>
              <a:t>Дьенеша</a:t>
            </a:r>
            <a:r>
              <a:rPr lang="ru-RU" sz="1400" b="1" dirty="0" smtClean="0"/>
              <a:t>, «Чудесный мешочек» и т.д.</a:t>
            </a:r>
            <a:r>
              <a:rPr lang="ru-RU" sz="1400" b="1" dirty="0" smtClean="0">
                <a:ea typeface="Times New Roman" pitchFamily="18" charset="0"/>
                <a:cs typeface="Arial" pitchFamily="34" charset="0"/>
              </a:rPr>
              <a:t>  Игры,  направленные на развитие ориентировки во времени и в пространстве </a:t>
            </a:r>
            <a:r>
              <a:rPr lang="ru-RU" sz="1400" b="1" i="1" dirty="0" smtClean="0">
                <a:ea typeface="Times New Roman" pitchFamily="18" charset="0"/>
                <a:cs typeface="Arial" pitchFamily="34" charset="0"/>
              </a:rPr>
              <a:t>«</a:t>
            </a:r>
            <a:r>
              <a:rPr lang="ru-RU" sz="1400" b="1" dirty="0" smtClean="0">
                <a:ea typeface="Times New Roman" pitchFamily="18" charset="0"/>
                <a:cs typeface="Arial" pitchFamily="34" charset="0"/>
              </a:rPr>
              <a:t>Когда это бывает?», «Что сначала, что потом».</a:t>
            </a:r>
            <a:endParaRPr lang="ru-RU" dirty="0"/>
          </a:p>
        </p:txBody>
      </p:sp>
      <p:pic>
        <p:nvPicPr>
          <p:cNvPr id="5" name="Picture 2" descr="C:\Users\Наталия\Desktop\IMG_52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967898"/>
            <a:ext cx="2520280" cy="189010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805755" y="0"/>
            <a:ext cx="7524750" cy="776288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</a:t>
            </a:r>
            <a:r>
              <a:rPr lang="ru-RU" sz="32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абота с родителями</a:t>
            </a:r>
            <a:endParaRPr lang="ru-RU" sz="3200" b="1" dirty="0">
              <a:solidFill>
                <a:srgbClr val="7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4"/>
            <a:ext cx="84249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Информация о проекте: проблема, цели, задачи;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Консультация «Математика вокруг нас»;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Памятки по формированию элементарных математических представлений у детей;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Анкетирование родителей на тему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«Математика для развития вашего ребенка»;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«Влияние семьи на развитие математических представлений детей»; 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Выставка дидактических игровых пособий;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Индивидуальные беседы о необходимости развития исследовательской, познавательной, речевой деятельности детей;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ea typeface="SimSun" charset="0"/>
                <a:cs typeface="Times New Roman" pitchFamily="18" charset="0"/>
              </a:rPr>
              <a:t>Совместное изготовление иллюстративно-наглядного  материала и дидактических пособий;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 в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выставках, мастер классы родителей с детьми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«Моя любимая еда»,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«Полезная еда», «Посуда»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Информационные стенды и электронная фоторамка «Новое в жизни группы», «Знакомьтесь: наш проект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!».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83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784" y="26064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проектов</a:t>
            </a:r>
            <a:endParaRPr lang="ru-RU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340768"/>
            <a:ext cx="8712968" cy="51125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9512" y="1340768"/>
            <a:ext cx="8712968" cy="511524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609600" indent="-609600">
              <a:lnSpc>
                <a:spcPct val="80000"/>
              </a:lnSpc>
              <a:defRPr/>
            </a:pPr>
            <a: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</a:rPr>
              <a:t>Это </a:t>
            </a:r>
            <a:r>
              <a:rPr lang="ru-RU" altLang="zh-CN" sz="2400" dirty="0" smtClean="0">
                <a:solidFill>
                  <a:srgbClr val="FF0000"/>
                </a:solidFill>
                <a:latin typeface="Times New Roman" pitchFamily="18" charset="0"/>
              </a:rPr>
              <a:t>один из самых эффективных и перспективных методов работы с детьми.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</a:rPr>
              <a:t>Проектная деятельность способствует развитию у детей самостоятельной познавательной активности и навыков исследовательского поиска, переориентирует воспитателей от реализации учебной модели к модели совместной деятельности с детьми. 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</a:rPr>
              <a:t>Принципы технологии проектной деятельности закреплены в положениях ФГОС ДО (Федеральный государственный образовательный стандарт дошкольного образования). 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</a:rPr>
              <a:t>Содержание проекта – это комплекс различных видов деятельности, а самостоятельный исследовательский поиск в соответствии с возрастными возможностями – его непременная часть.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altLang="zh-CN" sz="2400" dirty="0" smtClean="0">
                <a:solidFill>
                  <a:srgbClr val="FF0000"/>
                </a:solidFill>
                <a:latin typeface="Times New Roman" pitchFamily="18" charset="0"/>
              </a:rPr>
              <a:t>Активная роль в проектах для малышей принадлежит 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altLang="zh-CN" sz="2400" dirty="0" smtClean="0">
                <a:solidFill>
                  <a:srgbClr val="FF0000"/>
                </a:solidFill>
                <a:latin typeface="Times New Roman" pitchFamily="18" charset="0"/>
              </a:rPr>
              <a:t>взрослому. Осуществление проекта происходит на подражательно-исполнительском уровне.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4221088"/>
            <a:ext cx="28803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Д\и «Расставь посуду»</a:t>
            </a:r>
            <a:endParaRPr lang="ru-RU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4" descr="H:\ФОТО для проекта\IMG_51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859892"/>
            <a:ext cx="2664296" cy="199810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4437112"/>
            <a:ext cx="3135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FF00"/>
                </a:solidFill>
              </a:rPr>
              <a:t>Цель: Закрепить знания цвета и величины</a:t>
            </a:r>
            <a:endParaRPr lang="ru-RU" sz="1200" dirty="0">
              <a:solidFill>
                <a:srgbClr val="FFFF00"/>
              </a:solidFill>
            </a:endParaRPr>
          </a:p>
        </p:txBody>
      </p:sp>
      <p:pic>
        <p:nvPicPr>
          <p:cNvPr id="19" name="Picture 4" descr="H:\ФОТО для проекта\IMG_48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966" y="2492896"/>
            <a:ext cx="2716874" cy="17281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79512" y="184482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FF00"/>
                </a:solidFill>
              </a:rPr>
              <a:t>Д\и «Овощи фрукты»</a:t>
            </a:r>
          </a:p>
          <a:p>
            <a:r>
              <a:rPr lang="ru-RU" sz="1200" dirty="0" smtClean="0">
                <a:solidFill>
                  <a:srgbClr val="FFFF00"/>
                </a:solidFill>
              </a:rPr>
              <a:t>Цель: Закрепить навыки  порядкового и количественного счета</a:t>
            </a:r>
            <a:endParaRPr lang="ru-RU" sz="1200" dirty="0">
              <a:solidFill>
                <a:srgbClr val="FFFF00"/>
              </a:solidFill>
            </a:endParaRPr>
          </a:p>
        </p:txBody>
      </p:sp>
      <p:pic>
        <p:nvPicPr>
          <p:cNvPr id="21" name="Picture 5" descr="H:\ФОТО для проекта\IMG_52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132856"/>
            <a:ext cx="2615061" cy="18586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012160" y="162880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FF00"/>
                </a:solidFill>
              </a:rPr>
              <a:t>Интерактивная игра «Три медведя»</a:t>
            </a:r>
          </a:p>
          <a:p>
            <a:r>
              <a:rPr lang="ru-RU" sz="1200" dirty="0" smtClean="0">
                <a:solidFill>
                  <a:srgbClr val="FFFF00"/>
                </a:solidFill>
              </a:rPr>
              <a:t>Цель: Соотносить предметы по величине</a:t>
            </a:r>
            <a:endParaRPr lang="ru-RU" sz="1200" dirty="0">
              <a:solidFill>
                <a:srgbClr val="FFFF00"/>
              </a:solidFill>
            </a:endParaRPr>
          </a:p>
        </p:txBody>
      </p:sp>
      <p:pic>
        <p:nvPicPr>
          <p:cNvPr id="22" name="Picture 2" descr="H:\ФОТО для проекта\IMG_51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789040"/>
            <a:ext cx="2877194" cy="19888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3059832" y="2852936"/>
            <a:ext cx="3064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FF00"/>
                </a:solidFill>
              </a:rPr>
              <a:t>Аппликация «Овощи на тарелке»</a:t>
            </a:r>
          </a:p>
          <a:p>
            <a:r>
              <a:rPr lang="ru-RU" sz="1200" dirty="0" smtClean="0">
                <a:solidFill>
                  <a:srgbClr val="FFFF00"/>
                </a:solidFill>
              </a:rPr>
              <a:t>Цель: Закрепить у детей знание цвета, формы </a:t>
            </a:r>
            <a:endParaRPr lang="ru-RU" sz="1200" dirty="0">
              <a:solidFill>
                <a:srgbClr val="FFFF00"/>
              </a:solidFill>
            </a:endParaRPr>
          </a:p>
        </p:txBody>
      </p:sp>
      <p:pic>
        <p:nvPicPr>
          <p:cNvPr id="24" name="Picture 2" descr="H:\ФОТО для проекта\IMG_51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899105"/>
            <a:ext cx="2612009" cy="19588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6247468" y="4005064"/>
            <a:ext cx="2896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FF00"/>
                </a:solidFill>
              </a:rPr>
              <a:t>Д\и «Сервируем стол»</a:t>
            </a:r>
          </a:p>
          <a:p>
            <a:r>
              <a:rPr lang="ru-RU" sz="1200" dirty="0" smtClean="0">
                <a:solidFill>
                  <a:srgbClr val="FFFF00"/>
                </a:solidFill>
              </a:rPr>
              <a:t>Цель: Закреплять у детей количественный  счет, форму и величину предметов </a:t>
            </a:r>
            <a:endParaRPr lang="ru-RU" sz="1200" dirty="0">
              <a:solidFill>
                <a:srgbClr val="FFFF00"/>
              </a:solidFill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755576" y="0"/>
            <a:ext cx="7524750" cy="1840409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Совместная деятельность взрослого и детей в рамках образовательной деятельности и в ходе режимных моментов</a:t>
            </a:r>
            <a:endParaRPr lang="ru-RU" sz="2800" b="1" dirty="0">
              <a:solidFill>
                <a:srgbClr val="7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талия\Desktop\IMG_5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747952" cy="20608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4" name="Picture 6" descr="H:\ФОТО для проекта\IMG_51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88640"/>
            <a:ext cx="2699954" cy="20248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5" name="Picture 2" descr="H:\Работа по ПРОЕКТУ\ФОТО для проекта\IMG_52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581128"/>
            <a:ext cx="2771800" cy="20787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7" name="Picture 2" descr="C:\Users\Наталия\Desktop\IMG_45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581128"/>
            <a:ext cx="2928499" cy="21962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203848" y="5380672"/>
            <a:ext cx="28083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solidFill>
                  <a:srgbClr val="FFFF00"/>
                </a:solidFill>
              </a:rPr>
              <a:t>Д\и</a:t>
            </a:r>
            <a:r>
              <a:rPr lang="ru-RU" sz="1400" b="1" dirty="0" smtClean="0">
                <a:solidFill>
                  <a:srgbClr val="FFFF00"/>
                </a:solidFill>
              </a:rPr>
              <a:t> «Игра с тремя обручами»</a:t>
            </a:r>
          </a:p>
          <a:p>
            <a:r>
              <a:rPr lang="ru-RU" sz="1400" dirty="0" smtClean="0">
                <a:solidFill>
                  <a:srgbClr val="FFFF00"/>
                </a:solidFill>
              </a:rPr>
              <a:t>Цель: Закреплять у детей форму и величину предметов 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348880"/>
            <a:ext cx="29878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</a:rPr>
              <a:t>Опыт «Отмерь крупу»</a:t>
            </a:r>
          </a:p>
          <a:p>
            <a:r>
              <a:rPr lang="ru-RU" sz="1400" dirty="0" smtClean="0">
                <a:solidFill>
                  <a:srgbClr val="FFFF00"/>
                </a:solidFill>
              </a:rPr>
              <a:t>Цель: Закреплять у детей форму и величину предметов 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47864" y="188640"/>
            <a:ext cx="2718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solidFill>
                  <a:srgbClr val="FFFF00"/>
                </a:solidFill>
              </a:rPr>
              <a:t>Д\и</a:t>
            </a:r>
            <a:r>
              <a:rPr lang="ru-RU" sz="1400" b="1" dirty="0" smtClean="0">
                <a:solidFill>
                  <a:srgbClr val="FFFF00"/>
                </a:solidFill>
              </a:rPr>
              <a:t> «</a:t>
            </a:r>
            <a:r>
              <a:rPr lang="ru-RU" sz="1400" b="1" dirty="0" err="1" smtClean="0">
                <a:solidFill>
                  <a:srgbClr val="FFFF00"/>
                </a:solidFill>
              </a:rPr>
              <a:t>Чудо-кубики</a:t>
            </a:r>
            <a:r>
              <a:rPr lang="ru-RU" sz="1400" b="1" dirty="0" smtClean="0">
                <a:solidFill>
                  <a:srgbClr val="FFFF00"/>
                </a:solidFill>
              </a:rPr>
              <a:t>»</a:t>
            </a:r>
          </a:p>
          <a:p>
            <a:r>
              <a:rPr lang="ru-RU" sz="1400" dirty="0" smtClean="0">
                <a:solidFill>
                  <a:srgbClr val="FFFF00"/>
                </a:solidFill>
              </a:rPr>
              <a:t>Цель: Закрепить у детей форму предметов, ориентировку на плоскости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84168" y="2348880"/>
            <a:ext cx="3059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</a:rPr>
              <a:t>С</a:t>
            </a:r>
            <a:r>
              <a:rPr lang="en-US" sz="1400" b="1" dirty="0" smtClean="0">
                <a:solidFill>
                  <a:srgbClr val="FFFF00"/>
                </a:solidFill>
              </a:rPr>
              <a:t>/</a:t>
            </a:r>
            <a:r>
              <a:rPr lang="ru-RU" sz="1400" b="1" dirty="0" err="1" smtClean="0">
                <a:solidFill>
                  <a:srgbClr val="FFFF00"/>
                </a:solidFill>
              </a:rPr>
              <a:t>д</a:t>
            </a:r>
            <a:r>
              <a:rPr lang="ru-RU" sz="1400" b="1" dirty="0" smtClean="0">
                <a:solidFill>
                  <a:srgbClr val="FFFF00"/>
                </a:solidFill>
              </a:rPr>
              <a:t> «Повар»</a:t>
            </a:r>
          </a:p>
          <a:p>
            <a:r>
              <a:rPr lang="ru-RU" sz="1400" dirty="0" smtClean="0">
                <a:solidFill>
                  <a:srgbClr val="FFFF00"/>
                </a:solidFill>
              </a:rPr>
              <a:t>Цель: Закреплять у детей форму и величину предметов </a:t>
            </a:r>
            <a:endParaRPr lang="ru-RU" sz="1400" dirty="0">
              <a:solidFill>
                <a:srgbClr val="FFFF00"/>
              </a:solidFill>
            </a:endParaRPr>
          </a:p>
        </p:txBody>
      </p:sp>
      <p:pic>
        <p:nvPicPr>
          <p:cNvPr id="14" name="Picture 2" descr="H:\Работа по ПРОЕКТУ\ФОТО для проекта\IMG_51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2857500" y="1399086"/>
            <a:ext cx="3284985" cy="27363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H:\ФОТО для проекта\IMG_5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38787"/>
            <a:ext cx="2952328" cy="22141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6228184" y="3717032"/>
            <a:ext cx="26642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Д\и «Посмотри и разложи</a:t>
            </a:r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Цель: закрепление формы и пространственной ориентации. </a:t>
            </a:r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H:\ФОТО для проекта\IMG_5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437112"/>
            <a:ext cx="2807834" cy="22466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779912" y="1268760"/>
            <a:ext cx="17281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Д\и «Разгадай</a:t>
            </a:r>
          </a:p>
          <a:p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головоломку» </a:t>
            </a:r>
          </a:p>
          <a:p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закрепление знания формы и пространственной ориентации.</a:t>
            </a:r>
          </a:p>
          <a:p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H:\ФОТО для проекта\IMG_51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047745" y="3153055"/>
            <a:ext cx="2976502" cy="22322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3717032"/>
            <a:ext cx="29523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Настольная игра «Домино</a:t>
            </a:r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Цель: закрепление количества, формы предметов</a:t>
            </a:r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H:\ФОТО для проекта\IMG_51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509120"/>
            <a:ext cx="2976500" cy="22322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79512" y="620688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                                                                                               </a:t>
            </a:r>
            <a:r>
              <a:rPr lang="ru-RU" sz="1400" b="1" dirty="0" smtClean="0">
                <a:solidFill>
                  <a:srgbClr val="FFFF00"/>
                </a:solidFill>
              </a:rPr>
              <a:t>С\р игра «Кафе» </a:t>
            </a:r>
            <a:r>
              <a:rPr lang="ru-RU" sz="1400" dirty="0" smtClean="0">
                <a:solidFill>
                  <a:srgbClr val="FFFF00"/>
                </a:solidFill>
              </a:rPr>
              <a:t>Цель: закрепление, счета, формы , пространственной ориентации.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805755" y="0"/>
            <a:ext cx="7524750" cy="776288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Самостоятельная деятельность детей</a:t>
            </a:r>
            <a:endParaRPr lang="ru-RU" sz="3200" b="1" dirty="0">
              <a:solidFill>
                <a:srgbClr val="7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pic>
        <p:nvPicPr>
          <p:cNvPr id="14" name="Picture 2" descr="H:\Работа по ПРОЕКТУ\ФОТО для проекта\IMG_52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1538786"/>
            <a:ext cx="2904492" cy="21782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6156176" y="692696"/>
            <a:ext cx="305667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</a:rPr>
              <a:t>Д/и «Составь меню» </a:t>
            </a:r>
            <a:r>
              <a:rPr lang="ru-RU" sz="1400" dirty="0" smtClean="0">
                <a:solidFill>
                  <a:srgbClr val="FFFF00"/>
                </a:solidFill>
              </a:rPr>
              <a:t>Цель:</a:t>
            </a:r>
          </a:p>
          <a:p>
            <a:r>
              <a:rPr lang="ru-RU" sz="1400" dirty="0" smtClean="0">
                <a:solidFill>
                  <a:srgbClr val="FFFF00"/>
                </a:solidFill>
              </a:rPr>
              <a:t>Закреплять у детей  порядковый счет,</a:t>
            </a:r>
          </a:p>
          <a:p>
            <a:r>
              <a:rPr lang="ru-RU" sz="1400" dirty="0" smtClean="0">
                <a:solidFill>
                  <a:srgbClr val="FFFF00"/>
                </a:solidFill>
              </a:rPr>
              <a:t>форму предметов </a:t>
            </a:r>
            <a:endParaRPr lang="ru-RU" sz="1400" b="1" dirty="0" smtClean="0">
              <a:solidFill>
                <a:srgbClr val="FFFF00"/>
              </a:solidFill>
            </a:endParaRPr>
          </a:p>
          <a:p>
            <a:endParaRPr lang="ru-RU" sz="1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Наталия\Desktop\IMG_2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764704"/>
            <a:ext cx="2880321" cy="216024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8" name="Picture 2" descr="C:\Users\Наталия\Desktop\фото дет сад\IMG_33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17032"/>
            <a:ext cx="2784760" cy="208845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 rot="10800000" flipV="1">
            <a:off x="6012160" y="2924944"/>
            <a:ext cx="3312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 «Влияние </a:t>
            </a: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семьи на развитие математических представлений детей»;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5805264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Анкетирование родителей на тему 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smtClean="0">
                <a:solidFill>
                  <a:srgbClr val="FFFF00"/>
                </a:solidFill>
              </a:rPr>
              <a:t>Математика для развития Вашего ребенка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780928"/>
            <a:ext cx="29158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 проекте: </a:t>
            </a:r>
            <a:endPara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цели, задачи</a:t>
            </a:r>
            <a:endParaRPr lang="ru-RU" sz="1600" dirty="0"/>
          </a:p>
        </p:txBody>
      </p:sp>
      <p:pic>
        <p:nvPicPr>
          <p:cNvPr id="1026" name="Picture 2" descr="H:\Работа по ПРОЕКТУ\ФОТО для проекта\IMG_52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36712"/>
            <a:ext cx="2789025" cy="20916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805755" y="0"/>
            <a:ext cx="7524750" cy="776288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Работа с родителями</a:t>
            </a:r>
            <a:endParaRPr lang="ru-RU" sz="3200" b="1" dirty="0">
              <a:solidFill>
                <a:srgbClr val="7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pic>
        <p:nvPicPr>
          <p:cNvPr id="7171" name="Picture 3" descr="C:\Users\Наталия\Desktop\IMG_52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5163" y="2420889"/>
            <a:ext cx="2880484" cy="21602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3203848" y="4941168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Фотовыставка </a:t>
            </a:r>
          </a:p>
          <a:p>
            <a:pPr algn="ctr"/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«Моя любимая еда» 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C:\Users\Наталия\Desktop\IMG_52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861048"/>
            <a:ext cx="2784468" cy="20882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6012160" y="6021288"/>
            <a:ext cx="2915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Выставка </a:t>
            </a:r>
          </a:p>
          <a:p>
            <a:pPr algn="ctr"/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чайной посуды 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23528" y="1124744"/>
            <a:ext cx="856895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проявляют интерес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желание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заниматься математикой;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Владеют </a:t>
            </a:r>
            <a:r>
              <a:rPr lang="ru-RU" sz="2400" b="1" dirty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прямым и обратным счётом от  0 до5,  </a:t>
            </a:r>
            <a:r>
              <a:rPr lang="ru-RU" sz="2400" b="1" dirty="0" smtClean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знают геометрические фигуры; умеют </a:t>
            </a:r>
            <a:r>
              <a:rPr lang="ru-RU" sz="2400" b="1" dirty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ориентироваться в пространстве и во времени;</a:t>
            </a:r>
            <a:endParaRPr lang="ru-RU" sz="2000" b="1" dirty="0">
              <a:solidFill>
                <a:srgbClr val="FFFF00"/>
              </a:solidFill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У детей развиты познавательный интерес, внимание; умение </a:t>
            </a:r>
            <a:r>
              <a:rPr lang="ru-RU" sz="2400" b="1" dirty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формулировать выводы в ходе исследовательской деятельности; 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400" b="1" dirty="0" smtClean="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Родители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стали активными участниками образовательного процесса с детьми в ДОУ.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Изготовили дидактические игры и пособия: «Макет дома», атрибуты к с\д игре «Повар», д\и «Посуда», «Чудесный мешочек»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805755" y="0"/>
            <a:ext cx="7524750" cy="776288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Третий этап </a:t>
            </a:r>
            <a:r>
              <a:rPr lang="ru-RU" sz="3200" b="1" dirty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- </a:t>
            </a:r>
            <a:r>
              <a:rPr lang="ru-RU" sz="32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Итоговый</a:t>
            </a:r>
            <a:endParaRPr lang="ru-RU" sz="3200" b="1" dirty="0">
              <a:solidFill>
                <a:srgbClr val="7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270892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 математики повар не составит меню и не приготовит обед.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Повар в своей работе считает, измеряет, сравнивает и взвешивает продукты.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827584" y="332656"/>
            <a:ext cx="7524750" cy="776288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Итоги: «Зачем повару математика?»</a:t>
            </a:r>
            <a:endParaRPr lang="ru-RU" sz="3200" b="1" dirty="0">
              <a:solidFill>
                <a:srgbClr val="7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1340768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Высказывания детей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G:\DCIM\112_PANA\P11203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5104"/>
            <a:ext cx="2555776" cy="1916832"/>
          </a:xfrm>
          <a:prstGeom prst="rect">
            <a:avLst/>
          </a:prstGeom>
          <a:noFill/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DCIM\112_PANA\P11203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2521359" cy="1891019"/>
          </a:xfrm>
          <a:prstGeom prst="rect">
            <a:avLst/>
          </a:prstGeom>
          <a:noFill/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827584" y="188640"/>
            <a:ext cx="7524750" cy="776288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Список использованной литературы</a:t>
            </a:r>
            <a:endParaRPr lang="ru-RU" sz="3200" b="1" dirty="0">
              <a:solidFill>
                <a:srgbClr val="7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1844824"/>
            <a:ext cx="9144000" cy="480131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В. П. Новикова.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Математика в детском саду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Москва.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«Мозаика-Синтез»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2014г.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З. А. Михайлова.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Математика от трёх до семи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Учебно-методическое пособие. Санкт-Петербург, изд.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Акцидент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2013 г.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Е. А. Носова. Логика и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математика для дошкольников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2-е изд. Санкт-Петербург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«Детство-Пресс»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2013 г.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И. А.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Помораева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Занятия по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формированию элементарных математических представлений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Москва, изд.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«Мозаика-Синтез»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2015 г.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А. А. Смоленцева.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Математика до школы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Н. -Новгород 2014 г.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З. А. Михайлова.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Математика – это интересно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Методическое пособие. Санкт-Петербург, изд.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«Детство-Пресс»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2014 г.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В.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Цвынтарный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Играем пальчиками и развиваем речь. Лань. Санкт-Петербург, 2013 г.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 Е.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Веракса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Т. С. Комарова, М. А. Васильева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«Комплексные занятия»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средняя группа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 С. Комарова,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«Занятие по изобразительной деятельности»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средняя группа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 И.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Помораева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В. 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Позина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«Формирование элементарных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математических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представлений средняя группа»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 В.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Гербова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«Развитие речи в детском саду»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 – ресурсы.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140968"/>
            <a:ext cx="83715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1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800" b="1" i="1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:\Работа по ПРОЕКТУ\ФОТО для проекта\IMG_5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29000" y="0"/>
            <a:ext cx="3720605" cy="2790295"/>
          </a:xfrm>
          <a:prstGeom prst="rect">
            <a:avLst/>
          </a:prstGeom>
          <a:noFill/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 descr="http://www.proshkolu.ru/content/media/pic/std/2000000/1706000/1705436-76a61441e5b0cef3.gif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73891">
            <a:off x="3927122" y="4338114"/>
            <a:ext cx="1957185" cy="233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Наталия\Desktop\IMG_52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108006"/>
            <a:ext cx="3888432" cy="291615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бличка 1"/>
          <p:cNvSpPr/>
          <p:nvPr/>
        </p:nvSpPr>
        <p:spPr>
          <a:xfrm>
            <a:off x="250825" y="260350"/>
            <a:ext cx="8642350" cy="566738"/>
          </a:xfrm>
          <a:prstGeom prst="plaque">
            <a:avLst/>
          </a:prstGeom>
          <a:solidFill>
            <a:srgbClr val="00FF00"/>
          </a:solidFill>
          <a:ln>
            <a:solidFill>
              <a:srgbClr val="CC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Виды проектов</a:t>
            </a:r>
            <a:endParaRPr lang="ru-RU" sz="22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250825" y="1052513"/>
            <a:ext cx="3025775" cy="180022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количеству участников: </a:t>
            </a:r>
            <a:r>
              <a:rPr lang="ru-RU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индивидуальные – коллективные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5940425" y="1052513"/>
            <a:ext cx="3024188" cy="180022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контингенту участников: </a:t>
            </a:r>
            <a:r>
              <a:rPr lang="ru-RU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одновозрастные – смешанные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059113" y="2781300"/>
            <a:ext cx="3025775" cy="180022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приоритету метода: </a:t>
            </a:r>
            <a:r>
              <a:rPr lang="ru-RU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исследовательские, творческие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23850" y="4724400"/>
            <a:ext cx="3024188" cy="180022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направленности: </a:t>
            </a:r>
            <a:r>
              <a:rPr lang="ru-RU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предметные – </a:t>
            </a:r>
            <a:r>
              <a:rPr lang="ru-RU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межпредметные</a:t>
            </a:r>
            <a:endParaRPr lang="ru-RU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724525" y="4581525"/>
            <a:ext cx="3168650" cy="180022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продолжительности: </a:t>
            </a:r>
            <a:r>
              <a:rPr lang="ru-RU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краткосрочный – средний – </a:t>
            </a:r>
          </a:p>
          <a:p>
            <a:pPr algn="ctr">
              <a:defRPr/>
            </a:pPr>
            <a:r>
              <a:rPr lang="ru-RU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долгосрочный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195736" y="827088"/>
            <a:ext cx="360040" cy="22542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2"/>
            <a:endCxn id="5" idx="0"/>
          </p:cNvCxnSpPr>
          <p:nvPr/>
        </p:nvCxnSpPr>
        <p:spPr>
          <a:xfrm>
            <a:off x="4572000" y="827088"/>
            <a:ext cx="1" cy="195421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7596336" y="827088"/>
            <a:ext cx="360040" cy="22542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2"/>
          </p:cNvCxnSpPr>
          <p:nvPr/>
        </p:nvCxnSpPr>
        <p:spPr>
          <a:xfrm flipH="1">
            <a:off x="1763712" y="827088"/>
            <a:ext cx="2808288" cy="389731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" idx="2"/>
          </p:cNvCxnSpPr>
          <p:nvPr/>
        </p:nvCxnSpPr>
        <p:spPr>
          <a:xfrm>
            <a:off x="4572000" y="827088"/>
            <a:ext cx="2592288" cy="375443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6665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autoUpdateAnimBg="0"/>
      <p:bldP spid="4" grpId="0" animBg="1" autoUpdateAnimBg="0"/>
      <p:bldP spid="5" grpId="0" animBg="1" autoUpdateAnimBg="0"/>
      <p:bldP spid="6" grpId="0" animBg="1" autoUpdateAnimBg="0"/>
      <p:bldP spid="7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>
            <a:spLocks noChangeArrowheads="1"/>
          </p:cNvSpPr>
          <p:nvPr/>
        </p:nvSpPr>
        <p:spPr bwMode="auto">
          <a:xfrm>
            <a:off x="539552" y="1844824"/>
            <a:ext cx="8102798" cy="1758613"/>
          </a:xfrm>
          <a:prstGeom prst="horizontalScroll">
            <a:avLst>
              <a:gd name="adj" fmla="val 12500"/>
            </a:avLst>
          </a:prstGeom>
          <a:solidFill>
            <a:srgbClr val="66FF33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«Зачем повару математика?»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s1.qp.ru/images/docs/7557/7557638/povar_v_trc_marmelad_restorannij_dvorik-b_402e0onhn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3948762" cy="29617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boombob.ru/img/picture/Jun/21/920570d40827589a057754433aa34209/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653136"/>
            <a:ext cx="3708864" cy="18956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7740352" y="188640"/>
            <a:ext cx="1080120" cy="72008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483768" y="692696"/>
            <a:ext cx="936104" cy="86409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23529" y="332656"/>
            <a:ext cx="864095" cy="792088"/>
          </a:xfrm>
          <a:prstGeom prst="flowChartProces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692696"/>
            <a:ext cx="504056" cy="100811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652120" y="908720"/>
            <a:ext cx="1296144" cy="7920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3528" y="548680"/>
            <a:ext cx="2376264" cy="230425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Группа 2"/>
          <p:cNvGrpSpPr/>
          <p:nvPr/>
        </p:nvGrpSpPr>
        <p:grpSpPr>
          <a:xfrm>
            <a:off x="3203848" y="404664"/>
            <a:ext cx="1872208" cy="1800200"/>
            <a:chOff x="2167955" y="405874"/>
            <a:chExt cx="1357505" cy="1314838"/>
          </a:xfrm>
        </p:grpSpPr>
        <p:sp>
          <p:nvSpPr>
            <p:cNvPr id="4" name="Овал 3"/>
            <p:cNvSpPr/>
            <p:nvPr/>
          </p:nvSpPr>
          <p:spPr>
            <a:xfrm>
              <a:off x="2167955" y="405874"/>
              <a:ext cx="1357505" cy="131483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Овал 4"/>
            <p:cNvSpPr/>
            <p:nvPr/>
          </p:nvSpPr>
          <p:spPr>
            <a:xfrm>
              <a:off x="2366757" y="598427"/>
              <a:ext cx="959901" cy="929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555776" y="2636912"/>
            <a:ext cx="1872208" cy="1728192"/>
            <a:chOff x="2628896" y="2026610"/>
            <a:chExt cx="1314838" cy="1314838"/>
          </a:xfrm>
        </p:grpSpPr>
        <p:sp>
          <p:nvSpPr>
            <p:cNvPr id="7" name="Овал 6"/>
            <p:cNvSpPr/>
            <p:nvPr/>
          </p:nvSpPr>
          <p:spPr>
            <a:xfrm>
              <a:off x="2628896" y="2026610"/>
              <a:ext cx="1314838" cy="131483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Овал 4"/>
            <p:cNvSpPr/>
            <p:nvPr/>
          </p:nvSpPr>
          <p:spPr>
            <a:xfrm>
              <a:off x="2821450" y="2219163"/>
              <a:ext cx="929730" cy="929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400" kern="1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6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95536" y="3573016"/>
            <a:ext cx="1944216" cy="1800200"/>
            <a:chOff x="2194621" y="3647345"/>
            <a:chExt cx="1314838" cy="1314838"/>
          </a:xfrm>
        </p:grpSpPr>
        <p:sp>
          <p:nvSpPr>
            <p:cNvPr id="10" name="Овал 9"/>
            <p:cNvSpPr/>
            <p:nvPr/>
          </p:nvSpPr>
          <p:spPr>
            <a:xfrm>
              <a:off x="2194621" y="3647345"/>
              <a:ext cx="1314838" cy="131483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2387175" y="3839898"/>
              <a:ext cx="929730" cy="929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948264" y="4941168"/>
            <a:ext cx="2035930" cy="1535323"/>
            <a:chOff x="1275903" y="1562374"/>
            <a:chExt cx="2035930" cy="1535323"/>
          </a:xfrm>
        </p:grpSpPr>
        <p:sp>
          <p:nvSpPr>
            <p:cNvPr id="13" name="Овал 12"/>
            <p:cNvSpPr/>
            <p:nvPr/>
          </p:nvSpPr>
          <p:spPr>
            <a:xfrm>
              <a:off x="1275903" y="1562374"/>
              <a:ext cx="2035930" cy="153532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Овал 4"/>
            <p:cNvSpPr/>
            <p:nvPr/>
          </p:nvSpPr>
          <p:spPr>
            <a:xfrm>
              <a:off x="1574058" y="1787217"/>
              <a:ext cx="1439620" cy="10856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i="1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i="0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Продолжительность проекта</a:t>
              </a:r>
              <a:endParaRPr lang="ru-RU" sz="1200" i="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39552" y="112474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Участники проекта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7864" y="1124744"/>
            <a:ext cx="160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Воспитатель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59832" y="335699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Дети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568" y="422108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Родители</a:t>
            </a:r>
            <a:endParaRPr lang="ru-RU" b="1" i="1" dirty="0">
              <a:solidFill>
                <a:schemeClr val="bg1"/>
              </a:solidFill>
            </a:endParaRPr>
          </a:p>
        </p:txBody>
      </p:sp>
      <p:cxnSp>
        <p:nvCxnSpPr>
          <p:cNvPr id="20" name="Прямая соединительная линия 19"/>
          <p:cNvCxnSpPr>
            <a:endCxn id="4" idx="2"/>
          </p:cNvCxnSpPr>
          <p:nvPr/>
        </p:nvCxnSpPr>
        <p:spPr>
          <a:xfrm flipV="1">
            <a:off x="2627784" y="1304764"/>
            <a:ext cx="576064" cy="360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2" idx="5"/>
          </p:cNvCxnSpPr>
          <p:nvPr/>
        </p:nvCxnSpPr>
        <p:spPr>
          <a:xfrm>
            <a:off x="2351796" y="2515486"/>
            <a:ext cx="420004" cy="4094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2" idx="4"/>
            <a:endCxn id="10" idx="0"/>
          </p:cNvCxnSpPr>
          <p:nvPr/>
        </p:nvCxnSpPr>
        <p:spPr>
          <a:xfrm flipH="1">
            <a:off x="1367644" y="2852936"/>
            <a:ext cx="144016" cy="7200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>
            <a:off x="7236296" y="3429000"/>
            <a:ext cx="1584176" cy="1080120"/>
            <a:chOff x="1275903" y="1562374"/>
            <a:chExt cx="2035930" cy="1535323"/>
          </a:xfrm>
          <a:solidFill>
            <a:srgbClr val="0070C0"/>
          </a:solidFill>
        </p:grpSpPr>
        <p:sp>
          <p:nvSpPr>
            <p:cNvPr id="26" name="Овал 25"/>
            <p:cNvSpPr/>
            <p:nvPr/>
          </p:nvSpPr>
          <p:spPr>
            <a:xfrm>
              <a:off x="1275903" y="1562374"/>
              <a:ext cx="2035930" cy="153532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Овал 4"/>
            <p:cNvSpPr/>
            <p:nvPr/>
          </p:nvSpPr>
          <p:spPr>
            <a:xfrm>
              <a:off x="1574058" y="1787217"/>
              <a:ext cx="1439620" cy="10856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i="1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i="0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 месяца</a:t>
              </a:r>
              <a:endParaRPr lang="ru-RU" sz="1200" i="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9" name="Прямая со стрелкой 28"/>
          <p:cNvCxnSpPr>
            <a:stCxn id="13" idx="0"/>
            <a:endCxn id="26" idx="4"/>
          </p:cNvCxnSpPr>
          <p:nvPr/>
        </p:nvCxnSpPr>
        <p:spPr>
          <a:xfrm flipV="1">
            <a:off x="7966229" y="4509120"/>
            <a:ext cx="62155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Наталия\Desktop\canstock289317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852936"/>
            <a:ext cx="2343874" cy="1479599"/>
          </a:xfrm>
          <a:prstGeom prst="rect">
            <a:avLst/>
          </a:prstGeom>
          <a:noFill/>
        </p:spPr>
      </p:pic>
      <p:pic>
        <p:nvPicPr>
          <p:cNvPr id="1028" name="Picture 4" descr="C:\Users\Наталия\Desktop\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5013176"/>
            <a:ext cx="2736304" cy="1700808"/>
          </a:xfrm>
          <a:prstGeom prst="rect">
            <a:avLst/>
          </a:prstGeom>
          <a:noFill/>
        </p:spPr>
      </p:pic>
      <p:pic>
        <p:nvPicPr>
          <p:cNvPr id="1029" name="Picture 5" descr="C:\Users\Наталия\Desktop\воспитатель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60648"/>
            <a:ext cx="2846565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51520" y="2276872"/>
            <a:ext cx="856895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На занятиях по формированию элементарных 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математических представлений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у многих детей быстро терялся интерес к 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математике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развить у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детей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интерес к математике,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обеспечить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математическое развитие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активность детей, мы решили использовать 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жизненный опыт детей с обращением к профессиям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их родителей. Свою работу строили на использовании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сюжетно-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дидактических игр математического содержания, связанных с профессиями.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83568" y="404664"/>
            <a:ext cx="7886700" cy="940653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449263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ln w="6350">
                  <a:noFill/>
                </a:ln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Постановка</a:t>
            </a:r>
            <a:r>
              <a:rPr kumimoji="0" lang="ru-RU" sz="4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проблемы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48478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316342"/>
            <a:ext cx="9144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Задачи: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Закреплять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у детей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 навыки прямого и обратного счёта 0-5,  знание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геометрических фигур; ориентировки в пространстве и во времени;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Способствовать развитию познавательного интереса, внимания, развитию  умения формулировать выводы в ходе исследовательской деятельности;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Воспитывать интерес к занятиям математикой.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83568" y="0"/>
            <a:ext cx="7886700" cy="2658368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6350">
                  <a:noFill/>
                </a:ln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Цель работы:</a:t>
            </a:r>
            <a:endParaRPr lang="ru-RU" sz="2000" b="1" dirty="0" smtClean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математических представлений у детей среднего возраста посредством сюжетно-дидактических игр, экспериментально-исследовательской деятельности.</a:t>
            </a: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Documents and Settings\Администратор\Рабочий стол\Настя\анамашки\children_005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708920"/>
            <a:ext cx="1414485" cy="900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683568" y="332656"/>
            <a:ext cx="7886700" cy="940653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449263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Ожидаемые результаты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98884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1467213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детей: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u="none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Проявление 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интереса и желания заниматься математикой;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 Владение прямым </a:t>
            </a:r>
            <a:r>
              <a:rPr lang="ru-RU" sz="2400" dirty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и </a:t>
            </a:r>
            <a:r>
              <a:rPr lang="ru-RU" sz="2400" dirty="0" smtClean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обратным счётом от  0 до5</a:t>
            </a:r>
            <a:r>
              <a:rPr lang="ru-RU" sz="2400" dirty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,  </a:t>
            </a:r>
            <a:r>
              <a:rPr lang="ru-RU" sz="2400" dirty="0" smtClean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знание геометрических фигур; умение ориентироваться </a:t>
            </a:r>
            <a:r>
              <a:rPr lang="ru-RU" sz="2400" dirty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в пространстве и во времени;</a:t>
            </a:r>
            <a:endParaRPr lang="ru-RU" sz="2000" dirty="0">
              <a:solidFill>
                <a:srgbClr val="FFFF00"/>
              </a:solidFill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 Развитие познавательного интереса, внимания; развитие  </a:t>
            </a:r>
            <a:r>
              <a:rPr lang="ru-RU" sz="2400" dirty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умения формулировать выводы в ходе исследовательской деятельности;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родителей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овышение педагогической грамотности родителей;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овышение активности в сотрудничестве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ДОУ в образовательном процессе.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805755" y="0"/>
            <a:ext cx="7524750" cy="776288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Первый этап - </a:t>
            </a:r>
            <a:r>
              <a:rPr lang="ru-RU" sz="32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подготовительный</a:t>
            </a:r>
            <a:endParaRPr lang="ru-RU" sz="3200" b="1" dirty="0">
              <a:solidFill>
                <a:srgbClr val="7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-565851"/>
            <a:ext cx="9144000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условий: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развивающей предметно- пространственной среды группы, подбор методической,  художественной литературы по теме проекта, иллюстративного материала, дидактических и настольных игр по математике, подвижных игр, физкультминуток;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плана  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проекта: работа 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детьми, </a:t>
            </a:r>
            <a:endParaRPr lang="ru-RU" sz="3200" dirty="0" smtClean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родителями.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2064</TotalTime>
  <Words>1130</Words>
  <Application>Microsoft Office PowerPoint</Application>
  <PresentationFormat>Экран (4:3)</PresentationFormat>
  <Paragraphs>226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</dc:creator>
  <cp:lastModifiedBy>Наталия</cp:lastModifiedBy>
  <cp:revision>185</cp:revision>
  <dcterms:created xsi:type="dcterms:W3CDTF">2017-01-24T18:24:51Z</dcterms:created>
  <dcterms:modified xsi:type="dcterms:W3CDTF">2017-05-10T07:44:07Z</dcterms:modified>
</cp:coreProperties>
</file>