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0" r:id="rId3"/>
    <p:sldId id="257" r:id="rId4"/>
    <p:sldId id="290" r:id="rId5"/>
    <p:sldId id="292" r:id="rId6"/>
    <p:sldId id="268" r:id="rId7"/>
    <p:sldId id="281" r:id="rId8"/>
    <p:sldId id="263" r:id="rId9"/>
    <p:sldId id="282" r:id="rId10"/>
    <p:sldId id="298" r:id="rId11"/>
    <p:sldId id="267" r:id="rId12"/>
    <p:sldId id="283" r:id="rId13"/>
    <p:sldId id="294" r:id="rId14"/>
    <p:sldId id="273" r:id="rId15"/>
    <p:sldId id="276" r:id="rId16"/>
    <p:sldId id="284" r:id="rId17"/>
    <p:sldId id="258" r:id="rId18"/>
    <p:sldId id="299" r:id="rId19"/>
    <p:sldId id="289" r:id="rId20"/>
    <p:sldId id="260" r:id="rId21"/>
    <p:sldId id="285" r:id="rId22"/>
    <p:sldId id="279" r:id="rId23"/>
    <p:sldId id="269" r:id="rId24"/>
    <p:sldId id="286" r:id="rId25"/>
    <p:sldId id="295" r:id="rId26"/>
    <p:sldId id="296" r:id="rId27"/>
    <p:sldId id="261" r:id="rId28"/>
    <p:sldId id="287" r:id="rId29"/>
    <p:sldId id="293" r:id="rId30"/>
    <p:sldId id="270" r:id="rId31"/>
    <p:sldId id="288" r:id="rId32"/>
    <p:sldId id="271" r:id="rId33"/>
    <p:sldId id="27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mbr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80008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29" autoAdjust="0"/>
    <p:restoredTop sz="89951" autoAdjust="0"/>
  </p:normalViewPr>
  <p:slideViewPr>
    <p:cSldViewPr>
      <p:cViewPr>
        <p:scale>
          <a:sx n="66" d="100"/>
          <a:sy n="66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CA0E67-DDC4-4E5B-A42F-686231243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5FCF0AD-1EC3-4783-AF04-49FB87518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572C87-ED2C-4642-8236-112A387851FF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BA74A2F-FA7D-48D8-9D7C-E491B09DE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A079-1330-4A98-9B76-BAAE0561A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50E5BE3-2334-4C03-BBAF-A62CEE2B1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2390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755775" y="1447800"/>
            <a:ext cx="7235825" cy="51054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21BE5-EB80-4C80-AA21-30A0B015B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EB5C-46C1-4550-BDE8-E95688A34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25DB15-3A84-40B6-8D90-8D5B5AD91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F5C5F-DC4A-409E-939B-DD4ED23A3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9EF25-9D7A-46C1-831D-AF9233268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AEFAA-A238-46F4-BE85-CDDE4FE03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A975D-271E-40EA-93F1-ADB7DCAA5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328B6-F9E1-4448-9E09-A84502E1E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E2B289-9536-4145-81C0-133461FA1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Times New Roman" pitchFamily="18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Times New Roman" pitchFamily="18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Times New Roman" pitchFamily="18" charset="0"/>
              </a:defRPr>
            </a:lvl1pPr>
            <a:extLst/>
          </a:lstStyle>
          <a:p>
            <a:pPr>
              <a:defRPr/>
            </a:pPr>
            <a:fld id="{1B3E0BD1-DA62-4EA0-86D4-1CB4A26A6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6" r:id="rId2"/>
    <p:sldLayoutId id="2147484088" r:id="rId3"/>
    <p:sldLayoutId id="2147484085" r:id="rId4"/>
    <p:sldLayoutId id="2147484084" r:id="rId5"/>
    <p:sldLayoutId id="2147484083" r:id="rId6"/>
    <p:sldLayoutId id="2147484082" r:id="rId7"/>
    <p:sldLayoutId id="2147484081" r:id="rId8"/>
    <p:sldLayoutId id="2147484089" r:id="rId9"/>
    <p:sldLayoutId id="2147484080" r:id="rId10"/>
    <p:sldLayoutId id="2147484090" r:id="rId11"/>
    <p:sldLayoutId id="214748407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79838" y="1196975"/>
            <a:ext cx="4751387" cy="4660900"/>
          </a:xfrm>
        </p:spPr>
        <p:txBody>
          <a:bodyPr/>
          <a:lstStyle/>
          <a:p>
            <a:pPr algn="ctr" eaLnBrk="1" hangingPunct="1"/>
            <a:r>
              <a:rPr lang="ru-RU" sz="1800" dirty="0" smtClean="0">
                <a:latin typeface="Cambria" pitchFamily="18" charset="0"/>
              </a:rPr>
              <a:t>Муниципальное образовательное учреждение дополнительного образования </a:t>
            </a:r>
          </a:p>
          <a:p>
            <a:pPr algn="ctr" eaLnBrk="1" hangingPunct="1"/>
            <a:r>
              <a:rPr lang="ru-RU" sz="1800" dirty="0" smtClean="0">
                <a:latin typeface="Cambria" pitchFamily="18" charset="0"/>
              </a:rPr>
              <a:t>Детский экологический центр «Родник</a:t>
            </a:r>
            <a:r>
              <a:rPr lang="ru-RU" sz="1800" dirty="0" smtClean="0">
                <a:latin typeface="Cambria" pitchFamily="18" charset="0"/>
              </a:rPr>
              <a:t>»</a:t>
            </a:r>
            <a:endParaRPr lang="ru-RU" sz="1800" dirty="0" smtClean="0">
              <a:latin typeface="Cambria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400" dirty="0" smtClean="0">
              <a:latin typeface="Cambria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2400" dirty="0" smtClean="0">
                <a:latin typeface="Cambria" pitchFamily="18" charset="0"/>
              </a:rPr>
              <a:t>Презентация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dirty="0" smtClean="0">
                <a:latin typeface="Cambria" pitchFamily="18" charset="0"/>
              </a:rPr>
              <a:t>работы </a:t>
            </a:r>
            <a:r>
              <a:rPr lang="ru-RU" sz="2400" dirty="0" smtClean="0">
                <a:latin typeface="Cambria" pitchFamily="18" charset="0"/>
              </a:rPr>
              <a:t>фольклорной студии </a:t>
            </a:r>
            <a:endParaRPr lang="ru-RU" sz="2400" dirty="0" smtClean="0">
              <a:latin typeface="Cambria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2400" dirty="0" smtClean="0">
                <a:latin typeface="Cambria" pitchFamily="18" charset="0"/>
              </a:rPr>
              <a:t>«Школа русской культуры»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dirty="0" smtClean="0">
                <a:latin typeface="Cambria" pitchFamily="18" charset="0"/>
              </a:rPr>
              <a:t>по Народному календарю руководитель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dirty="0" smtClean="0">
                <a:latin typeface="Cambria" pitchFamily="18" charset="0"/>
              </a:rPr>
              <a:t>Русакова Алла Борисовна </a:t>
            </a:r>
          </a:p>
          <a:p>
            <a:pPr algn="ctr"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1800" dirty="0" smtClean="0">
                <a:latin typeface="Arial" charset="0"/>
              </a:rPr>
              <a:t>г</a:t>
            </a:r>
            <a:r>
              <a:rPr lang="ru-RU" sz="1800" dirty="0" smtClean="0">
                <a:latin typeface="Arial" charset="0"/>
              </a:rPr>
              <a:t>. Ярославль, 2017 г.</a:t>
            </a:r>
            <a:endParaRPr lang="ru-RU" sz="1800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ru-RU" dirty="0" smtClean="0">
              <a:latin typeface="Arial" charset="0"/>
            </a:endParaRPr>
          </a:p>
        </p:txBody>
      </p:sp>
      <p:pic>
        <p:nvPicPr>
          <p:cNvPr id="16386" name="Рисунок 1" descr="кап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79838" cy="41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xfrm>
            <a:off x="457200" y="320675"/>
            <a:ext cx="7239000" cy="6604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z="20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Ежегодное выступление для </a:t>
            </a:r>
            <a:br>
              <a:rPr lang="ru-RU" sz="20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0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                                Общества инвалидов «Надежда»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2" name="Picture 4" descr="PICT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4284662" cy="3213100"/>
          </a:xfrm>
          <a:prstGeom prst="rect">
            <a:avLst/>
          </a:prstGeom>
          <a:noFill/>
        </p:spPr>
      </p:pic>
      <p:pic>
        <p:nvPicPr>
          <p:cNvPr id="58373" name="Picture 5" descr="PICT0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067175" cy="305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ChangeArrowheads="1"/>
          </p:cNvSpPr>
          <p:nvPr/>
        </p:nvSpPr>
        <p:spPr bwMode="auto">
          <a:xfrm>
            <a:off x="571500" y="0"/>
            <a:ext cx="7200900" cy="1098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Май</a:t>
            </a:r>
          </a:p>
          <a:p>
            <a:pPr algn="ctr"/>
            <a:r>
              <a:rPr lang="ru-RU" sz="2000" dirty="0"/>
              <a:t> Встреча с учащимися школы 2128 г.Москва, празднование Пасхи, Красной горки. Кукла «Кукушка»</a:t>
            </a:r>
          </a:p>
        </p:txBody>
      </p:sp>
      <p:pic>
        <p:nvPicPr>
          <p:cNvPr id="21510" name="Picture 10" descr="IMG_4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429132"/>
            <a:ext cx="3405190" cy="227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10" descr="DSC_05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049" y="1142984"/>
            <a:ext cx="2593975" cy="309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13" descr="пасха 2016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786190"/>
            <a:ext cx="4286280" cy="301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Picture 14" descr="пасха 2016"/>
          <p:cNvPicPr>
            <a:picLocks noChangeAspect="1" noChangeArrowheads="1"/>
          </p:cNvPicPr>
          <p:nvPr/>
        </p:nvPicPr>
        <p:blipFill>
          <a:blip r:embed="rId5" cstate="print"/>
          <a:srcRect b="16941"/>
          <a:stretch>
            <a:fillRect/>
          </a:stretch>
        </p:blipFill>
        <p:spPr bwMode="auto">
          <a:xfrm>
            <a:off x="142844" y="1142984"/>
            <a:ext cx="415628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YqcRHNXW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772889"/>
            <a:ext cx="4000529" cy="279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aTXT84EVLp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448" y="3363632"/>
            <a:ext cx="3770314" cy="31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OVqe9qWo-9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71414"/>
            <a:ext cx="3857652" cy="324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встреча с учащимися школы 2014 г из  Москв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3" y="142851"/>
            <a:ext cx="4019561" cy="311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457200" y="320675"/>
            <a:ext cx="7239000" cy="6604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9 Мая 2015 г. празднование Дня  Победы 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4276" name="Picture 4" descr="9 мая 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7488238" cy="4260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6"/>
          <p:cNvSpPr>
            <a:spLocks noChangeArrowheads="1"/>
          </p:cNvSpPr>
          <p:nvPr/>
        </p:nvSpPr>
        <p:spPr bwMode="auto">
          <a:xfrm>
            <a:off x="214313" y="34925"/>
            <a:ext cx="7561262" cy="1098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>
                <a:latin typeface="Cambria Math" pitchFamily="18" charset="0"/>
              </a:rPr>
              <a:t>Июнь</a:t>
            </a:r>
          </a:p>
          <a:p>
            <a:pPr algn="ctr"/>
            <a:r>
              <a:rPr lang="ru-RU" sz="2000">
                <a:latin typeface="Cambria Math" pitchFamily="18" charset="0"/>
              </a:rPr>
              <a:t>12 июня –День России. Участие в параде дружбы.</a:t>
            </a:r>
          </a:p>
          <a:p>
            <a:pPr algn="ctr"/>
            <a:r>
              <a:rPr lang="ru-RU" sz="2000">
                <a:latin typeface="Cambria Math" pitchFamily="18" charset="0"/>
              </a:rPr>
              <a:t>Кукла «Троица»</a:t>
            </a:r>
          </a:p>
        </p:txBody>
      </p:sp>
      <p:pic>
        <p:nvPicPr>
          <p:cNvPr id="22530" name="Picture 6" descr="12 июня 2016 день независимо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5266926" cy="357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5" descr="DSC_05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603" y="3270239"/>
            <a:ext cx="3040297" cy="3587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9"/>
          <p:cNvSpPr>
            <a:spLocks noChangeArrowheads="1"/>
          </p:cNvSpPr>
          <p:nvPr/>
        </p:nvSpPr>
        <p:spPr bwMode="auto">
          <a:xfrm>
            <a:off x="179388" y="0"/>
            <a:ext cx="7921625" cy="1403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Июль</a:t>
            </a:r>
          </a:p>
          <a:p>
            <a:pPr algn="ctr"/>
            <a:r>
              <a:rPr lang="ru-RU" sz="2000" dirty="0"/>
              <a:t>Вторая смена в летнем лагере МОУ ДО ДЭЦ «Родник» посвящена изучению народного календаря. </a:t>
            </a:r>
          </a:p>
          <a:p>
            <a:pPr algn="ctr"/>
            <a:r>
              <a:rPr lang="ru-RU" sz="2000" dirty="0"/>
              <a:t>Кукла «Купавка».</a:t>
            </a:r>
          </a:p>
        </p:txBody>
      </p:sp>
      <p:pic>
        <p:nvPicPr>
          <p:cNvPr id="23554" name="Picture 3" descr="DSCN2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857784" cy="299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5" descr="DSC_05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97242"/>
            <a:ext cx="3525839" cy="268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SCN2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7" y="1000108"/>
            <a:ext cx="3743325" cy="270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DSCN2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96"/>
            <a:ext cx="397503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DSCN2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809790"/>
            <a:ext cx="4000528" cy="290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DSCN21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0"/>
            <a:ext cx="4092585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"/>
          <p:cNvSpPr>
            <a:spLocks noChangeArrowheads="1"/>
          </p:cNvSpPr>
          <p:nvPr/>
        </p:nvSpPr>
        <p:spPr bwMode="auto">
          <a:xfrm>
            <a:off x="214313" y="66675"/>
            <a:ext cx="7561262" cy="854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Август</a:t>
            </a:r>
            <a:endParaRPr lang="ru-RU" sz="2600" b="1" i="1" dirty="0">
              <a:latin typeface="Arial" charset="0"/>
            </a:endParaRPr>
          </a:p>
          <a:p>
            <a:pPr algn="ctr"/>
            <a:r>
              <a:rPr lang="ru-RU" b="1" i="1" dirty="0">
                <a:latin typeface="Arial" charset="0"/>
              </a:rPr>
              <a:t> </a:t>
            </a:r>
            <a:r>
              <a:rPr lang="ru-RU" sz="2000" dirty="0"/>
              <a:t>Кукла «Жница»</a:t>
            </a:r>
          </a:p>
        </p:txBody>
      </p:sp>
      <p:pic>
        <p:nvPicPr>
          <p:cNvPr id="24578" name="Picture 7" descr="DSC_05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7135840" cy="546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 bwMode="auto">
          <a:xfrm>
            <a:off x="1042988" y="320675"/>
            <a:ext cx="6121400" cy="6604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30 августа праздник «Спас – на – Полотне»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6" name="Picture 4" descr="IMG_2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3454400" cy="5183188"/>
          </a:xfrm>
          <a:prstGeom prst="rect">
            <a:avLst/>
          </a:prstGeom>
          <a:noFill/>
        </p:spPr>
      </p:pic>
      <p:pic>
        <p:nvPicPr>
          <p:cNvPr id="59397" name="Picture 5" descr="IMG_2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385888"/>
            <a:ext cx="3648075" cy="5472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7239000" cy="5403850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Cambria" pitchFamily="18" charset="0"/>
              </a:rPr>
              <a:t> Урок памяти «Мы помним тебя, Беслан»</a:t>
            </a:r>
          </a:p>
        </p:txBody>
      </p:sp>
      <p:pic>
        <p:nvPicPr>
          <p:cNvPr id="31746" name="Picture 4" descr="шрк и память о Бесла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6337300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Grp="1"/>
          </p:cNvSpPr>
          <p:nvPr>
            <p:ph type="title"/>
          </p:nvPr>
        </p:nvSpPr>
        <p:spPr bwMode="auto">
          <a:xfrm>
            <a:off x="2771775" y="320675"/>
            <a:ext cx="2520950" cy="6604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z="240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Сентябрь</a:t>
            </a:r>
            <a:r>
              <a:rPr lang="ru-RU" cap="none" smtClean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31748" name="Picture 5" descr="DSC090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4076700"/>
            <a:ext cx="388937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 bwMode="auto">
          <a:xfrm>
            <a:off x="428625" y="285750"/>
            <a:ext cx="7239000" cy="677863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3400" i="1" cap="none" smtClean="0">
                <a:ln>
                  <a:noFill/>
                </a:ln>
                <a:solidFill>
                  <a:schemeClr val="tx1"/>
                </a:solidFill>
                <a:latin typeface="Cambria Math" pitchFamily="18" charset="0"/>
              </a:rPr>
              <a:t>Мы очень рады встрече с вами!</a:t>
            </a:r>
          </a:p>
        </p:txBody>
      </p:sp>
      <p:pic>
        <p:nvPicPr>
          <p:cNvPr id="32771" name="Picture 4" descr="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12875"/>
            <a:ext cx="7532712" cy="509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8"/>
          <p:cNvSpPr>
            <a:spLocks noChangeArrowheads="1"/>
          </p:cNvSpPr>
          <p:nvPr/>
        </p:nvSpPr>
        <p:spPr bwMode="auto">
          <a:xfrm>
            <a:off x="827088" y="71438"/>
            <a:ext cx="595788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000" dirty="0"/>
              <a:t>Проведение обряда «Похороны мух» </a:t>
            </a:r>
          </a:p>
          <a:p>
            <a:pPr algn="ctr"/>
            <a:r>
              <a:rPr lang="ru-RU" sz="2000" dirty="0"/>
              <a:t>Кукла «Семья»</a:t>
            </a:r>
          </a:p>
        </p:txBody>
      </p:sp>
      <p:pic>
        <p:nvPicPr>
          <p:cNvPr id="25602" name="Picture 10" descr="DSCN8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573016"/>
            <a:ext cx="2803752" cy="298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13" descr="DSCN8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142984"/>
            <a:ext cx="3656026" cy="250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13" descr="DSC_05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344421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SCN8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288" y="142852"/>
            <a:ext cx="391873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DSCN8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42364"/>
            <a:ext cx="4929222" cy="3529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DSCN82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3786214" cy="289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DSC_05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7143800" cy="498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2357438" y="142875"/>
            <a:ext cx="32702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Октябрь</a:t>
            </a:r>
          </a:p>
          <a:p>
            <a:pPr algn="ctr"/>
            <a:r>
              <a:rPr lang="ru-RU" sz="2000" dirty="0"/>
              <a:t>Кукла «Рябинка»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9"/>
          <p:cNvSpPr>
            <a:spLocks noChangeArrowheads="1"/>
          </p:cNvSpPr>
          <p:nvPr/>
        </p:nvSpPr>
        <p:spPr bwMode="auto">
          <a:xfrm>
            <a:off x="1000125" y="0"/>
            <a:ext cx="6624638" cy="1403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Ноябрь</a:t>
            </a:r>
          </a:p>
          <a:p>
            <a:pPr algn="ctr"/>
            <a:r>
              <a:rPr lang="ru-RU" sz="2000" dirty="0"/>
              <a:t>«</a:t>
            </a:r>
            <a:r>
              <a:rPr lang="ru-RU" sz="2000" dirty="0" err="1"/>
              <a:t>Крутуха</a:t>
            </a:r>
            <a:r>
              <a:rPr lang="ru-RU" sz="2000" dirty="0"/>
              <a:t>» в Дворце культуры им. Добрынина. Открытие дней толерантности в мэрии г.Ярославля. Кукла «</a:t>
            </a:r>
            <a:r>
              <a:rPr lang="ru-RU" sz="2000" dirty="0" err="1"/>
              <a:t>Параскева</a:t>
            </a:r>
            <a:r>
              <a:rPr lang="ru-RU" sz="2000" dirty="0"/>
              <a:t> Пятница»</a:t>
            </a:r>
          </a:p>
        </p:txBody>
      </p:sp>
      <p:pic>
        <p:nvPicPr>
          <p:cNvPr id="28676" name="Picture 7" descr="IMG_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07" y="1347779"/>
            <a:ext cx="4429156" cy="286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7" descr="DSC_0547"/>
          <p:cNvPicPr>
            <a:picLocks noChangeAspect="1" noChangeArrowheads="1"/>
          </p:cNvPicPr>
          <p:nvPr/>
        </p:nvPicPr>
        <p:blipFill>
          <a:blip r:embed="rId3" cstate="print"/>
          <a:srcRect l="23171" r="17073"/>
          <a:stretch>
            <a:fillRect/>
          </a:stretch>
        </p:blipFill>
        <p:spPr bwMode="auto">
          <a:xfrm>
            <a:off x="4864101" y="1349363"/>
            <a:ext cx="3500462" cy="387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IMG_99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6426" y="4776425"/>
            <a:ext cx="3086588" cy="207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IMG_0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6" y="3719495"/>
            <a:ext cx="366554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G_77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44" y="3292477"/>
            <a:ext cx="3857652" cy="251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77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439" y="3797102"/>
            <a:ext cx="3868385" cy="246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1" name="Picture 7" descr="открытие дней толерантности в мэрии 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4103688" cy="3078162"/>
          </a:xfrm>
          <a:prstGeom prst="rect">
            <a:avLst/>
          </a:prstGeom>
          <a:noFill/>
        </p:spPr>
      </p:pic>
      <p:pic>
        <p:nvPicPr>
          <p:cNvPr id="36872" name="Picture 8" descr="открытие дней толерантности 2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765175"/>
            <a:ext cx="3384550" cy="253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   Изучение Угличского свадебного обряда и участие в театрализованном представлении «Честным </a:t>
            </a:r>
            <a:r>
              <a:rPr lang="ru-RU" sz="2400" b="0" cap="none" dirty="0" err="1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пирком</a:t>
            </a:r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 да за свадебку»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300" name="Picture 4" descr="PICT0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7023100" cy="526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57200" y="320675"/>
            <a:ext cx="7239000" cy="587375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4 Ноября – День народного единства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457200" y="2204863"/>
            <a:ext cx="7211144" cy="425149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4 ноября</a:t>
            </a:r>
          </a:p>
        </p:txBody>
      </p:sp>
      <p:pic>
        <p:nvPicPr>
          <p:cNvPr id="56324" name="Picture 4" descr="PIC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41418"/>
            <a:ext cx="4571305" cy="3429231"/>
          </a:xfrm>
          <a:prstGeom prst="rect">
            <a:avLst/>
          </a:prstGeom>
          <a:noFill/>
        </p:spPr>
      </p:pic>
      <p:pic>
        <p:nvPicPr>
          <p:cNvPr id="56325" name="Picture 5" descr="PICT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070350" cy="3052763"/>
          </a:xfrm>
          <a:prstGeom prst="rect">
            <a:avLst/>
          </a:prstGeom>
          <a:noFill/>
        </p:spPr>
      </p:pic>
      <p:pic>
        <p:nvPicPr>
          <p:cNvPr id="56326" name="Picture 6" descr="PICT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08720"/>
            <a:ext cx="2916237" cy="2187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ChangeArrowheads="1"/>
          </p:cNvSpPr>
          <p:nvPr/>
        </p:nvSpPr>
        <p:spPr bwMode="auto">
          <a:xfrm>
            <a:off x="611188" y="0"/>
            <a:ext cx="7129462" cy="1477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Декабрь</a:t>
            </a:r>
          </a:p>
          <a:p>
            <a:pPr algn="ctr"/>
            <a:r>
              <a:rPr lang="ru-RU" b="1" i="1" dirty="0">
                <a:latin typeface="Arial" charset="0"/>
              </a:rPr>
              <a:t> </a:t>
            </a:r>
            <a:r>
              <a:rPr lang="ru-RU" sz="2000" dirty="0"/>
              <a:t>Поездка в </a:t>
            </a:r>
            <a:r>
              <a:rPr lang="ru-RU" sz="2000" dirty="0" err="1"/>
              <a:t>этнолагерь</a:t>
            </a:r>
            <a:r>
              <a:rPr lang="ru-RU" sz="2000" dirty="0"/>
              <a:t>. Куклы «Катерина – </a:t>
            </a:r>
            <a:r>
              <a:rPr lang="ru-RU" sz="2000" dirty="0" err="1"/>
              <a:t>санница</a:t>
            </a:r>
            <a:r>
              <a:rPr lang="ru-RU" sz="2000" dirty="0"/>
              <a:t>», «Спиридон-Солнцеворот»</a:t>
            </a:r>
          </a:p>
          <a:p>
            <a:endParaRPr lang="ru-RU" sz="2000" dirty="0">
              <a:latin typeface="Times New Roman" pitchFamily="18" charset="0"/>
            </a:endParaRPr>
          </a:p>
        </p:txBody>
      </p:sp>
      <p:pic>
        <p:nvPicPr>
          <p:cNvPr id="27650" name="Picture 4" descr="PICT0007"/>
          <p:cNvPicPr>
            <a:picLocks noChangeAspect="1" noChangeArrowheads="1"/>
          </p:cNvPicPr>
          <p:nvPr/>
        </p:nvPicPr>
        <p:blipFill>
          <a:blip r:embed="rId2" cstate="print"/>
          <a:srcRect r="12903" b="19546"/>
          <a:stretch>
            <a:fillRect/>
          </a:stretch>
        </p:blipFill>
        <p:spPr bwMode="auto">
          <a:xfrm>
            <a:off x="4732" y="1206493"/>
            <a:ext cx="385765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5" descr="DSC02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284538"/>
            <a:ext cx="5634038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_06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843" y="857232"/>
            <a:ext cx="3195677" cy="536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DSC_06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381" y="857231"/>
            <a:ext cx="3214710" cy="536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350"/>
            <a:ext cx="7239000" cy="647700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b="0" cap="none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Рождественский бал- концерт в мэрии г. Ярославля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2" name="Picture 4" descr="бал-концерт в мэрии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7272337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0" y="3857625"/>
            <a:ext cx="8143875" cy="26416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b="1" dirty="0" smtClean="0">
                <a:latin typeface="Cambria" pitchFamily="18" charset="0"/>
                <a:ea typeface="Cambria Math" pitchFamily="18" charset="0"/>
                <a:cs typeface="Times New Roman" pitchFamily="18" charset="0"/>
              </a:rPr>
              <a:t>	       </a:t>
            </a:r>
            <a:r>
              <a:rPr lang="ru-RU" dirty="0" smtClean="0">
                <a:latin typeface="Cambria" pitchFamily="18" charset="0"/>
                <a:ea typeface="Cambria Math" pitchFamily="18" charset="0"/>
                <a:cs typeface="Times New Roman" pitchFamily="18" charset="0"/>
              </a:rPr>
              <a:t>В объединениях МОУ ДО ДЭЦ «Родник» в 2016-2017 учебном году числится 1724 обучающихся, 20 % из которых имеют корни народов стран СНГ. Фольклорное объединение «Школа русской культуры»  погружает  обучающихся в традиции русской культуры</a:t>
            </a:r>
            <a:r>
              <a:rPr lang="ru-RU" dirty="0" smtClean="0">
                <a:latin typeface="Arial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с 2012 года</a:t>
            </a:r>
            <a:endParaRPr lang="ru-RU" b="1" dirty="0" smtClean="0"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60350"/>
            <a:ext cx="6553200" cy="331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ChangeArrowheads="1"/>
          </p:cNvSpPr>
          <p:nvPr/>
        </p:nvSpPr>
        <p:spPr bwMode="auto">
          <a:xfrm>
            <a:off x="0" y="-71438"/>
            <a:ext cx="8100392" cy="17081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Январь</a:t>
            </a:r>
          </a:p>
          <a:p>
            <a:pPr algn="just"/>
            <a:r>
              <a:rPr lang="ru-RU" sz="2000" dirty="0" smtClean="0"/>
              <a:t>     Рождество </a:t>
            </a:r>
            <a:r>
              <a:rPr lang="ru-RU" sz="2000" dirty="0"/>
              <a:t>- показ вертепа в храме Петра и Павла после службы. Колядки в МОУ ДО ДЭЦ «Родник». Мастер-класс по изготовлению Рождественских ангелов 7 января на Советской площади </a:t>
            </a:r>
            <a:endParaRPr lang="ru-RU" sz="2000" dirty="0" smtClean="0"/>
          </a:p>
          <a:p>
            <a:pPr algn="just"/>
            <a:r>
              <a:rPr lang="ru-RU" sz="2000" dirty="0" smtClean="0"/>
              <a:t>г. Ярославля</a:t>
            </a:r>
            <a:r>
              <a:rPr lang="ru-RU" sz="2000" dirty="0"/>
              <a:t>. Кукла «Коляда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29698" name="Picture 9" descr="IDZfkQNp2o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57356"/>
            <a:ext cx="3889375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5" descr="DSC_08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99345"/>
            <a:ext cx="3890960" cy="258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6" descr="DSC_06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84" y="1844825"/>
            <a:ext cx="3169794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одник 7янв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958" y="6327"/>
            <a:ext cx="5532727" cy="314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4" descr="7259_1_DIP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097213"/>
            <a:ext cx="2811462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 descr="DSC_0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77" y="2356179"/>
            <a:ext cx="3405598" cy="423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8"/>
          <p:cNvSpPr>
            <a:spLocks noChangeArrowheads="1"/>
          </p:cNvSpPr>
          <p:nvPr/>
        </p:nvSpPr>
        <p:spPr bwMode="auto">
          <a:xfrm>
            <a:off x="285750" y="0"/>
            <a:ext cx="7416800" cy="800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600" b="1" i="1" dirty="0">
                <a:latin typeface="Cambria Math" pitchFamily="18" charset="0"/>
              </a:rPr>
              <a:t>        Февраль</a:t>
            </a:r>
            <a:endParaRPr lang="ru-RU" sz="2000" b="1" i="1" dirty="0">
              <a:latin typeface="Arial" charset="0"/>
            </a:endParaRPr>
          </a:p>
          <a:p>
            <a:pPr algn="ctr"/>
            <a:r>
              <a:rPr lang="ru-RU" sz="2000" dirty="0"/>
              <a:t>Масленица в Музее-заповеднике. Кукла «Масленица»</a:t>
            </a:r>
          </a:p>
        </p:txBody>
      </p:sp>
      <p:pic>
        <p:nvPicPr>
          <p:cNvPr id="30723" name="Picture 7" descr="DSC_05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45742"/>
            <a:ext cx="4921995" cy="310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6" descr="масленка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30371"/>
            <a:ext cx="5012630" cy="345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2" descr="E:\3162_1_DIP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880018"/>
            <a:ext cx="1986930" cy="26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6"/>
          <p:cNvSpPr txBox="1">
            <a:spLocks noChangeArrowheads="1"/>
          </p:cNvSpPr>
          <p:nvPr/>
        </p:nvSpPr>
        <p:spPr bwMode="auto">
          <a:xfrm>
            <a:off x="179388" y="1844675"/>
            <a:ext cx="8172450" cy="2170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>
                <a:solidFill>
                  <a:srgbClr val="800080"/>
                </a:solidFill>
              </a:rPr>
              <a:t>СПАСИБО </a:t>
            </a:r>
          </a:p>
          <a:p>
            <a:pPr algn="ctr">
              <a:spcBef>
                <a:spcPct val="50000"/>
              </a:spcBef>
            </a:pPr>
            <a:r>
              <a:rPr lang="ru-RU" sz="5400" b="1">
                <a:solidFill>
                  <a:srgbClr val="800080"/>
                </a:solidFill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7239000" cy="947737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400" cap="none" dirty="0" smtClean="0">
                <a:ln>
                  <a:noFill/>
                </a:ln>
                <a:solidFill>
                  <a:schemeClr val="tx1"/>
                </a:solidFill>
                <a:latin typeface="Calibri" pitchFamily="34" charset="0"/>
              </a:rPr>
              <a:t>Жизнь объединения по </a:t>
            </a:r>
            <a:br>
              <a:rPr lang="ru-RU" sz="3400" cap="none" dirty="0" smtClean="0">
                <a:ln>
                  <a:noFill/>
                </a:ln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3400" cap="none" dirty="0" smtClean="0">
                <a:ln>
                  <a:noFill/>
                </a:ln>
                <a:solidFill>
                  <a:schemeClr val="tx1"/>
                </a:solidFill>
                <a:latin typeface="Calibri" pitchFamily="34" charset="0"/>
              </a:rPr>
              <a:t>Детскому народному календарю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7239000" cy="48275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485" name="Picture 5" descr="russkiy-narodnyj-kalendar-30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57338"/>
            <a:ext cx="5832475" cy="511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 bwMode="auto">
          <a:xfrm>
            <a:off x="755650" y="333375"/>
            <a:ext cx="6940550" cy="731838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Март. </a:t>
            </a:r>
            <a:b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Кукла «Птица – Радость». </a:t>
            </a:r>
            <a:b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400" b="0" cap="none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Закликание жаворонков </a:t>
            </a:r>
          </a:p>
        </p:txBody>
      </p:sp>
      <p:pic>
        <p:nvPicPr>
          <p:cNvPr id="31746" name="Picture 6" descr="DSC_05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" y="1058845"/>
            <a:ext cx="4930807" cy="337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16338"/>
            <a:ext cx="44640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5"/>
          <p:cNvSpPr txBox="1">
            <a:spLocks noChangeArrowheads="1"/>
          </p:cNvSpPr>
          <p:nvPr/>
        </p:nvSpPr>
        <p:spPr bwMode="auto">
          <a:xfrm>
            <a:off x="323850" y="0"/>
            <a:ext cx="777716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2000" dirty="0"/>
              <a:t>Участие  МОУ ДО ДЭЦ «Родник» на ежегодном  фестивале малой Ассамблеи народов России «Птаха»</a:t>
            </a:r>
          </a:p>
        </p:txBody>
      </p:sp>
      <p:pic>
        <p:nvPicPr>
          <p:cNvPr id="19459" name="Picture 9" descr="DSCN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75" y="4010014"/>
            <a:ext cx="3492507" cy="263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6" descr="выстав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810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G_96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81" y="3308122"/>
            <a:ext cx="4500594" cy="354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4" descr="вика2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908050"/>
            <a:ext cx="34575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SC07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137025" cy="2754313"/>
          </a:xfrm>
          <a:prstGeom prst="rect">
            <a:avLst/>
          </a:prstGeom>
          <a:noFill/>
        </p:spPr>
      </p:pic>
      <p:pic>
        <p:nvPicPr>
          <p:cNvPr id="22533" name="Picture 5" descr="птаха 1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746250"/>
            <a:ext cx="4392612" cy="2922588"/>
          </a:xfrm>
          <a:prstGeom prst="rect">
            <a:avLst/>
          </a:prstGeom>
          <a:noFill/>
        </p:spPr>
      </p:pic>
      <p:pic>
        <p:nvPicPr>
          <p:cNvPr id="22534" name="Picture 6" descr="на птах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573463"/>
            <a:ext cx="3665537" cy="274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42875"/>
            <a:ext cx="7704137" cy="1285875"/>
          </a:xfrm>
        </p:spPr>
        <p:txBody>
          <a:bodyPr/>
          <a:lstStyle/>
          <a:p>
            <a:pPr marL="495300" indent="-495300" algn="ctr">
              <a:buFont typeface="Wingdings 2" pitchFamily="18" charset="2"/>
              <a:buNone/>
            </a:pPr>
            <a:r>
              <a:rPr lang="ru-RU" b="1" i="1" dirty="0" smtClean="0">
                <a:latin typeface="Cambria Math" pitchFamily="18" charset="0"/>
              </a:rPr>
              <a:t>Апрель</a:t>
            </a:r>
            <a:endParaRPr lang="ru-RU" b="1" i="1" dirty="0" smtClean="0">
              <a:latin typeface="Arial" charset="0"/>
            </a:endParaRPr>
          </a:p>
          <a:p>
            <a:pPr marL="495300" indent="-495300" algn="ctr">
              <a:buFont typeface="Wingdings 2" pitchFamily="18" charset="2"/>
              <a:buNone/>
            </a:pPr>
            <a:r>
              <a:rPr lang="ru-RU" sz="2000" dirty="0" smtClean="0">
                <a:latin typeface="Cambria" pitchFamily="18" charset="0"/>
              </a:rPr>
              <a:t>Участие в Открытой научно-практической этнографической конференции «Мы живём на Волге»</a:t>
            </a:r>
          </a:p>
        </p:txBody>
      </p:sp>
      <p:pic>
        <p:nvPicPr>
          <p:cNvPr id="20482" name="Picture 5" descr="наши Пасхальные голуб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571612"/>
            <a:ext cx="4500594" cy="360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6" descr="Дипл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357313"/>
            <a:ext cx="3571875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572000" y="5143500"/>
            <a:ext cx="3429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/>
              <a:t>Наши «</a:t>
            </a:r>
            <a:r>
              <a:rPr lang="ru-RU" sz="2000" dirty="0" err="1"/>
              <a:t>Вербницы</a:t>
            </a:r>
            <a:r>
              <a:rPr lang="ru-RU" sz="2000" dirty="0"/>
              <a:t>», «Пасхальные куклы» и голубки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SC_05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61640"/>
            <a:ext cx="7578330" cy="521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1806</TotalTime>
  <Words>320</Words>
  <Application>Microsoft Office PowerPoint</Application>
  <PresentationFormat>Экран (4:3)</PresentationFormat>
  <Paragraphs>56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Изящная</vt:lpstr>
      <vt:lpstr>Слайд 1</vt:lpstr>
      <vt:lpstr>Мы очень рады встрече с вами!</vt:lpstr>
      <vt:lpstr>Слайд 3</vt:lpstr>
      <vt:lpstr>Жизнь объединения по  Детскому народному календарю</vt:lpstr>
      <vt:lpstr> Март.  Кукла «Птица – Радость».  Закликание жаворонков </vt:lpstr>
      <vt:lpstr>Слайд 6</vt:lpstr>
      <vt:lpstr>Слайд 7</vt:lpstr>
      <vt:lpstr>Слайд 8</vt:lpstr>
      <vt:lpstr>Слайд 9</vt:lpstr>
      <vt:lpstr>Ежегодное выступление для                                  Общества инвалидов «Надежда»</vt:lpstr>
      <vt:lpstr>Слайд 11</vt:lpstr>
      <vt:lpstr>Слайд 12</vt:lpstr>
      <vt:lpstr>9 Мая 2015 г. празднование Дня  Победы </vt:lpstr>
      <vt:lpstr>Слайд 14</vt:lpstr>
      <vt:lpstr>Слайд 15</vt:lpstr>
      <vt:lpstr>Слайд 16</vt:lpstr>
      <vt:lpstr>Слайд 17</vt:lpstr>
      <vt:lpstr>30 августа праздник «Спас – на – Полотне»</vt:lpstr>
      <vt:lpstr>Сентябрь </vt:lpstr>
      <vt:lpstr>Слайд 20</vt:lpstr>
      <vt:lpstr>Слайд 21</vt:lpstr>
      <vt:lpstr>Слайд 22</vt:lpstr>
      <vt:lpstr>Слайд 23</vt:lpstr>
      <vt:lpstr>Слайд 24</vt:lpstr>
      <vt:lpstr>   Изучение Угличского свадебного обряда и участие в театрализованном представлении «Честным пирком да за свадебку»</vt:lpstr>
      <vt:lpstr>4 Ноября – День народного единства</vt:lpstr>
      <vt:lpstr>Слайд 27</vt:lpstr>
      <vt:lpstr>Слайд 28</vt:lpstr>
      <vt:lpstr>Рождественский бал- концерт в мэрии г. Ярославля</vt:lpstr>
      <vt:lpstr>Слайд 30</vt:lpstr>
      <vt:lpstr>Слайд 31</vt:lpstr>
      <vt:lpstr>Слайд 32</vt:lpstr>
      <vt:lpstr>Слайд 33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Толерантность</dc:title>
  <dc:creator>Customer</dc:creator>
  <cp:lastModifiedBy>Родник</cp:lastModifiedBy>
  <cp:revision>144</cp:revision>
  <dcterms:created xsi:type="dcterms:W3CDTF">2009-11-29T09:17:39Z</dcterms:created>
  <dcterms:modified xsi:type="dcterms:W3CDTF">2017-05-15T09:10:09Z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TC011408321049</vt:lpwstr>
  </property>
</Properties>
</file>